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9" r:id="rId2"/>
    <p:sldId id="277" r:id="rId3"/>
    <p:sldId id="271" r:id="rId4"/>
    <p:sldId id="268" r:id="rId5"/>
    <p:sldId id="272" r:id="rId6"/>
    <p:sldId id="260" r:id="rId7"/>
    <p:sldId id="273" r:id="rId8"/>
    <p:sldId id="262" r:id="rId9"/>
    <p:sldId id="267" r:id="rId10"/>
    <p:sldId id="275" r:id="rId11"/>
    <p:sldId id="274" r:id="rId12"/>
    <p:sldId id="263" r:id="rId13"/>
  </p:sldIdLst>
  <p:sldSz cx="12192000" cy="6858000"/>
  <p:notesSz cx="6799263" cy="9929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CF11"/>
    <a:srgbClr val="18CFE8"/>
    <a:srgbClr val="00BEFF"/>
    <a:srgbClr val="F711DC"/>
    <a:srgbClr val="0F7EF9"/>
    <a:srgbClr val="73F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25"/>
    <p:restoredTop sz="94764"/>
  </p:normalViewPr>
  <p:slideViewPr>
    <p:cSldViewPr snapToGrid="0">
      <p:cViewPr>
        <p:scale>
          <a:sx n="97" d="100"/>
          <a:sy n="97" d="100"/>
        </p:scale>
        <p:origin x="92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51275" y="0"/>
            <a:ext cx="2946400" cy="498475"/>
          </a:xfrm>
          <a:prstGeom prst="rect">
            <a:avLst/>
          </a:prstGeom>
        </p:spPr>
        <p:txBody>
          <a:bodyPr vert="horz" lIns="91440" tIns="45720" rIns="91440" bIns="45720" rtlCol="0"/>
          <a:lstStyle>
            <a:lvl1pPr algn="r">
              <a:defRPr sz="1200"/>
            </a:lvl1pPr>
          </a:lstStyle>
          <a:p>
            <a:fld id="{21B2CB5F-FF73-6C4F-B99E-01B0389A9D49}" type="datetimeFigureOut">
              <a:rPr lang="en-US" smtClean="0"/>
              <a:t>4/9/24</a:t>
            </a:fld>
            <a:endParaRPr lang="en-US"/>
          </a:p>
        </p:txBody>
      </p:sp>
      <p:sp>
        <p:nvSpPr>
          <p:cNvPr id="4" name="Espace réservé de l'image des diapositives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79450" y="4778375"/>
            <a:ext cx="5440363" cy="3910013"/>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9431338"/>
            <a:ext cx="2946400" cy="498475"/>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51275" y="9431338"/>
            <a:ext cx="2946400" cy="498475"/>
          </a:xfrm>
          <a:prstGeom prst="rect">
            <a:avLst/>
          </a:prstGeom>
        </p:spPr>
        <p:txBody>
          <a:bodyPr vert="horz" lIns="91440" tIns="45720" rIns="91440" bIns="45720" rtlCol="0" anchor="b"/>
          <a:lstStyle>
            <a:lvl1pPr algn="r">
              <a:defRPr sz="1200"/>
            </a:lvl1pPr>
          </a:lstStyle>
          <a:p>
            <a:fld id="{A8FCE3FA-2C16-2547-B954-6D8315B5D80E}" type="slidenum">
              <a:rPr lang="en-US" smtClean="0"/>
              <a:t>‹N°›</a:t>
            </a:fld>
            <a:endParaRPr lang="en-US"/>
          </a:p>
        </p:txBody>
      </p:sp>
    </p:spTree>
    <p:extLst>
      <p:ext uri="{BB962C8B-B14F-4D97-AF65-F5344CB8AC3E}">
        <p14:creationId xmlns:p14="http://schemas.microsoft.com/office/powerpoint/2010/main" val="813617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A8FCE3FA-2C16-2547-B954-6D8315B5D80E}" type="slidenum">
              <a:rPr lang="en-US" smtClean="0"/>
              <a:t>4</a:t>
            </a:fld>
            <a:endParaRPr lang="en-US"/>
          </a:p>
        </p:txBody>
      </p:sp>
    </p:spTree>
    <p:extLst>
      <p:ext uri="{BB962C8B-B14F-4D97-AF65-F5344CB8AC3E}">
        <p14:creationId xmlns:p14="http://schemas.microsoft.com/office/powerpoint/2010/main" val="232272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A8FCE3FA-2C16-2547-B954-6D8315B5D80E}" type="slidenum">
              <a:rPr lang="en-US" smtClean="0"/>
              <a:t>5</a:t>
            </a:fld>
            <a:endParaRPr lang="en-US"/>
          </a:p>
        </p:txBody>
      </p:sp>
    </p:spTree>
    <p:extLst>
      <p:ext uri="{BB962C8B-B14F-4D97-AF65-F5344CB8AC3E}">
        <p14:creationId xmlns:p14="http://schemas.microsoft.com/office/powerpoint/2010/main" val="201496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B9A06-3A3A-914A-FA02-F8C2A61F55F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CB962CA1-7936-BA1B-E7D8-19DFE152F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FF1156F-3E5C-C569-C95F-2E9D16412D7B}"/>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5" name="Espace réservé du pied de page 4">
            <a:extLst>
              <a:ext uri="{FF2B5EF4-FFF2-40B4-BE49-F238E27FC236}">
                <a16:creationId xmlns:a16="http://schemas.microsoft.com/office/drawing/2014/main" id="{E5A620CD-AD2A-EE5A-B791-C83E1222D8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0ECE7E4-9FFB-DD96-B0FF-0248B524B792}"/>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13936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A26FCA-E4E6-B445-2DE1-6BE731793D3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CE5B537-753B-46A4-8C20-D458B4DCA25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D7E2C71-1B88-1E37-0257-C2278CB093A7}"/>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5" name="Espace réservé du pied de page 4">
            <a:extLst>
              <a:ext uri="{FF2B5EF4-FFF2-40B4-BE49-F238E27FC236}">
                <a16:creationId xmlns:a16="http://schemas.microsoft.com/office/drawing/2014/main" id="{732476AA-48D5-C9B5-53AA-6C61BC4363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17F55E-E4BD-E87F-E8FA-B86F0F218DBC}"/>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141093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FC1F732-B17D-6FCF-1E44-1C72DC93A44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513B35E-971E-5CA8-FCCF-E9FF0D15813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B9BC6D-DD70-B49D-6F16-CDC32F1C0D1C}"/>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5" name="Espace réservé du pied de page 4">
            <a:extLst>
              <a:ext uri="{FF2B5EF4-FFF2-40B4-BE49-F238E27FC236}">
                <a16:creationId xmlns:a16="http://schemas.microsoft.com/office/drawing/2014/main" id="{EB375E02-F537-5942-1769-2AB785D9904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04445A-D40E-6848-957D-64EAA70C868A}"/>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3727138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0C198-4245-98D7-722F-D2255D2FF0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99F1792-7653-1E5E-4F18-097C4115777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F76B6E-E021-2B42-9664-6CA17ED4BF83}"/>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5" name="Espace réservé du pied de page 4">
            <a:extLst>
              <a:ext uri="{FF2B5EF4-FFF2-40B4-BE49-F238E27FC236}">
                <a16:creationId xmlns:a16="http://schemas.microsoft.com/office/drawing/2014/main" id="{926767D1-742E-8B0F-78EF-7664DFB171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CED0486-D156-5924-5BC6-7A580CFBB089}"/>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183877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227A73-D1FE-9EE7-169C-8B00543CE81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8745B0D-D50B-25FF-F783-72F8C2D61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03BC5E-1C45-9F88-82F5-9496344D2097}"/>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5" name="Espace réservé du pied de page 4">
            <a:extLst>
              <a:ext uri="{FF2B5EF4-FFF2-40B4-BE49-F238E27FC236}">
                <a16:creationId xmlns:a16="http://schemas.microsoft.com/office/drawing/2014/main" id="{07F4BD1C-4C2B-C81A-D4DC-229D5A51D1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F99ADD-63B2-43C7-E058-DE25183B635A}"/>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261185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9E1C5A-7F02-9567-BCE9-038A1443CE1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0000C06-2AB5-B272-6F01-5531CDD15B2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C01E158-DB21-76F7-1D3C-70F51E58F24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7EDC319-0ACD-7ECC-C67B-89646A3C7303}"/>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6" name="Espace réservé du pied de page 5">
            <a:extLst>
              <a:ext uri="{FF2B5EF4-FFF2-40B4-BE49-F238E27FC236}">
                <a16:creationId xmlns:a16="http://schemas.microsoft.com/office/drawing/2014/main" id="{8C130AE6-E3F6-176E-F52B-8714521FF29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02E53C-7FBC-7D4C-EEFA-8DE7D52D72C4}"/>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991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A699D-581E-7251-E6C6-0BF716E7AA8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8A2F20C-BC10-F8DC-EBDD-02CF7466B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4CE427B-ADED-AA20-7D93-14234ADA7F9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96E6EDB-1F8D-5DCC-ECE9-21D1B01378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19DEE7-DCBE-9BE0-8BA9-0A58CFA5350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2E84841-808C-8709-A8D7-78E2F1BF1B8E}"/>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8" name="Espace réservé du pied de page 7">
            <a:extLst>
              <a:ext uri="{FF2B5EF4-FFF2-40B4-BE49-F238E27FC236}">
                <a16:creationId xmlns:a16="http://schemas.microsoft.com/office/drawing/2014/main" id="{64B795B9-6284-E3D2-2878-E88B767194A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6D1CD12-5D09-344A-6A61-B209E78602CD}"/>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265600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EAEF92-FE2C-6162-EBB9-89633EA6B44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CB53177-A13F-5798-2E6E-A4B294FB1C0B}"/>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4" name="Espace réservé du pied de page 3">
            <a:extLst>
              <a:ext uri="{FF2B5EF4-FFF2-40B4-BE49-F238E27FC236}">
                <a16:creationId xmlns:a16="http://schemas.microsoft.com/office/drawing/2014/main" id="{2CE4BFB2-DE97-B079-2192-363BA835E51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A7C7710-D927-1ADB-FA56-316148E1F89A}"/>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32066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1B8990F-524C-264A-2A70-3646A2E833CE}"/>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3" name="Espace réservé du pied de page 2">
            <a:extLst>
              <a:ext uri="{FF2B5EF4-FFF2-40B4-BE49-F238E27FC236}">
                <a16:creationId xmlns:a16="http://schemas.microsoft.com/office/drawing/2014/main" id="{0CFDCE28-3161-459F-76E5-15B54A1D2A5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B81F1E4-D74C-E73A-9583-9452E4E3B7C3}"/>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61009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FF96EB-6A03-8354-8FBE-052CD614E6C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D49D3E1-9A72-7D61-759A-A2142B62AE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F1A3574-774B-1FA4-1480-539968E4CA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0F1D320-0ABD-4A2A-D47A-0FA5D8FE6C27}"/>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6" name="Espace réservé du pied de page 5">
            <a:extLst>
              <a:ext uri="{FF2B5EF4-FFF2-40B4-BE49-F238E27FC236}">
                <a16:creationId xmlns:a16="http://schemas.microsoft.com/office/drawing/2014/main" id="{0C9F7512-486B-7F42-B3EF-EFA003F448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7665F54-4022-E6CA-F42C-10615CF15F1A}"/>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367821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F1F607-D5E6-BBAF-8830-3CF3698B81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64D7379-62C9-4715-D381-77F5861BC2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E7D9565-4ABB-B174-C734-1AE8C6FBAD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B1ABE1C-654A-89AA-65F4-9E23B4878BEA}"/>
              </a:ext>
            </a:extLst>
          </p:cNvPr>
          <p:cNvSpPr>
            <a:spLocks noGrp="1"/>
          </p:cNvSpPr>
          <p:nvPr>
            <p:ph type="dt" sz="half" idx="10"/>
          </p:nvPr>
        </p:nvSpPr>
        <p:spPr/>
        <p:txBody>
          <a:bodyPr/>
          <a:lstStyle/>
          <a:p>
            <a:fld id="{BDF26FEB-B344-FD44-8047-C673E1BFB1D6}" type="datetimeFigureOut">
              <a:rPr lang="fr-FR" smtClean="0"/>
              <a:t>09/04/2024</a:t>
            </a:fld>
            <a:endParaRPr lang="fr-FR"/>
          </a:p>
        </p:txBody>
      </p:sp>
      <p:sp>
        <p:nvSpPr>
          <p:cNvPr id="6" name="Espace réservé du pied de page 5">
            <a:extLst>
              <a:ext uri="{FF2B5EF4-FFF2-40B4-BE49-F238E27FC236}">
                <a16:creationId xmlns:a16="http://schemas.microsoft.com/office/drawing/2014/main" id="{01C26328-E848-62CF-9354-D5FAA8CE37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082B2AB-3ABD-E998-D907-A103B58975DB}"/>
              </a:ext>
            </a:extLst>
          </p:cNvPr>
          <p:cNvSpPr>
            <a:spLocks noGrp="1"/>
          </p:cNvSpPr>
          <p:nvPr>
            <p:ph type="sldNum" sz="quarter" idx="12"/>
          </p:nvPr>
        </p:nvSpPr>
        <p:spPr/>
        <p:txBody>
          <a:bodyPr/>
          <a:lstStyle/>
          <a:p>
            <a:fld id="{87DE7B4B-13B5-2F40-ADF6-FBE3ED68894C}" type="slidenum">
              <a:rPr lang="fr-FR" smtClean="0"/>
              <a:t>‹N°›</a:t>
            </a:fld>
            <a:endParaRPr lang="fr-FR"/>
          </a:p>
        </p:txBody>
      </p:sp>
    </p:spTree>
    <p:extLst>
      <p:ext uri="{BB962C8B-B14F-4D97-AF65-F5344CB8AC3E}">
        <p14:creationId xmlns:p14="http://schemas.microsoft.com/office/powerpoint/2010/main" val="305754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CDB5002-B156-94D3-C2B8-55EB12C9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CD2F523-B84F-68DE-0161-7D9D8787C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F69442A-5252-9F9B-9ED5-F41ADECD92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26FEB-B344-FD44-8047-C673E1BFB1D6}" type="datetimeFigureOut">
              <a:rPr lang="fr-FR" smtClean="0"/>
              <a:t>09/04/2024</a:t>
            </a:fld>
            <a:endParaRPr lang="fr-FR"/>
          </a:p>
        </p:txBody>
      </p:sp>
      <p:sp>
        <p:nvSpPr>
          <p:cNvPr id="5" name="Espace réservé du pied de page 4">
            <a:extLst>
              <a:ext uri="{FF2B5EF4-FFF2-40B4-BE49-F238E27FC236}">
                <a16:creationId xmlns:a16="http://schemas.microsoft.com/office/drawing/2014/main" id="{21F15585-A7A0-C415-D489-E0C01C9CB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1410243-0567-6C03-6A84-2168C9A9E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E7B4B-13B5-2F40-ADF6-FBE3ED68894C}" type="slidenum">
              <a:rPr lang="fr-FR" smtClean="0"/>
              <a:t>‹N°›</a:t>
            </a:fld>
            <a:endParaRPr lang="fr-FR"/>
          </a:p>
        </p:txBody>
      </p:sp>
    </p:spTree>
    <p:extLst>
      <p:ext uri="{BB962C8B-B14F-4D97-AF65-F5344CB8AC3E}">
        <p14:creationId xmlns:p14="http://schemas.microsoft.com/office/powerpoint/2010/main" val="758000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9262" y="383839"/>
            <a:ext cx="9829800" cy="6090322"/>
          </a:xfrm>
          <a:prstGeom prst="rect">
            <a:avLst/>
          </a:prstGeom>
        </p:spPr>
        <p:txBody>
          <a:bodyPr wrap="square">
            <a:spAutoFit/>
          </a:bodyPr>
          <a:lstStyle/>
          <a:p>
            <a:pPr>
              <a:lnSpc>
                <a:spcPct val="115000"/>
              </a:lnSpc>
              <a:spcAft>
                <a:spcPts val="700"/>
              </a:spcAft>
            </a:pPr>
            <a:r>
              <a:rPr lang="en-US" sz="1700" b="1" kern="100" dirty="0">
                <a:solidFill>
                  <a:srgbClr val="000000"/>
                </a:solidFill>
                <a:latin typeface="Calibri" panose="020F0502020204030204" pitchFamily="34" charset="0"/>
                <a:ea typeface="SimSun" panose="02010600030101010101" pitchFamily="2" charset="-122"/>
                <a:cs typeface="Lohit Devanagari"/>
              </a:rPr>
              <a:t>Figure </a:t>
            </a:r>
            <a:r>
              <a:rPr lang="en-US" sz="1700" b="1" kern="100" dirty="0">
                <a:solidFill>
                  <a:srgbClr val="4472C4"/>
                </a:solidFill>
                <a:latin typeface="Calibri" panose="020F0502020204030204" pitchFamily="34" charset="0"/>
                <a:ea typeface="SimSun" panose="02010600030101010101" pitchFamily="2" charset="-122"/>
                <a:cs typeface="Lohit Devanagari"/>
              </a:rPr>
              <a:t>S1 (next page)</a:t>
            </a:r>
            <a:r>
              <a:rPr lang="en-US" sz="1700" b="1" kern="100" dirty="0">
                <a:solidFill>
                  <a:srgbClr val="000000"/>
                </a:solidFill>
                <a:latin typeface="Calibri" panose="020F0502020204030204" pitchFamily="34" charset="0"/>
                <a:ea typeface="SimSun" panose="02010600030101010101" pitchFamily="2" charset="-122"/>
                <a:cs typeface="Lohit Devanagari"/>
              </a:rPr>
              <a:t>: Impact of disturbances on both predator types that impact regional average density in free-living bacteria (intraguild scenario, i.e., generalist </a:t>
            </a:r>
            <a:r>
              <a:rPr lang="en-US" sz="1700" b="1" kern="100" dirty="0">
                <a:latin typeface="Calibri" panose="020F0502020204030204" pitchFamily="34" charset="0"/>
                <a:ea typeface="SimSun" panose="02010600030101010101" pitchFamily="2" charset="-122"/>
                <a:cs typeface="Lohit Devanagari"/>
              </a:rPr>
              <a:t>macro</a:t>
            </a:r>
            <a:r>
              <a:rPr lang="en-US" sz="1700" b="1" kern="100" dirty="0">
                <a:solidFill>
                  <a:srgbClr val="000000"/>
                </a:solidFill>
                <a:latin typeface="Calibri" panose="020F0502020204030204" pitchFamily="34" charset="0"/>
                <a:ea typeface="SimSun" panose="02010600030101010101" pitchFamily="2" charset="-122"/>
                <a:cs typeface="Lohit Devanagari"/>
              </a:rPr>
              <a:t>predators).</a:t>
            </a:r>
            <a:r>
              <a:rPr lang="en-US" sz="1700" kern="100" dirty="0">
                <a:solidFill>
                  <a:srgbClr val="000000"/>
                </a:solidFill>
                <a:latin typeface="Calibri" panose="020F0502020204030204" pitchFamily="34" charset="0"/>
                <a:ea typeface="SimSun" panose="02010600030101010101" pitchFamily="2" charset="-122"/>
                <a:cs typeface="Lohit Devanagari"/>
              </a:rPr>
              <a:t> The X-axis represents time, with the first perturbation occurring at </a:t>
            </a:r>
            <a:r>
              <a:rPr lang="en-US" sz="1700" i="1" kern="100" dirty="0">
                <a:latin typeface="Calibri" panose="020F0502020204030204" pitchFamily="34" charset="0"/>
                <a:ea typeface="SimSun" panose="02010600030101010101" pitchFamily="2" charset="-122"/>
                <a:cs typeface="Lohit Devanagari"/>
              </a:rPr>
              <a:t>t</a:t>
            </a:r>
            <a:r>
              <a:rPr lang="en-US" sz="1700" kern="100" dirty="0">
                <a:solidFill>
                  <a:srgbClr val="000000"/>
                </a:solidFill>
                <a:latin typeface="Calibri" panose="020F0502020204030204" pitchFamily="34" charset="0"/>
                <a:ea typeface="SimSun" panose="02010600030101010101" pitchFamily="2" charset="-122"/>
                <a:cs typeface="Lohit Devanagari"/>
              </a:rPr>
              <a:t> = 50. Predation parameters used are</a:t>
            </a:r>
            <a:r>
              <a:rPr lang="en-US" sz="1700" kern="100" dirty="0">
                <a:solidFill>
                  <a:srgbClr val="000000"/>
                </a:solidFill>
                <a:latin typeface="DejaVu Sans" panose="020B0603030804020204" pitchFamily="34" charset="0"/>
                <a:ea typeface="SimSun" panose="02010600030101010101" pitchFamily="2" charset="-122"/>
                <a:cs typeface="Lohit Devanagari"/>
              </a:rPr>
              <a:t> </a:t>
            </a:r>
            <a:r>
              <a:rPr lang="en-US" sz="1700" kern="100" dirty="0">
                <a:solidFill>
                  <a:srgbClr val="000000"/>
                </a:solidFill>
                <a:latin typeface="Cambria Math" panose="02040503050406030204" pitchFamily="18" charset="0"/>
                <a:ea typeface="Latin Modern Math"/>
                <a:cs typeface="Cambria Math" panose="02040503050406030204" pitchFamily="18" charset="0"/>
              </a:rPr>
              <a:t>𝜶</a:t>
            </a:r>
            <a:r>
              <a:rPr lang="en-US" sz="1700" i="1" kern="100" baseline="-25000" dirty="0">
                <a:solidFill>
                  <a:srgbClr val="000000"/>
                </a:solidFill>
                <a:latin typeface="Calibri" panose="020F0502020204030204" pitchFamily="34" charset="0"/>
                <a:ea typeface="SimSun" panose="02010600030101010101" pitchFamily="2" charset="-122"/>
                <a:cs typeface="Lohit Devanagari"/>
              </a:rPr>
              <a:t>2</a:t>
            </a:r>
            <a:r>
              <a:rPr lang="en-US" sz="1700" kern="100" baseline="-25000" dirty="0">
                <a:solidFill>
                  <a:srgbClr val="000000"/>
                </a:solidFill>
                <a:latin typeface="Calibri" panose="020F0502020204030204" pitchFamily="34" charset="0"/>
                <a:ea typeface="SimSun" panose="02010600030101010101" pitchFamily="2" charset="-122"/>
                <a:cs typeface="Lohit Devanagari"/>
              </a:rPr>
              <a:t> </a:t>
            </a:r>
            <a:r>
              <a:rPr lang="en-US" sz="1700" kern="100" dirty="0">
                <a:solidFill>
                  <a:srgbClr val="000000"/>
                </a:solidFill>
                <a:latin typeface="Calibri" panose="020F0502020204030204" pitchFamily="34" charset="0"/>
                <a:ea typeface="SimSun" panose="02010600030101010101" pitchFamily="2" charset="-122"/>
                <a:cs typeface="Lohit Devanagari"/>
              </a:rPr>
              <a:t>= 0.25 and</a:t>
            </a:r>
            <a:r>
              <a:rPr lang="en-US" sz="1700" kern="100" dirty="0">
                <a:solidFill>
                  <a:srgbClr val="000000"/>
                </a:solidFill>
                <a:latin typeface="DejaVu Sans" panose="020B0603030804020204" pitchFamily="34" charset="0"/>
                <a:ea typeface="SimSun" panose="02010600030101010101" pitchFamily="2" charset="-122"/>
                <a:cs typeface="Lohit Devanagari"/>
              </a:rPr>
              <a:t> </a:t>
            </a:r>
            <a:r>
              <a:rPr lang="fr-FR" sz="1700" kern="100" dirty="0">
                <a:solidFill>
                  <a:srgbClr val="000000"/>
                </a:solidFill>
                <a:latin typeface="Cambria Math" panose="02040503050406030204" pitchFamily="18" charset="0"/>
                <a:ea typeface="SimSun" panose="02010600030101010101" pitchFamily="2" charset="-122"/>
                <a:cs typeface="Cambria Math" panose="02040503050406030204" pitchFamily="18" charset="0"/>
              </a:rPr>
              <a:t>𝛽 </a:t>
            </a:r>
            <a:r>
              <a:rPr lang="en-US" sz="1700" kern="100" dirty="0">
                <a:solidFill>
                  <a:srgbClr val="000000"/>
                </a:solidFill>
                <a:latin typeface="Calibri" panose="020F0502020204030204" pitchFamily="34" charset="0"/>
                <a:ea typeface="SimSun" panose="02010600030101010101" pitchFamily="2" charset="-122"/>
                <a:cs typeface="Lohit Devanagari"/>
              </a:rPr>
              <a:t>= 0.25. The Y axis represents the regional average density in free-living bacteria across the nine patches (except in left and right panels in case e, see below). In all panels, green curves refer to free-living bacteria density in absence of disturbances. Other curves refer to cases where disturbances promote instantaneous losses of predator densities </a:t>
            </a:r>
            <a:r>
              <a:rPr lang="en-US" sz="1700" kern="100" dirty="0">
                <a:latin typeface="Calibri" panose="020F0502020204030204" pitchFamily="34" charset="0"/>
                <a:ea typeface="SimSun" panose="02010600030101010101" pitchFamily="2" charset="-122"/>
                <a:cs typeface="Lohit Devanagari"/>
              </a:rPr>
              <a:t>within patches</a:t>
            </a:r>
            <a:r>
              <a:rPr lang="en-US" sz="1700" kern="100" dirty="0">
                <a:solidFill>
                  <a:srgbClr val="000000"/>
                </a:solidFill>
                <a:latin typeface="Calibri" panose="020F0502020204030204" pitchFamily="34" charset="0"/>
                <a:ea typeface="SimSun" panose="02010600030101010101" pitchFamily="2" charset="-122"/>
                <a:cs typeface="Lohit Devanagari"/>
              </a:rPr>
              <a:t>. In a-d panels, disturbances have uniform severity impact among patches, with disturbances promoting an even and instantaneous reduction of the densities </a:t>
            </a:r>
            <a:r>
              <a:rPr lang="en-US" sz="1700" kern="100" dirty="0">
                <a:latin typeface="Calibri" panose="020F0502020204030204" pitchFamily="34" charset="0"/>
                <a:ea typeface="SimSun" panose="02010600030101010101" pitchFamily="2" charset="-122"/>
                <a:cs typeface="Lohit Devanagari"/>
              </a:rPr>
              <a:t>in micro- and macropredators </a:t>
            </a:r>
            <a:r>
              <a:rPr lang="en-US" sz="1700" kern="100" dirty="0">
                <a:solidFill>
                  <a:srgbClr val="000000"/>
                </a:solidFill>
                <a:latin typeface="Calibri" panose="020F0502020204030204" pitchFamily="34" charset="0"/>
                <a:ea typeface="SimSun" panose="02010600030101010101" pitchFamily="2" charset="-122"/>
                <a:cs typeface="Lohit Devanagari"/>
              </a:rPr>
              <a:t>within patches at disturbance time. In panel a, disturbances simultaneously affect all patches at </a:t>
            </a:r>
            <a:r>
              <a:rPr lang="en-US" sz="1700" i="1" kern="100" dirty="0">
                <a:latin typeface="Calibri" panose="020F0502020204030204" pitchFamily="34" charset="0"/>
                <a:ea typeface="SimSun" panose="02010600030101010101" pitchFamily="2" charset="-122"/>
                <a:cs typeface="Lohit Devanagari"/>
              </a:rPr>
              <a:t>t</a:t>
            </a:r>
            <a:r>
              <a:rPr lang="en-US" sz="1700" kern="100" dirty="0">
                <a:solidFill>
                  <a:srgbClr val="000000"/>
                </a:solidFill>
                <a:latin typeface="Calibri" panose="020F0502020204030204" pitchFamily="34" charset="0"/>
                <a:ea typeface="SimSun" panose="02010600030101010101" pitchFamily="2" charset="-122"/>
                <a:cs typeface="Lohit Devanagari"/>
              </a:rPr>
              <a:t> = 50 days (i.e., synchronized events). In panel b, disturbances affect patches at </a:t>
            </a:r>
            <a:r>
              <a:rPr lang="en-US" sz="1700" i="1" kern="100" dirty="0">
                <a:latin typeface="Calibri" panose="020F0502020204030204" pitchFamily="34" charset="0"/>
                <a:ea typeface="SimSun" panose="02010600030101010101" pitchFamily="2" charset="-122"/>
                <a:cs typeface="Lohit Devanagari"/>
              </a:rPr>
              <a:t>t</a:t>
            </a:r>
            <a:r>
              <a:rPr lang="en-US" sz="1700" kern="100" dirty="0">
                <a:solidFill>
                  <a:srgbClr val="000000"/>
                </a:solidFill>
                <a:latin typeface="Calibri" panose="020F0502020204030204" pitchFamily="34" charset="0"/>
                <a:ea typeface="SimSun" panose="02010600030101010101" pitchFamily="2" charset="-122"/>
                <a:cs typeface="Lohit Devanagari"/>
              </a:rPr>
              <a:t> = [50, 123, 180, 346, 50, 211, 81, 271, 92, 183] The time lags between successive disturbances affecting distinct patches last 5 and 20 days in panels c and d, respectively. In panel e, disturbances affect all patches at </a:t>
            </a:r>
            <a:r>
              <a:rPr lang="en-US" sz="1700" i="1" kern="100" dirty="0">
                <a:latin typeface="Calibri" panose="020F0502020204030204" pitchFamily="34" charset="0"/>
                <a:ea typeface="SimSun" panose="02010600030101010101" pitchFamily="2" charset="-122"/>
                <a:cs typeface="Lohit Devanagari"/>
              </a:rPr>
              <a:t>t</a:t>
            </a:r>
            <a:r>
              <a:rPr lang="en-US" sz="1700" kern="100" dirty="0">
                <a:solidFill>
                  <a:srgbClr val="000000"/>
                </a:solidFill>
                <a:latin typeface="Calibri" panose="020F0502020204030204" pitchFamily="34" charset="0"/>
                <a:ea typeface="SimSun" panose="02010600030101010101" pitchFamily="2" charset="-122"/>
                <a:cs typeface="Lohit Devanagari"/>
              </a:rPr>
              <a:t> = 50 days but with heterogeneous severity among patches. Predator losses induced by disturbances are thus expressed as percentages of the predator densities if those patches were undisturbed. The vector used for drawing the figure includes predator losses equal to [0.3371, 0.1622, 0.7943, 0.3112, 0.5285, 0.1656, 0.6020, 0.2630, 0.6541] across patches. The three panels displayed in case e refer to the density in free-living bacteria within the least and most productive patches (left and right panels, respectively) and to the regional average density in free-living bacteria (central panel). Here, dashed curves represent the dynamics obtained for correlations between the heterogeneity among patches in primary productivity and in disturbance severity being random (curves in cyan), minimal (curves in yellow) or maximal (curves in brown). </a:t>
            </a:r>
            <a:endParaRPr lang="fr-FR" sz="1700" kern="100" dirty="0">
              <a:effectLst/>
              <a:latin typeface="Liberation Serif" panose="02020603050405020304" pitchFamily="18" charset="0"/>
              <a:ea typeface="SimSun" panose="02010600030101010101" pitchFamily="2" charset="-122"/>
              <a:cs typeface="Lohit Devanagari"/>
            </a:endParaRPr>
          </a:p>
        </p:txBody>
      </p:sp>
    </p:spTree>
    <p:extLst>
      <p:ext uri="{BB962C8B-B14F-4D97-AF65-F5344CB8AC3E}">
        <p14:creationId xmlns:p14="http://schemas.microsoft.com/office/powerpoint/2010/main" val="323241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e 51"/>
          <p:cNvGrpSpPr/>
          <p:nvPr/>
        </p:nvGrpSpPr>
        <p:grpSpPr>
          <a:xfrm>
            <a:off x="335402" y="6193534"/>
            <a:ext cx="11844225" cy="643465"/>
            <a:chOff x="179754" y="6183806"/>
            <a:chExt cx="11844225" cy="643465"/>
          </a:xfrm>
        </p:grpSpPr>
        <p:sp>
          <p:nvSpPr>
            <p:cNvPr id="10" name="ZoneTexte 9"/>
            <p:cNvSpPr txBox="1"/>
            <p:nvPr/>
          </p:nvSpPr>
          <p:spPr>
            <a:xfrm flipH="1">
              <a:off x="1317891" y="6183806"/>
              <a:ext cx="10706088" cy="338554"/>
            </a:xfrm>
            <a:prstGeom prst="rect">
              <a:avLst/>
            </a:prstGeom>
            <a:noFill/>
          </p:spPr>
          <p:txBody>
            <a:bodyPr wrap="square" rtlCol="0">
              <a:spAutoFit/>
            </a:bodyPr>
            <a:lstStyle/>
            <a:p>
              <a:r>
                <a:rPr lang="fr-FR" sz="1600" dirty="0"/>
                <a:t>Severity in predator loss :             none                       10%                          50%                                 90%</a:t>
              </a:r>
            </a:p>
          </p:txBody>
        </p:sp>
        <p:cxnSp>
          <p:nvCxnSpPr>
            <p:cNvPr id="12" name="Connecteur droit 11"/>
            <p:cNvCxnSpPr/>
            <p:nvPr/>
          </p:nvCxnSpPr>
          <p:spPr>
            <a:xfrm>
              <a:off x="4571022" y="6378199"/>
              <a:ext cx="607036"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995321" y="6358744"/>
              <a:ext cx="607036"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7573157" y="6371716"/>
              <a:ext cx="607036" cy="0"/>
            </a:xfrm>
            <a:prstGeom prst="line">
              <a:avLst/>
            </a:prstGeom>
            <a:ln w="34925">
              <a:solidFill>
                <a:srgbClr val="F711DC"/>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9495939" y="6371716"/>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flipH="1">
              <a:off x="179754" y="6488717"/>
              <a:ext cx="11532348" cy="338554"/>
            </a:xfrm>
            <a:prstGeom prst="rect">
              <a:avLst/>
            </a:prstGeom>
            <a:noFill/>
          </p:spPr>
          <p:txBody>
            <a:bodyPr wrap="square" rtlCol="0">
              <a:spAutoFit/>
            </a:bodyPr>
            <a:lstStyle/>
            <a:p>
              <a:r>
                <a:rPr lang="fr-FR" sz="1600" dirty="0"/>
                <a:t>Correlation between disturbance severity and productivity:      random                       minimal                    maximal</a:t>
              </a:r>
            </a:p>
          </p:txBody>
        </p:sp>
        <p:cxnSp>
          <p:nvCxnSpPr>
            <p:cNvPr id="35" name="Connecteur droit 34"/>
            <p:cNvCxnSpPr/>
            <p:nvPr/>
          </p:nvCxnSpPr>
          <p:spPr>
            <a:xfrm>
              <a:off x="6268583" y="6657994"/>
              <a:ext cx="607036" cy="0"/>
            </a:xfrm>
            <a:prstGeom prst="line">
              <a:avLst/>
            </a:prstGeom>
            <a:ln w="34925">
              <a:solidFill>
                <a:srgbClr val="18CFE8"/>
              </a:solidFill>
              <a:prstDash val="dash"/>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9594133" y="6657994"/>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7955739" y="6657994"/>
              <a:ext cx="607036" cy="0"/>
            </a:xfrm>
            <a:prstGeom prst="line">
              <a:avLst/>
            </a:prstGeom>
            <a:ln w="34925">
              <a:solidFill>
                <a:srgbClr val="EFCF11"/>
              </a:solidFill>
              <a:prstDash val="dash"/>
            </a:ln>
          </p:spPr>
          <p:style>
            <a:lnRef idx="1">
              <a:schemeClr val="accent1"/>
            </a:lnRef>
            <a:fillRef idx="0">
              <a:schemeClr val="accent1"/>
            </a:fillRef>
            <a:effectRef idx="0">
              <a:schemeClr val="accent1"/>
            </a:effectRef>
            <a:fontRef idx="minor">
              <a:schemeClr val="tx1"/>
            </a:fontRef>
          </p:style>
        </p:cxnSp>
      </p:grpSp>
      <p:sp>
        <p:nvSpPr>
          <p:cNvPr id="42" name="ZoneTexte 41"/>
          <p:cNvSpPr txBox="1"/>
          <p:nvPr/>
        </p:nvSpPr>
        <p:spPr>
          <a:xfrm>
            <a:off x="199210" y="152122"/>
            <a:ext cx="225382" cy="369332"/>
          </a:xfrm>
          <a:prstGeom prst="rect">
            <a:avLst/>
          </a:prstGeom>
          <a:noFill/>
        </p:spPr>
        <p:txBody>
          <a:bodyPr wrap="square" rtlCol="0">
            <a:spAutoFit/>
          </a:bodyPr>
          <a:lstStyle/>
          <a:p>
            <a:r>
              <a:rPr lang="fr-FR" dirty="0"/>
              <a:t>a</a:t>
            </a:r>
          </a:p>
        </p:txBody>
      </p:sp>
      <p:sp>
        <p:nvSpPr>
          <p:cNvPr id="45" name="ZoneTexte 44"/>
          <p:cNvSpPr txBox="1"/>
          <p:nvPr/>
        </p:nvSpPr>
        <p:spPr>
          <a:xfrm>
            <a:off x="6213145" y="152122"/>
            <a:ext cx="247920" cy="369332"/>
          </a:xfrm>
          <a:prstGeom prst="rect">
            <a:avLst/>
          </a:prstGeom>
          <a:noFill/>
        </p:spPr>
        <p:txBody>
          <a:bodyPr wrap="square" rtlCol="0">
            <a:spAutoFit/>
          </a:bodyPr>
          <a:lstStyle/>
          <a:p>
            <a:r>
              <a:rPr lang="fr-FR" dirty="0"/>
              <a:t>b</a:t>
            </a:r>
          </a:p>
        </p:txBody>
      </p:sp>
      <p:sp>
        <p:nvSpPr>
          <p:cNvPr id="46" name="ZoneTexte 45"/>
          <p:cNvSpPr txBox="1"/>
          <p:nvPr/>
        </p:nvSpPr>
        <p:spPr>
          <a:xfrm>
            <a:off x="199210" y="1996387"/>
            <a:ext cx="225382" cy="369332"/>
          </a:xfrm>
          <a:prstGeom prst="rect">
            <a:avLst/>
          </a:prstGeom>
          <a:noFill/>
        </p:spPr>
        <p:txBody>
          <a:bodyPr wrap="square" rtlCol="0">
            <a:spAutoFit/>
          </a:bodyPr>
          <a:lstStyle/>
          <a:p>
            <a:r>
              <a:rPr lang="fr-FR" dirty="0"/>
              <a:t>c</a:t>
            </a:r>
          </a:p>
        </p:txBody>
      </p:sp>
      <p:sp>
        <p:nvSpPr>
          <p:cNvPr id="47" name="ZoneTexte 46"/>
          <p:cNvSpPr txBox="1"/>
          <p:nvPr/>
        </p:nvSpPr>
        <p:spPr>
          <a:xfrm>
            <a:off x="6198849" y="1996387"/>
            <a:ext cx="225382" cy="369332"/>
          </a:xfrm>
          <a:prstGeom prst="rect">
            <a:avLst/>
          </a:prstGeom>
          <a:noFill/>
        </p:spPr>
        <p:txBody>
          <a:bodyPr wrap="square" rtlCol="0">
            <a:spAutoFit/>
          </a:bodyPr>
          <a:lstStyle/>
          <a:p>
            <a:r>
              <a:rPr lang="fr-FR" dirty="0"/>
              <a:t>d</a:t>
            </a:r>
          </a:p>
        </p:txBody>
      </p:sp>
      <p:sp>
        <p:nvSpPr>
          <p:cNvPr id="48" name="ZoneTexte 47"/>
          <p:cNvSpPr txBox="1"/>
          <p:nvPr/>
        </p:nvSpPr>
        <p:spPr>
          <a:xfrm>
            <a:off x="199210" y="4027067"/>
            <a:ext cx="5547198" cy="369332"/>
          </a:xfrm>
          <a:prstGeom prst="rect">
            <a:avLst/>
          </a:prstGeom>
          <a:noFill/>
        </p:spPr>
        <p:txBody>
          <a:bodyPr wrap="square" rtlCol="0">
            <a:spAutoFit/>
          </a:bodyPr>
          <a:lstStyle/>
          <a:p>
            <a:r>
              <a:rPr lang="fr-FR" dirty="0"/>
              <a:t>e</a:t>
            </a:r>
          </a:p>
        </p:txBody>
      </p:sp>
      <p:sp>
        <p:nvSpPr>
          <p:cNvPr id="49" name="ZoneTexte 48"/>
          <p:cNvSpPr txBox="1"/>
          <p:nvPr/>
        </p:nvSpPr>
        <p:spPr>
          <a:xfrm>
            <a:off x="1231223" y="4065979"/>
            <a:ext cx="2376929" cy="323165"/>
          </a:xfrm>
          <a:prstGeom prst="rect">
            <a:avLst/>
          </a:prstGeom>
          <a:noFill/>
        </p:spPr>
        <p:txBody>
          <a:bodyPr wrap="square" rtlCol="0">
            <a:spAutoFit/>
          </a:bodyPr>
          <a:lstStyle/>
          <a:p>
            <a:pPr algn="ctr"/>
            <a:r>
              <a:rPr lang="fr-FR" sz="1500" dirty="0"/>
              <a:t>Least productive patch</a:t>
            </a:r>
          </a:p>
        </p:txBody>
      </p:sp>
      <p:sp>
        <p:nvSpPr>
          <p:cNvPr id="50" name="ZoneTexte 49"/>
          <p:cNvSpPr txBox="1"/>
          <p:nvPr/>
        </p:nvSpPr>
        <p:spPr>
          <a:xfrm>
            <a:off x="8632260" y="4065979"/>
            <a:ext cx="2376929" cy="323165"/>
          </a:xfrm>
          <a:prstGeom prst="rect">
            <a:avLst/>
          </a:prstGeom>
          <a:noFill/>
        </p:spPr>
        <p:txBody>
          <a:bodyPr wrap="square" rtlCol="0">
            <a:spAutoFit/>
          </a:bodyPr>
          <a:lstStyle/>
          <a:p>
            <a:pPr algn="ctr"/>
            <a:r>
              <a:rPr lang="fr-FR" sz="1500" dirty="0"/>
              <a:t>Most productive patch</a:t>
            </a:r>
          </a:p>
        </p:txBody>
      </p:sp>
      <p:sp>
        <p:nvSpPr>
          <p:cNvPr id="51" name="ZoneTexte 50"/>
          <p:cNvSpPr txBox="1"/>
          <p:nvPr/>
        </p:nvSpPr>
        <p:spPr>
          <a:xfrm>
            <a:off x="4910097" y="4065979"/>
            <a:ext cx="2376929" cy="323165"/>
          </a:xfrm>
          <a:prstGeom prst="rect">
            <a:avLst/>
          </a:prstGeom>
          <a:noFill/>
        </p:spPr>
        <p:txBody>
          <a:bodyPr wrap="square" rtlCol="0">
            <a:spAutoFit/>
          </a:bodyPr>
          <a:lstStyle/>
          <a:p>
            <a:pPr algn="ctr"/>
            <a:r>
              <a:rPr lang="fr-FR" sz="1500" dirty="0"/>
              <a:t>Regional average</a:t>
            </a:r>
          </a:p>
        </p:txBody>
      </p:sp>
      <p:sp>
        <p:nvSpPr>
          <p:cNvPr id="34" name="ZoneTexte 33"/>
          <p:cNvSpPr txBox="1"/>
          <p:nvPr/>
        </p:nvSpPr>
        <p:spPr>
          <a:xfrm>
            <a:off x="11236103" y="152122"/>
            <a:ext cx="976971" cy="369332"/>
          </a:xfrm>
          <a:prstGeom prst="rect">
            <a:avLst/>
          </a:prstGeom>
          <a:noFill/>
        </p:spPr>
        <p:txBody>
          <a:bodyPr wrap="square" rtlCol="0">
            <a:spAutoFit/>
          </a:bodyPr>
          <a:lstStyle/>
          <a:p>
            <a:r>
              <a:rPr lang="fr-FR" dirty="0"/>
              <a:t>Fig-S5B</a:t>
            </a:r>
          </a:p>
        </p:txBody>
      </p:sp>
      <p:pic>
        <p:nvPicPr>
          <p:cNvPr id="5" name="Image 4">
            <a:extLst>
              <a:ext uri="{FF2B5EF4-FFF2-40B4-BE49-F238E27FC236}">
                <a16:creationId xmlns:a16="http://schemas.microsoft.com/office/drawing/2014/main" id="{D54E4A70-C092-5905-295A-20F7C23BBD69}"/>
              </a:ext>
            </a:extLst>
          </p:cNvPr>
          <p:cNvPicPr>
            <a:picLocks noChangeAspect="1"/>
          </p:cNvPicPr>
          <p:nvPr/>
        </p:nvPicPr>
        <p:blipFill>
          <a:blip r:embed="rId2"/>
          <a:stretch>
            <a:fillRect/>
          </a:stretch>
        </p:blipFill>
        <p:spPr>
          <a:xfrm>
            <a:off x="1113259" y="155248"/>
            <a:ext cx="3634764" cy="1841139"/>
          </a:xfrm>
          <a:prstGeom prst="rect">
            <a:avLst/>
          </a:prstGeom>
        </p:spPr>
      </p:pic>
      <p:sp>
        <p:nvSpPr>
          <p:cNvPr id="6" name="Éclair 5">
            <a:extLst>
              <a:ext uri="{FF2B5EF4-FFF2-40B4-BE49-F238E27FC236}">
                <a16:creationId xmlns:a16="http://schemas.microsoft.com/office/drawing/2014/main" id="{D08629B6-BA56-311A-F5A2-7C957D1F06D9}"/>
              </a:ext>
            </a:extLst>
          </p:cNvPr>
          <p:cNvSpPr/>
          <p:nvPr/>
        </p:nvSpPr>
        <p:spPr>
          <a:xfrm rot="2220000">
            <a:off x="1725409" y="144761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3DB9C307-C2BE-8137-CF8C-6A537EFF3ADF}"/>
              </a:ext>
            </a:extLst>
          </p:cNvPr>
          <p:cNvPicPr>
            <a:picLocks noChangeAspect="1"/>
          </p:cNvPicPr>
          <p:nvPr/>
        </p:nvPicPr>
        <p:blipFill>
          <a:blip r:embed="rId3"/>
          <a:stretch>
            <a:fillRect/>
          </a:stretch>
        </p:blipFill>
        <p:spPr>
          <a:xfrm>
            <a:off x="6758005" y="151328"/>
            <a:ext cx="3595741" cy="1870108"/>
          </a:xfrm>
          <a:prstGeom prst="rect">
            <a:avLst/>
          </a:prstGeom>
        </p:spPr>
      </p:pic>
      <p:sp>
        <p:nvSpPr>
          <p:cNvPr id="17" name="Éclair 16">
            <a:extLst>
              <a:ext uri="{FF2B5EF4-FFF2-40B4-BE49-F238E27FC236}">
                <a16:creationId xmlns:a16="http://schemas.microsoft.com/office/drawing/2014/main" id="{903120F4-7A6E-ED91-7DB7-637C6B884299}"/>
              </a:ext>
            </a:extLst>
          </p:cNvPr>
          <p:cNvSpPr/>
          <p:nvPr/>
        </p:nvSpPr>
        <p:spPr>
          <a:xfrm rot="2220000">
            <a:off x="7335173" y="1458081"/>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0" name="Image 19">
            <a:extLst>
              <a:ext uri="{FF2B5EF4-FFF2-40B4-BE49-F238E27FC236}">
                <a16:creationId xmlns:a16="http://schemas.microsoft.com/office/drawing/2014/main" id="{3C5D74AE-9485-6833-5707-2E435C284917}"/>
              </a:ext>
            </a:extLst>
          </p:cNvPr>
          <p:cNvPicPr>
            <a:picLocks noChangeAspect="1"/>
          </p:cNvPicPr>
          <p:nvPr/>
        </p:nvPicPr>
        <p:blipFill>
          <a:blip r:embed="rId4"/>
          <a:stretch>
            <a:fillRect/>
          </a:stretch>
        </p:blipFill>
        <p:spPr>
          <a:xfrm>
            <a:off x="1113259" y="2169474"/>
            <a:ext cx="3613411" cy="1745683"/>
          </a:xfrm>
          <a:prstGeom prst="rect">
            <a:avLst/>
          </a:prstGeom>
        </p:spPr>
      </p:pic>
      <p:sp>
        <p:nvSpPr>
          <p:cNvPr id="21" name="Éclair 20">
            <a:extLst>
              <a:ext uri="{FF2B5EF4-FFF2-40B4-BE49-F238E27FC236}">
                <a16:creationId xmlns:a16="http://schemas.microsoft.com/office/drawing/2014/main" id="{AAA5BEFC-2E10-4084-B27D-587F85B62084}"/>
              </a:ext>
            </a:extLst>
          </p:cNvPr>
          <p:cNvSpPr/>
          <p:nvPr/>
        </p:nvSpPr>
        <p:spPr>
          <a:xfrm rot="2220000">
            <a:off x="1710831" y="3397337"/>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817D4EDA-D2EA-63F2-BF88-F311AFBCE125}"/>
              </a:ext>
            </a:extLst>
          </p:cNvPr>
          <p:cNvPicPr>
            <a:picLocks noChangeAspect="1"/>
          </p:cNvPicPr>
          <p:nvPr/>
        </p:nvPicPr>
        <p:blipFill>
          <a:blip r:embed="rId5"/>
          <a:stretch>
            <a:fillRect/>
          </a:stretch>
        </p:blipFill>
        <p:spPr>
          <a:xfrm>
            <a:off x="6773223" y="2186773"/>
            <a:ext cx="3580523" cy="1728384"/>
          </a:xfrm>
          <a:prstGeom prst="rect">
            <a:avLst/>
          </a:prstGeom>
        </p:spPr>
      </p:pic>
      <p:sp>
        <p:nvSpPr>
          <p:cNvPr id="28" name="Éclair 27">
            <a:extLst>
              <a:ext uri="{FF2B5EF4-FFF2-40B4-BE49-F238E27FC236}">
                <a16:creationId xmlns:a16="http://schemas.microsoft.com/office/drawing/2014/main" id="{10D8229F-D415-27FC-8EA4-503DB24B4D68}"/>
              </a:ext>
            </a:extLst>
          </p:cNvPr>
          <p:cNvSpPr/>
          <p:nvPr/>
        </p:nvSpPr>
        <p:spPr>
          <a:xfrm rot="2220000">
            <a:off x="7335173" y="3397337"/>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0D782DC0-358A-DC65-1257-0546FF65543D}"/>
              </a:ext>
            </a:extLst>
          </p:cNvPr>
          <p:cNvPicPr>
            <a:picLocks noChangeAspect="1"/>
          </p:cNvPicPr>
          <p:nvPr/>
        </p:nvPicPr>
        <p:blipFill>
          <a:blip r:embed="rId6"/>
          <a:stretch>
            <a:fillRect/>
          </a:stretch>
        </p:blipFill>
        <p:spPr>
          <a:xfrm>
            <a:off x="4404037" y="4335033"/>
            <a:ext cx="3383926" cy="1799999"/>
          </a:xfrm>
          <a:prstGeom prst="rect">
            <a:avLst/>
          </a:prstGeom>
        </p:spPr>
      </p:pic>
      <p:sp>
        <p:nvSpPr>
          <p:cNvPr id="18" name="Éclair 17">
            <a:extLst>
              <a:ext uri="{FF2B5EF4-FFF2-40B4-BE49-F238E27FC236}">
                <a16:creationId xmlns:a16="http://schemas.microsoft.com/office/drawing/2014/main" id="{528C3A48-1090-C7EB-AB49-9BF300570412}"/>
              </a:ext>
            </a:extLst>
          </p:cNvPr>
          <p:cNvSpPr/>
          <p:nvPr/>
        </p:nvSpPr>
        <p:spPr>
          <a:xfrm rot="2220000">
            <a:off x="4920412" y="554976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54F7A61C-347E-04C8-BF45-F94E556E8E4E}"/>
              </a:ext>
            </a:extLst>
          </p:cNvPr>
          <p:cNvPicPr>
            <a:picLocks noChangeAspect="1"/>
          </p:cNvPicPr>
          <p:nvPr/>
        </p:nvPicPr>
        <p:blipFill>
          <a:blip r:embed="rId7"/>
          <a:stretch>
            <a:fillRect/>
          </a:stretch>
        </p:blipFill>
        <p:spPr>
          <a:xfrm>
            <a:off x="609036" y="4335033"/>
            <a:ext cx="3383926" cy="1799999"/>
          </a:xfrm>
          <a:prstGeom prst="rect">
            <a:avLst/>
          </a:prstGeom>
        </p:spPr>
      </p:pic>
      <p:sp>
        <p:nvSpPr>
          <p:cNvPr id="23" name="Éclair 22">
            <a:extLst>
              <a:ext uri="{FF2B5EF4-FFF2-40B4-BE49-F238E27FC236}">
                <a16:creationId xmlns:a16="http://schemas.microsoft.com/office/drawing/2014/main" id="{7273D373-E909-CBAF-29C3-7A99854B74E6}"/>
              </a:ext>
            </a:extLst>
          </p:cNvPr>
          <p:cNvSpPr/>
          <p:nvPr/>
        </p:nvSpPr>
        <p:spPr>
          <a:xfrm rot="2220000">
            <a:off x="1161405" y="561260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 name="Image 25">
            <a:extLst>
              <a:ext uri="{FF2B5EF4-FFF2-40B4-BE49-F238E27FC236}">
                <a16:creationId xmlns:a16="http://schemas.microsoft.com/office/drawing/2014/main" id="{CE972DB3-6506-CF5D-340D-0E06DE9CD3C6}"/>
              </a:ext>
            </a:extLst>
          </p:cNvPr>
          <p:cNvPicPr>
            <a:picLocks noChangeAspect="1"/>
          </p:cNvPicPr>
          <p:nvPr/>
        </p:nvPicPr>
        <p:blipFill>
          <a:blip r:embed="rId8"/>
          <a:stretch>
            <a:fillRect/>
          </a:stretch>
        </p:blipFill>
        <p:spPr>
          <a:xfrm>
            <a:off x="8199038" y="4332213"/>
            <a:ext cx="3199010" cy="1800000"/>
          </a:xfrm>
          <a:prstGeom prst="rect">
            <a:avLst/>
          </a:prstGeom>
        </p:spPr>
      </p:pic>
      <p:sp>
        <p:nvSpPr>
          <p:cNvPr id="27" name="Éclair 26">
            <a:extLst>
              <a:ext uri="{FF2B5EF4-FFF2-40B4-BE49-F238E27FC236}">
                <a16:creationId xmlns:a16="http://schemas.microsoft.com/office/drawing/2014/main" id="{6E39D920-CA4E-ADB0-E553-EFE372C0032D}"/>
              </a:ext>
            </a:extLst>
          </p:cNvPr>
          <p:cNvSpPr/>
          <p:nvPr/>
        </p:nvSpPr>
        <p:spPr>
          <a:xfrm rot="2220000">
            <a:off x="8786604" y="561260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48978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90186" y="233461"/>
            <a:ext cx="2850206" cy="369332"/>
          </a:xfrm>
          <a:prstGeom prst="rect">
            <a:avLst/>
          </a:prstGeom>
          <a:solidFill>
            <a:schemeClr val="bg1">
              <a:lumMod val="85000"/>
            </a:schemeClr>
          </a:solidFill>
        </p:spPr>
        <p:txBody>
          <a:bodyPr wrap="square" rtlCol="0">
            <a:spAutoFit/>
          </a:bodyPr>
          <a:lstStyle/>
          <a:p>
            <a:r>
              <a:rPr lang="en-US" b="1" dirty="0"/>
              <a:t>Specialist</a:t>
            </a:r>
            <a:r>
              <a:rPr lang="fr-FR" b="1" dirty="0"/>
              <a:t> macropredators</a:t>
            </a:r>
          </a:p>
        </p:txBody>
      </p:sp>
      <p:sp>
        <p:nvSpPr>
          <p:cNvPr id="3" name="ZoneTexte 2"/>
          <p:cNvSpPr txBox="1"/>
          <p:nvPr/>
        </p:nvSpPr>
        <p:spPr>
          <a:xfrm>
            <a:off x="7235386" y="233461"/>
            <a:ext cx="2850206" cy="369332"/>
          </a:xfrm>
          <a:prstGeom prst="rect">
            <a:avLst/>
          </a:prstGeom>
          <a:solidFill>
            <a:schemeClr val="bg1">
              <a:lumMod val="85000"/>
            </a:schemeClr>
          </a:solidFill>
        </p:spPr>
        <p:txBody>
          <a:bodyPr wrap="square" rtlCol="0">
            <a:spAutoFit/>
          </a:bodyPr>
          <a:lstStyle/>
          <a:p>
            <a:r>
              <a:rPr lang="fr-FR" b="1" dirty="0"/>
              <a:t>Generalist macropredators</a:t>
            </a:r>
          </a:p>
        </p:txBody>
      </p:sp>
      <p:sp>
        <p:nvSpPr>
          <p:cNvPr id="4" name="ZoneTexte 3"/>
          <p:cNvSpPr txBox="1"/>
          <p:nvPr/>
        </p:nvSpPr>
        <p:spPr>
          <a:xfrm rot="16200000">
            <a:off x="-26205" y="1703720"/>
            <a:ext cx="2224391" cy="646331"/>
          </a:xfrm>
          <a:prstGeom prst="rect">
            <a:avLst/>
          </a:prstGeom>
          <a:solidFill>
            <a:schemeClr val="bg1">
              <a:lumMod val="85000"/>
            </a:schemeClr>
          </a:solidFill>
        </p:spPr>
        <p:txBody>
          <a:bodyPr wrap="square" rtlCol="0">
            <a:spAutoFit/>
          </a:bodyPr>
          <a:lstStyle/>
          <a:p>
            <a:pPr algn="ctr"/>
            <a:r>
              <a:rPr lang="fr-FR" b="1" dirty="0"/>
              <a:t>50% reduction in</a:t>
            </a:r>
            <a:br>
              <a:rPr lang="fr-FR" b="1" dirty="0"/>
            </a:br>
            <a:r>
              <a:rPr lang="fr-FR" b="1" dirty="0"/>
              <a:t>prey growth</a:t>
            </a:r>
          </a:p>
        </p:txBody>
      </p:sp>
      <p:sp>
        <p:nvSpPr>
          <p:cNvPr id="5" name="ZoneTexte 4"/>
          <p:cNvSpPr txBox="1"/>
          <p:nvPr/>
        </p:nvSpPr>
        <p:spPr>
          <a:xfrm rot="16200000">
            <a:off x="-26204" y="4507948"/>
            <a:ext cx="2224389" cy="646331"/>
          </a:xfrm>
          <a:prstGeom prst="rect">
            <a:avLst/>
          </a:prstGeom>
          <a:solidFill>
            <a:schemeClr val="bg1">
              <a:lumMod val="85000"/>
            </a:schemeClr>
          </a:solidFill>
        </p:spPr>
        <p:txBody>
          <a:bodyPr wrap="square" rtlCol="0">
            <a:spAutoFit/>
          </a:bodyPr>
          <a:lstStyle/>
          <a:p>
            <a:pPr algn="ctr"/>
            <a:r>
              <a:rPr lang="fr-FR" b="1" dirty="0"/>
              <a:t>No prey gowth during perturbation </a:t>
            </a:r>
          </a:p>
        </p:txBody>
      </p:sp>
      <p:sp>
        <p:nvSpPr>
          <p:cNvPr id="10" name="ZoneTexte 9"/>
          <p:cNvSpPr txBox="1"/>
          <p:nvPr/>
        </p:nvSpPr>
        <p:spPr>
          <a:xfrm flipH="1">
            <a:off x="1083845" y="6309568"/>
            <a:ext cx="10715811" cy="369332"/>
          </a:xfrm>
          <a:prstGeom prst="rect">
            <a:avLst/>
          </a:prstGeom>
          <a:noFill/>
        </p:spPr>
        <p:txBody>
          <a:bodyPr wrap="square" rtlCol="0">
            <a:spAutoFit/>
          </a:bodyPr>
          <a:lstStyle/>
          <a:p>
            <a:r>
              <a:rPr lang="fr-FR" dirty="0"/>
              <a:t>Disturbance duration:           none                               15 day-long                                     60 day-long</a:t>
            </a:r>
          </a:p>
        </p:txBody>
      </p:sp>
      <p:cxnSp>
        <p:nvCxnSpPr>
          <p:cNvPr id="12" name="Connecteur droit 11"/>
          <p:cNvCxnSpPr/>
          <p:nvPr/>
        </p:nvCxnSpPr>
        <p:spPr>
          <a:xfrm>
            <a:off x="4430323" y="6499061"/>
            <a:ext cx="607587"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103478" y="6507804"/>
            <a:ext cx="607587"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10095253" y="6507804"/>
            <a:ext cx="607587"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1311170" y="233461"/>
            <a:ext cx="976971" cy="369332"/>
          </a:xfrm>
          <a:prstGeom prst="rect">
            <a:avLst/>
          </a:prstGeom>
          <a:noFill/>
        </p:spPr>
        <p:txBody>
          <a:bodyPr wrap="square" rtlCol="0">
            <a:spAutoFit/>
          </a:bodyPr>
          <a:lstStyle/>
          <a:p>
            <a:r>
              <a:rPr lang="fr-FR" dirty="0"/>
              <a:t>Fig-S6A</a:t>
            </a:r>
          </a:p>
        </p:txBody>
      </p:sp>
      <p:pic>
        <p:nvPicPr>
          <p:cNvPr id="9" name="Image 8">
            <a:extLst>
              <a:ext uri="{FF2B5EF4-FFF2-40B4-BE49-F238E27FC236}">
                <a16:creationId xmlns:a16="http://schemas.microsoft.com/office/drawing/2014/main" id="{E73579A0-B5D5-E8A9-9B1B-9496F8A3F98E}"/>
              </a:ext>
            </a:extLst>
          </p:cNvPr>
          <p:cNvPicPr>
            <a:picLocks noChangeAspect="1"/>
          </p:cNvPicPr>
          <p:nvPr/>
        </p:nvPicPr>
        <p:blipFill>
          <a:blip r:embed="rId2"/>
          <a:stretch>
            <a:fillRect/>
          </a:stretch>
        </p:blipFill>
        <p:spPr>
          <a:xfrm>
            <a:off x="1568952" y="752790"/>
            <a:ext cx="4139999" cy="2519284"/>
          </a:xfrm>
          <a:prstGeom prst="rect">
            <a:avLst/>
          </a:prstGeom>
        </p:spPr>
      </p:pic>
      <p:sp>
        <p:nvSpPr>
          <p:cNvPr id="11" name="Éclair 10">
            <a:extLst>
              <a:ext uri="{FF2B5EF4-FFF2-40B4-BE49-F238E27FC236}">
                <a16:creationId xmlns:a16="http://schemas.microsoft.com/office/drawing/2014/main" id="{D7E1AB6D-C331-BE84-E007-2840D1B46A02}"/>
              </a:ext>
            </a:extLst>
          </p:cNvPr>
          <p:cNvSpPr/>
          <p:nvPr/>
        </p:nvSpPr>
        <p:spPr>
          <a:xfrm rot="2220000">
            <a:off x="2338332" y="265205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a16="http://schemas.microsoft.com/office/drawing/2014/main" id="{D26C61E8-10DA-286F-26C9-721391BD18C2}"/>
              </a:ext>
            </a:extLst>
          </p:cNvPr>
          <p:cNvPicPr>
            <a:picLocks noChangeAspect="1"/>
          </p:cNvPicPr>
          <p:nvPr/>
        </p:nvPicPr>
        <p:blipFill>
          <a:blip r:embed="rId3"/>
          <a:stretch>
            <a:fillRect/>
          </a:stretch>
        </p:blipFill>
        <p:spPr>
          <a:xfrm>
            <a:off x="1568952" y="3581055"/>
            <a:ext cx="4139999" cy="2524155"/>
          </a:xfrm>
          <a:prstGeom prst="rect">
            <a:avLst/>
          </a:prstGeom>
        </p:spPr>
      </p:pic>
      <p:sp>
        <p:nvSpPr>
          <p:cNvPr id="20" name="Éclair 19">
            <a:extLst>
              <a:ext uri="{FF2B5EF4-FFF2-40B4-BE49-F238E27FC236}">
                <a16:creationId xmlns:a16="http://schemas.microsoft.com/office/drawing/2014/main" id="{2226CAB5-C407-EC45-5767-21E2582899E1}"/>
              </a:ext>
            </a:extLst>
          </p:cNvPr>
          <p:cNvSpPr/>
          <p:nvPr/>
        </p:nvSpPr>
        <p:spPr>
          <a:xfrm rot="2220000">
            <a:off x="2400463" y="5463852"/>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Image 31">
            <a:extLst>
              <a:ext uri="{FF2B5EF4-FFF2-40B4-BE49-F238E27FC236}">
                <a16:creationId xmlns:a16="http://schemas.microsoft.com/office/drawing/2014/main" id="{1C56758F-EC82-22A3-6575-1372F10F6FAC}"/>
              </a:ext>
            </a:extLst>
          </p:cNvPr>
          <p:cNvPicPr>
            <a:picLocks noChangeAspect="1"/>
          </p:cNvPicPr>
          <p:nvPr/>
        </p:nvPicPr>
        <p:blipFill>
          <a:blip r:embed="rId4"/>
          <a:stretch>
            <a:fillRect/>
          </a:stretch>
        </p:blipFill>
        <p:spPr>
          <a:xfrm>
            <a:off x="6437989" y="748720"/>
            <a:ext cx="4264850" cy="2519284"/>
          </a:xfrm>
          <a:prstGeom prst="rect">
            <a:avLst/>
          </a:prstGeom>
        </p:spPr>
      </p:pic>
      <p:sp>
        <p:nvSpPr>
          <p:cNvPr id="33" name="Éclair 32">
            <a:extLst>
              <a:ext uri="{FF2B5EF4-FFF2-40B4-BE49-F238E27FC236}">
                <a16:creationId xmlns:a16="http://schemas.microsoft.com/office/drawing/2014/main" id="{C4949B80-9151-9EF5-1979-7818A16977ED}"/>
              </a:ext>
            </a:extLst>
          </p:cNvPr>
          <p:cNvSpPr/>
          <p:nvPr/>
        </p:nvSpPr>
        <p:spPr>
          <a:xfrm rot="2220000">
            <a:off x="7206074" y="2647699"/>
            <a:ext cx="219550" cy="22741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5" name="Image 34">
            <a:extLst>
              <a:ext uri="{FF2B5EF4-FFF2-40B4-BE49-F238E27FC236}">
                <a16:creationId xmlns:a16="http://schemas.microsoft.com/office/drawing/2014/main" id="{EF43DF07-4916-CB90-3BA4-7DCAFB2D21CC}"/>
              </a:ext>
            </a:extLst>
          </p:cNvPr>
          <p:cNvPicPr>
            <a:picLocks noChangeAspect="1"/>
          </p:cNvPicPr>
          <p:nvPr/>
        </p:nvPicPr>
        <p:blipFill>
          <a:blip r:embed="rId5"/>
          <a:stretch>
            <a:fillRect/>
          </a:stretch>
        </p:blipFill>
        <p:spPr>
          <a:xfrm>
            <a:off x="6437989" y="3581055"/>
            <a:ext cx="4264850" cy="2528225"/>
          </a:xfrm>
          <a:prstGeom prst="rect">
            <a:avLst/>
          </a:prstGeom>
        </p:spPr>
      </p:pic>
      <p:sp>
        <p:nvSpPr>
          <p:cNvPr id="36" name="Éclair 35">
            <a:extLst>
              <a:ext uri="{FF2B5EF4-FFF2-40B4-BE49-F238E27FC236}">
                <a16:creationId xmlns:a16="http://schemas.microsoft.com/office/drawing/2014/main" id="{9D771F15-762C-F10C-791F-4B619B55757C}"/>
              </a:ext>
            </a:extLst>
          </p:cNvPr>
          <p:cNvSpPr/>
          <p:nvPr/>
        </p:nvSpPr>
        <p:spPr>
          <a:xfrm rot="2220000">
            <a:off x="7207895" y="5463852"/>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6394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90186" y="233461"/>
            <a:ext cx="2850206" cy="369332"/>
          </a:xfrm>
          <a:prstGeom prst="rect">
            <a:avLst/>
          </a:prstGeom>
          <a:solidFill>
            <a:schemeClr val="bg1">
              <a:lumMod val="85000"/>
            </a:schemeClr>
          </a:solidFill>
        </p:spPr>
        <p:txBody>
          <a:bodyPr wrap="square" rtlCol="0">
            <a:spAutoFit/>
          </a:bodyPr>
          <a:lstStyle/>
          <a:p>
            <a:r>
              <a:rPr lang="en-US" b="1" dirty="0"/>
              <a:t>Specialist</a:t>
            </a:r>
            <a:r>
              <a:rPr lang="fr-FR" b="1" dirty="0"/>
              <a:t> macropredators</a:t>
            </a:r>
          </a:p>
        </p:txBody>
      </p:sp>
      <p:sp>
        <p:nvSpPr>
          <p:cNvPr id="3" name="ZoneTexte 2"/>
          <p:cNvSpPr txBox="1"/>
          <p:nvPr/>
        </p:nvSpPr>
        <p:spPr>
          <a:xfrm>
            <a:off x="7235386" y="233461"/>
            <a:ext cx="2850206" cy="369332"/>
          </a:xfrm>
          <a:prstGeom prst="rect">
            <a:avLst/>
          </a:prstGeom>
          <a:solidFill>
            <a:schemeClr val="bg1">
              <a:lumMod val="85000"/>
            </a:schemeClr>
          </a:solidFill>
        </p:spPr>
        <p:txBody>
          <a:bodyPr wrap="square" rtlCol="0">
            <a:spAutoFit/>
          </a:bodyPr>
          <a:lstStyle/>
          <a:p>
            <a:r>
              <a:rPr lang="fr-FR" b="1" dirty="0"/>
              <a:t>Generalist macropredators</a:t>
            </a:r>
          </a:p>
        </p:txBody>
      </p:sp>
      <p:sp>
        <p:nvSpPr>
          <p:cNvPr id="4" name="ZoneTexte 3"/>
          <p:cNvSpPr txBox="1"/>
          <p:nvPr/>
        </p:nvSpPr>
        <p:spPr>
          <a:xfrm rot="16200000">
            <a:off x="-26205" y="1703720"/>
            <a:ext cx="2224391" cy="646331"/>
          </a:xfrm>
          <a:prstGeom prst="rect">
            <a:avLst/>
          </a:prstGeom>
          <a:solidFill>
            <a:schemeClr val="bg1">
              <a:lumMod val="85000"/>
            </a:schemeClr>
          </a:solidFill>
        </p:spPr>
        <p:txBody>
          <a:bodyPr wrap="square" rtlCol="0">
            <a:spAutoFit/>
          </a:bodyPr>
          <a:lstStyle/>
          <a:p>
            <a:pPr algn="ctr"/>
            <a:r>
              <a:rPr lang="fr-FR" b="1" dirty="0"/>
              <a:t>50% reduction in</a:t>
            </a:r>
            <a:br>
              <a:rPr lang="fr-FR" b="1" dirty="0"/>
            </a:br>
            <a:r>
              <a:rPr lang="fr-FR" b="1" dirty="0"/>
              <a:t>prey growth</a:t>
            </a:r>
          </a:p>
        </p:txBody>
      </p:sp>
      <p:sp>
        <p:nvSpPr>
          <p:cNvPr id="5" name="ZoneTexte 4"/>
          <p:cNvSpPr txBox="1"/>
          <p:nvPr/>
        </p:nvSpPr>
        <p:spPr>
          <a:xfrm rot="16200000">
            <a:off x="-26204" y="4507948"/>
            <a:ext cx="2224389" cy="646331"/>
          </a:xfrm>
          <a:prstGeom prst="rect">
            <a:avLst/>
          </a:prstGeom>
          <a:solidFill>
            <a:schemeClr val="bg1">
              <a:lumMod val="85000"/>
            </a:schemeClr>
          </a:solidFill>
        </p:spPr>
        <p:txBody>
          <a:bodyPr wrap="square" rtlCol="0">
            <a:spAutoFit/>
          </a:bodyPr>
          <a:lstStyle/>
          <a:p>
            <a:pPr algn="ctr"/>
            <a:r>
              <a:rPr lang="fr-FR" b="1" dirty="0"/>
              <a:t>No prey gowth during perturbation </a:t>
            </a:r>
          </a:p>
        </p:txBody>
      </p:sp>
      <p:sp>
        <p:nvSpPr>
          <p:cNvPr id="10" name="ZoneTexte 9"/>
          <p:cNvSpPr txBox="1"/>
          <p:nvPr/>
        </p:nvSpPr>
        <p:spPr>
          <a:xfrm flipH="1">
            <a:off x="1083845" y="6309568"/>
            <a:ext cx="10715811" cy="369332"/>
          </a:xfrm>
          <a:prstGeom prst="rect">
            <a:avLst/>
          </a:prstGeom>
          <a:noFill/>
        </p:spPr>
        <p:txBody>
          <a:bodyPr wrap="square" rtlCol="0">
            <a:spAutoFit/>
          </a:bodyPr>
          <a:lstStyle/>
          <a:p>
            <a:r>
              <a:rPr lang="fr-FR" dirty="0"/>
              <a:t>Disturbance duration:           none                               15 day-long                                     60 day-long</a:t>
            </a:r>
          </a:p>
        </p:txBody>
      </p:sp>
      <p:cxnSp>
        <p:nvCxnSpPr>
          <p:cNvPr id="12" name="Connecteur droit 11"/>
          <p:cNvCxnSpPr/>
          <p:nvPr/>
        </p:nvCxnSpPr>
        <p:spPr>
          <a:xfrm>
            <a:off x="4430323" y="6499061"/>
            <a:ext cx="607587"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7103478" y="6507804"/>
            <a:ext cx="607587"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10095253" y="6507804"/>
            <a:ext cx="607587"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11311170" y="233461"/>
            <a:ext cx="976971" cy="369332"/>
          </a:xfrm>
          <a:prstGeom prst="rect">
            <a:avLst/>
          </a:prstGeom>
          <a:noFill/>
        </p:spPr>
        <p:txBody>
          <a:bodyPr wrap="square" rtlCol="0">
            <a:spAutoFit/>
          </a:bodyPr>
          <a:lstStyle/>
          <a:p>
            <a:r>
              <a:rPr lang="fr-FR" dirty="0"/>
              <a:t>Fig-S6B</a:t>
            </a:r>
          </a:p>
        </p:txBody>
      </p:sp>
      <p:pic>
        <p:nvPicPr>
          <p:cNvPr id="7" name="Image 6">
            <a:extLst>
              <a:ext uri="{FF2B5EF4-FFF2-40B4-BE49-F238E27FC236}">
                <a16:creationId xmlns:a16="http://schemas.microsoft.com/office/drawing/2014/main" id="{F28B8425-A9C4-B59A-8519-9BB95622DED3}"/>
              </a:ext>
            </a:extLst>
          </p:cNvPr>
          <p:cNvPicPr>
            <a:picLocks noChangeAspect="1"/>
          </p:cNvPicPr>
          <p:nvPr/>
        </p:nvPicPr>
        <p:blipFill>
          <a:blip r:embed="rId2"/>
          <a:stretch>
            <a:fillRect/>
          </a:stretch>
        </p:blipFill>
        <p:spPr>
          <a:xfrm>
            <a:off x="1575339" y="768129"/>
            <a:ext cx="4134920" cy="2517509"/>
          </a:xfrm>
          <a:prstGeom prst="rect">
            <a:avLst/>
          </a:prstGeom>
        </p:spPr>
      </p:pic>
      <p:sp>
        <p:nvSpPr>
          <p:cNvPr id="8" name="Éclair 7">
            <a:extLst>
              <a:ext uri="{FF2B5EF4-FFF2-40B4-BE49-F238E27FC236}">
                <a16:creationId xmlns:a16="http://schemas.microsoft.com/office/drawing/2014/main" id="{D5991D25-4C40-F4E8-001D-7933D69A6801}"/>
              </a:ext>
            </a:extLst>
          </p:cNvPr>
          <p:cNvSpPr/>
          <p:nvPr/>
        </p:nvSpPr>
        <p:spPr>
          <a:xfrm rot="2220000">
            <a:off x="2465084" y="2652054"/>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E7E42FFC-5541-7B78-CF05-BF6954AE5E84}"/>
              </a:ext>
            </a:extLst>
          </p:cNvPr>
          <p:cNvPicPr>
            <a:picLocks noChangeAspect="1"/>
          </p:cNvPicPr>
          <p:nvPr/>
        </p:nvPicPr>
        <p:blipFill>
          <a:blip r:embed="rId3"/>
          <a:stretch>
            <a:fillRect/>
          </a:stretch>
        </p:blipFill>
        <p:spPr>
          <a:xfrm>
            <a:off x="1575339" y="3582576"/>
            <a:ext cx="4134920" cy="2513847"/>
          </a:xfrm>
          <a:prstGeom prst="rect">
            <a:avLst/>
          </a:prstGeom>
        </p:spPr>
      </p:pic>
      <p:sp>
        <p:nvSpPr>
          <p:cNvPr id="14" name="Éclair 13">
            <a:extLst>
              <a:ext uri="{FF2B5EF4-FFF2-40B4-BE49-F238E27FC236}">
                <a16:creationId xmlns:a16="http://schemas.microsoft.com/office/drawing/2014/main" id="{E857D0A4-77E7-F31C-190E-8118E12580DB}"/>
              </a:ext>
            </a:extLst>
          </p:cNvPr>
          <p:cNvSpPr/>
          <p:nvPr/>
        </p:nvSpPr>
        <p:spPr>
          <a:xfrm rot="2220000">
            <a:off x="2470693" y="546385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Image 42">
            <a:extLst>
              <a:ext uri="{FF2B5EF4-FFF2-40B4-BE49-F238E27FC236}">
                <a16:creationId xmlns:a16="http://schemas.microsoft.com/office/drawing/2014/main" id="{CF88D50A-5BDF-8154-C4F9-393F1B7C4A87}"/>
              </a:ext>
            </a:extLst>
          </p:cNvPr>
          <p:cNvPicPr>
            <a:picLocks noChangeAspect="1"/>
          </p:cNvPicPr>
          <p:nvPr/>
        </p:nvPicPr>
        <p:blipFill>
          <a:blip r:embed="rId4"/>
          <a:stretch>
            <a:fillRect/>
          </a:stretch>
        </p:blipFill>
        <p:spPr>
          <a:xfrm>
            <a:off x="6551857" y="768129"/>
            <a:ext cx="4248665" cy="2513847"/>
          </a:xfrm>
          <a:prstGeom prst="rect">
            <a:avLst/>
          </a:prstGeom>
        </p:spPr>
      </p:pic>
      <p:sp>
        <p:nvSpPr>
          <p:cNvPr id="44" name="Éclair 43">
            <a:extLst>
              <a:ext uri="{FF2B5EF4-FFF2-40B4-BE49-F238E27FC236}">
                <a16:creationId xmlns:a16="http://schemas.microsoft.com/office/drawing/2014/main" id="{D01F9BDC-BFA3-E0B3-A3BE-7F5530CF8376}"/>
              </a:ext>
            </a:extLst>
          </p:cNvPr>
          <p:cNvSpPr/>
          <p:nvPr/>
        </p:nvSpPr>
        <p:spPr>
          <a:xfrm rot="2220000">
            <a:off x="7443368" y="265205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8" name="Image 47">
            <a:extLst>
              <a:ext uri="{FF2B5EF4-FFF2-40B4-BE49-F238E27FC236}">
                <a16:creationId xmlns:a16="http://schemas.microsoft.com/office/drawing/2014/main" id="{02C41E93-F9F4-5C93-A468-467648B8B34E}"/>
              </a:ext>
            </a:extLst>
          </p:cNvPr>
          <p:cNvPicPr>
            <a:picLocks noChangeAspect="1"/>
          </p:cNvPicPr>
          <p:nvPr/>
        </p:nvPicPr>
        <p:blipFill>
          <a:blip r:embed="rId5"/>
          <a:stretch>
            <a:fillRect/>
          </a:stretch>
        </p:blipFill>
        <p:spPr>
          <a:xfrm>
            <a:off x="6551857" y="3581474"/>
            <a:ext cx="4248665" cy="2514949"/>
          </a:xfrm>
          <a:prstGeom prst="rect">
            <a:avLst/>
          </a:prstGeom>
        </p:spPr>
      </p:pic>
      <p:sp>
        <p:nvSpPr>
          <p:cNvPr id="49" name="Éclair 48">
            <a:extLst>
              <a:ext uri="{FF2B5EF4-FFF2-40B4-BE49-F238E27FC236}">
                <a16:creationId xmlns:a16="http://schemas.microsoft.com/office/drawing/2014/main" id="{83CC4DAA-8AAC-2CF5-1CE6-1720FB9BFB11}"/>
              </a:ext>
            </a:extLst>
          </p:cNvPr>
          <p:cNvSpPr/>
          <p:nvPr/>
        </p:nvSpPr>
        <p:spPr>
          <a:xfrm rot="2220000">
            <a:off x="7443369" y="546385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56815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a:extLst>
              <a:ext uri="{FF2B5EF4-FFF2-40B4-BE49-F238E27FC236}">
                <a16:creationId xmlns:a16="http://schemas.microsoft.com/office/drawing/2014/main" id="{F1605E27-1512-88BC-80E5-928D4918535C}"/>
              </a:ext>
            </a:extLst>
          </p:cNvPr>
          <p:cNvGrpSpPr/>
          <p:nvPr/>
        </p:nvGrpSpPr>
        <p:grpSpPr>
          <a:xfrm>
            <a:off x="335402" y="6193534"/>
            <a:ext cx="11844225" cy="643465"/>
            <a:chOff x="179754" y="6183806"/>
            <a:chExt cx="11844225" cy="643465"/>
          </a:xfrm>
        </p:grpSpPr>
        <p:sp>
          <p:nvSpPr>
            <p:cNvPr id="27" name="ZoneTexte 26">
              <a:extLst>
                <a:ext uri="{FF2B5EF4-FFF2-40B4-BE49-F238E27FC236}">
                  <a16:creationId xmlns:a16="http://schemas.microsoft.com/office/drawing/2014/main" id="{A633615A-C83D-DB55-58A6-009C1C728D97}"/>
                </a:ext>
              </a:extLst>
            </p:cNvPr>
            <p:cNvSpPr txBox="1"/>
            <p:nvPr/>
          </p:nvSpPr>
          <p:spPr>
            <a:xfrm flipH="1">
              <a:off x="1317891" y="6183806"/>
              <a:ext cx="10706088" cy="338554"/>
            </a:xfrm>
            <a:prstGeom prst="rect">
              <a:avLst/>
            </a:prstGeom>
            <a:noFill/>
          </p:spPr>
          <p:txBody>
            <a:bodyPr wrap="square" rtlCol="0">
              <a:spAutoFit/>
            </a:bodyPr>
            <a:lstStyle/>
            <a:p>
              <a:r>
                <a:rPr lang="fr-FR" sz="1600" dirty="0"/>
                <a:t>Severity in predator loss :             none                       10%                          50%                                 90%</a:t>
              </a:r>
            </a:p>
          </p:txBody>
        </p:sp>
        <p:cxnSp>
          <p:nvCxnSpPr>
            <p:cNvPr id="28" name="Connecteur droit 27">
              <a:extLst>
                <a:ext uri="{FF2B5EF4-FFF2-40B4-BE49-F238E27FC236}">
                  <a16:creationId xmlns:a16="http://schemas.microsoft.com/office/drawing/2014/main" id="{003C7C19-4082-FCBA-0BE7-5D6BD6885CD6}"/>
                </a:ext>
              </a:extLst>
            </p:cNvPr>
            <p:cNvCxnSpPr/>
            <p:nvPr/>
          </p:nvCxnSpPr>
          <p:spPr>
            <a:xfrm>
              <a:off x="4571022" y="6378199"/>
              <a:ext cx="607036"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29" name="Connecteur droit 28">
              <a:extLst>
                <a:ext uri="{FF2B5EF4-FFF2-40B4-BE49-F238E27FC236}">
                  <a16:creationId xmlns:a16="http://schemas.microsoft.com/office/drawing/2014/main" id="{BF826517-DD66-41D4-04CD-D4CD3CFB590A}"/>
                </a:ext>
              </a:extLst>
            </p:cNvPr>
            <p:cNvCxnSpPr/>
            <p:nvPr/>
          </p:nvCxnSpPr>
          <p:spPr>
            <a:xfrm>
              <a:off x="5995321" y="6358744"/>
              <a:ext cx="607036"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30" name="Connecteur droit 29">
              <a:extLst>
                <a:ext uri="{FF2B5EF4-FFF2-40B4-BE49-F238E27FC236}">
                  <a16:creationId xmlns:a16="http://schemas.microsoft.com/office/drawing/2014/main" id="{EDC360AE-11E2-2140-1C0E-B1303BEDD527}"/>
                </a:ext>
              </a:extLst>
            </p:cNvPr>
            <p:cNvCxnSpPr/>
            <p:nvPr/>
          </p:nvCxnSpPr>
          <p:spPr>
            <a:xfrm>
              <a:off x="7573157" y="6371716"/>
              <a:ext cx="607036" cy="0"/>
            </a:xfrm>
            <a:prstGeom prst="line">
              <a:avLst/>
            </a:prstGeom>
            <a:ln w="34925">
              <a:solidFill>
                <a:srgbClr val="F711DC"/>
              </a:solidFill>
              <a:prstDash val="dash"/>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AC832E33-F7EE-F389-A39B-7861A8DCFCF1}"/>
                </a:ext>
              </a:extLst>
            </p:cNvPr>
            <p:cNvCxnSpPr/>
            <p:nvPr/>
          </p:nvCxnSpPr>
          <p:spPr>
            <a:xfrm>
              <a:off x="9495939" y="6371716"/>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2CDECD43-5EC7-3793-D996-171BA3F9CE65}"/>
                </a:ext>
              </a:extLst>
            </p:cNvPr>
            <p:cNvSpPr txBox="1"/>
            <p:nvPr/>
          </p:nvSpPr>
          <p:spPr>
            <a:xfrm flipH="1">
              <a:off x="179754" y="6488717"/>
              <a:ext cx="11532348" cy="338554"/>
            </a:xfrm>
            <a:prstGeom prst="rect">
              <a:avLst/>
            </a:prstGeom>
            <a:noFill/>
          </p:spPr>
          <p:txBody>
            <a:bodyPr wrap="square" rtlCol="0">
              <a:spAutoFit/>
            </a:bodyPr>
            <a:lstStyle/>
            <a:p>
              <a:r>
                <a:rPr lang="fr-FR" sz="1600" dirty="0"/>
                <a:t>Correlation between disturbance severity and productivity:      random                       minimal                    maximal</a:t>
              </a:r>
            </a:p>
          </p:txBody>
        </p:sp>
        <p:cxnSp>
          <p:nvCxnSpPr>
            <p:cNvPr id="33" name="Connecteur droit 32">
              <a:extLst>
                <a:ext uri="{FF2B5EF4-FFF2-40B4-BE49-F238E27FC236}">
                  <a16:creationId xmlns:a16="http://schemas.microsoft.com/office/drawing/2014/main" id="{9C46B45E-D903-CDAA-D4A9-31BA282AE565}"/>
                </a:ext>
              </a:extLst>
            </p:cNvPr>
            <p:cNvCxnSpPr/>
            <p:nvPr/>
          </p:nvCxnSpPr>
          <p:spPr>
            <a:xfrm>
              <a:off x="6268583" y="6657994"/>
              <a:ext cx="607036" cy="0"/>
            </a:xfrm>
            <a:prstGeom prst="line">
              <a:avLst/>
            </a:prstGeom>
            <a:ln w="34925">
              <a:solidFill>
                <a:srgbClr val="18CFE8"/>
              </a:solidFill>
              <a:prstDash val="dash"/>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6960A190-0E4E-D5AB-8AF8-0EB063DB3C57}"/>
                </a:ext>
              </a:extLst>
            </p:cNvPr>
            <p:cNvCxnSpPr/>
            <p:nvPr/>
          </p:nvCxnSpPr>
          <p:spPr>
            <a:xfrm>
              <a:off x="9594133" y="6657994"/>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32C0C79F-0BD5-D18F-3445-6CF1DF05E7F9}"/>
                </a:ext>
              </a:extLst>
            </p:cNvPr>
            <p:cNvCxnSpPr/>
            <p:nvPr/>
          </p:nvCxnSpPr>
          <p:spPr>
            <a:xfrm>
              <a:off x="7955739" y="6657994"/>
              <a:ext cx="607036" cy="0"/>
            </a:xfrm>
            <a:prstGeom prst="line">
              <a:avLst/>
            </a:prstGeom>
            <a:ln w="34925">
              <a:solidFill>
                <a:srgbClr val="EFCF11"/>
              </a:solidFill>
              <a:prstDash val="dash"/>
            </a:ln>
          </p:spPr>
          <p:style>
            <a:lnRef idx="1">
              <a:schemeClr val="accent1"/>
            </a:lnRef>
            <a:fillRef idx="0">
              <a:schemeClr val="accent1"/>
            </a:fillRef>
            <a:effectRef idx="0">
              <a:schemeClr val="accent1"/>
            </a:effectRef>
            <a:fontRef idx="minor">
              <a:schemeClr val="tx1"/>
            </a:fontRef>
          </p:style>
        </p:cxnSp>
      </p:grpSp>
      <p:sp>
        <p:nvSpPr>
          <p:cNvPr id="4" name="ZoneTexte 3">
            <a:extLst>
              <a:ext uri="{FF2B5EF4-FFF2-40B4-BE49-F238E27FC236}">
                <a16:creationId xmlns:a16="http://schemas.microsoft.com/office/drawing/2014/main" id="{382F85EA-7CE4-D77C-39DF-8CBFC119568B}"/>
              </a:ext>
            </a:extLst>
          </p:cNvPr>
          <p:cNvSpPr txBox="1"/>
          <p:nvPr/>
        </p:nvSpPr>
        <p:spPr>
          <a:xfrm>
            <a:off x="199210" y="152122"/>
            <a:ext cx="225382" cy="369332"/>
          </a:xfrm>
          <a:prstGeom prst="rect">
            <a:avLst/>
          </a:prstGeom>
          <a:noFill/>
        </p:spPr>
        <p:txBody>
          <a:bodyPr wrap="square" rtlCol="0">
            <a:spAutoFit/>
          </a:bodyPr>
          <a:lstStyle/>
          <a:p>
            <a:r>
              <a:rPr lang="fr-FR" dirty="0"/>
              <a:t>a</a:t>
            </a:r>
          </a:p>
        </p:txBody>
      </p:sp>
      <p:sp>
        <p:nvSpPr>
          <p:cNvPr id="5" name="ZoneTexte 4">
            <a:extLst>
              <a:ext uri="{FF2B5EF4-FFF2-40B4-BE49-F238E27FC236}">
                <a16:creationId xmlns:a16="http://schemas.microsoft.com/office/drawing/2014/main" id="{79BE001F-0536-3302-06B6-8331FE3B5EA1}"/>
              </a:ext>
            </a:extLst>
          </p:cNvPr>
          <p:cNvSpPr txBox="1"/>
          <p:nvPr/>
        </p:nvSpPr>
        <p:spPr>
          <a:xfrm>
            <a:off x="6213145" y="152122"/>
            <a:ext cx="247920" cy="369332"/>
          </a:xfrm>
          <a:prstGeom prst="rect">
            <a:avLst/>
          </a:prstGeom>
          <a:noFill/>
        </p:spPr>
        <p:txBody>
          <a:bodyPr wrap="square" rtlCol="0">
            <a:spAutoFit/>
          </a:bodyPr>
          <a:lstStyle/>
          <a:p>
            <a:r>
              <a:rPr lang="fr-FR" dirty="0"/>
              <a:t>b</a:t>
            </a:r>
          </a:p>
        </p:txBody>
      </p:sp>
      <p:sp>
        <p:nvSpPr>
          <p:cNvPr id="6" name="ZoneTexte 5">
            <a:extLst>
              <a:ext uri="{FF2B5EF4-FFF2-40B4-BE49-F238E27FC236}">
                <a16:creationId xmlns:a16="http://schemas.microsoft.com/office/drawing/2014/main" id="{3E095BDE-2A78-2D18-962E-441938D621E7}"/>
              </a:ext>
            </a:extLst>
          </p:cNvPr>
          <p:cNvSpPr txBox="1"/>
          <p:nvPr/>
        </p:nvSpPr>
        <p:spPr>
          <a:xfrm>
            <a:off x="199210" y="1996387"/>
            <a:ext cx="225382" cy="369332"/>
          </a:xfrm>
          <a:prstGeom prst="rect">
            <a:avLst/>
          </a:prstGeom>
          <a:noFill/>
        </p:spPr>
        <p:txBody>
          <a:bodyPr wrap="square" rtlCol="0">
            <a:spAutoFit/>
          </a:bodyPr>
          <a:lstStyle/>
          <a:p>
            <a:r>
              <a:rPr lang="fr-FR" dirty="0"/>
              <a:t>c</a:t>
            </a:r>
          </a:p>
        </p:txBody>
      </p:sp>
      <p:sp>
        <p:nvSpPr>
          <p:cNvPr id="7" name="ZoneTexte 6">
            <a:extLst>
              <a:ext uri="{FF2B5EF4-FFF2-40B4-BE49-F238E27FC236}">
                <a16:creationId xmlns:a16="http://schemas.microsoft.com/office/drawing/2014/main" id="{EB9358EA-F268-ECE3-FDC5-42AB3FBFC843}"/>
              </a:ext>
            </a:extLst>
          </p:cNvPr>
          <p:cNvSpPr txBox="1"/>
          <p:nvPr/>
        </p:nvSpPr>
        <p:spPr>
          <a:xfrm>
            <a:off x="6198849" y="1996387"/>
            <a:ext cx="225382" cy="369332"/>
          </a:xfrm>
          <a:prstGeom prst="rect">
            <a:avLst/>
          </a:prstGeom>
          <a:noFill/>
        </p:spPr>
        <p:txBody>
          <a:bodyPr wrap="square" rtlCol="0">
            <a:spAutoFit/>
          </a:bodyPr>
          <a:lstStyle/>
          <a:p>
            <a:r>
              <a:rPr lang="fr-FR" dirty="0"/>
              <a:t>d</a:t>
            </a:r>
          </a:p>
        </p:txBody>
      </p:sp>
      <p:sp>
        <p:nvSpPr>
          <p:cNvPr id="8" name="ZoneTexte 7">
            <a:extLst>
              <a:ext uri="{FF2B5EF4-FFF2-40B4-BE49-F238E27FC236}">
                <a16:creationId xmlns:a16="http://schemas.microsoft.com/office/drawing/2014/main" id="{629DC4F2-7D0A-9F03-3DD6-9D897C71A74B}"/>
              </a:ext>
            </a:extLst>
          </p:cNvPr>
          <p:cNvSpPr txBox="1"/>
          <p:nvPr/>
        </p:nvSpPr>
        <p:spPr>
          <a:xfrm>
            <a:off x="199210" y="4027067"/>
            <a:ext cx="5547198" cy="369332"/>
          </a:xfrm>
          <a:prstGeom prst="rect">
            <a:avLst/>
          </a:prstGeom>
          <a:noFill/>
        </p:spPr>
        <p:txBody>
          <a:bodyPr wrap="square" rtlCol="0">
            <a:spAutoFit/>
          </a:bodyPr>
          <a:lstStyle/>
          <a:p>
            <a:r>
              <a:rPr lang="fr-FR" dirty="0"/>
              <a:t>e</a:t>
            </a:r>
          </a:p>
        </p:txBody>
      </p:sp>
      <p:sp>
        <p:nvSpPr>
          <p:cNvPr id="9" name="ZoneTexte 8">
            <a:extLst>
              <a:ext uri="{FF2B5EF4-FFF2-40B4-BE49-F238E27FC236}">
                <a16:creationId xmlns:a16="http://schemas.microsoft.com/office/drawing/2014/main" id="{5C8873F3-1727-4709-1DD0-42CFDFAEE761}"/>
              </a:ext>
            </a:extLst>
          </p:cNvPr>
          <p:cNvSpPr txBox="1"/>
          <p:nvPr/>
        </p:nvSpPr>
        <p:spPr>
          <a:xfrm>
            <a:off x="1231223" y="4065979"/>
            <a:ext cx="2376929" cy="323165"/>
          </a:xfrm>
          <a:prstGeom prst="rect">
            <a:avLst/>
          </a:prstGeom>
          <a:noFill/>
        </p:spPr>
        <p:txBody>
          <a:bodyPr wrap="square" rtlCol="0">
            <a:spAutoFit/>
          </a:bodyPr>
          <a:lstStyle/>
          <a:p>
            <a:pPr algn="ctr"/>
            <a:r>
              <a:rPr lang="fr-FR" sz="1500" dirty="0"/>
              <a:t>Least productive patch</a:t>
            </a:r>
          </a:p>
        </p:txBody>
      </p:sp>
      <p:sp>
        <p:nvSpPr>
          <p:cNvPr id="10" name="ZoneTexte 9">
            <a:extLst>
              <a:ext uri="{FF2B5EF4-FFF2-40B4-BE49-F238E27FC236}">
                <a16:creationId xmlns:a16="http://schemas.microsoft.com/office/drawing/2014/main" id="{BD1F6E9C-4CA1-907A-4C79-431470A50674}"/>
              </a:ext>
            </a:extLst>
          </p:cNvPr>
          <p:cNvSpPr txBox="1"/>
          <p:nvPr/>
        </p:nvSpPr>
        <p:spPr>
          <a:xfrm>
            <a:off x="8632260" y="4065979"/>
            <a:ext cx="2376929" cy="323165"/>
          </a:xfrm>
          <a:prstGeom prst="rect">
            <a:avLst/>
          </a:prstGeom>
          <a:noFill/>
        </p:spPr>
        <p:txBody>
          <a:bodyPr wrap="square" rtlCol="0">
            <a:spAutoFit/>
          </a:bodyPr>
          <a:lstStyle/>
          <a:p>
            <a:pPr algn="ctr"/>
            <a:r>
              <a:rPr lang="fr-FR" sz="1500" dirty="0"/>
              <a:t>Most productive patch</a:t>
            </a:r>
          </a:p>
        </p:txBody>
      </p:sp>
      <p:sp>
        <p:nvSpPr>
          <p:cNvPr id="11" name="ZoneTexte 10">
            <a:extLst>
              <a:ext uri="{FF2B5EF4-FFF2-40B4-BE49-F238E27FC236}">
                <a16:creationId xmlns:a16="http://schemas.microsoft.com/office/drawing/2014/main" id="{69BA689C-1231-DA63-2436-19167569CB18}"/>
              </a:ext>
            </a:extLst>
          </p:cNvPr>
          <p:cNvSpPr txBox="1"/>
          <p:nvPr/>
        </p:nvSpPr>
        <p:spPr>
          <a:xfrm>
            <a:off x="4910097" y="4065979"/>
            <a:ext cx="2376929" cy="323165"/>
          </a:xfrm>
          <a:prstGeom prst="rect">
            <a:avLst/>
          </a:prstGeom>
          <a:noFill/>
        </p:spPr>
        <p:txBody>
          <a:bodyPr wrap="square" rtlCol="0">
            <a:spAutoFit/>
          </a:bodyPr>
          <a:lstStyle/>
          <a:p>
            <a:pPr algn="ctr"/>
            <a:r>
              <a:rPr lang="fr-FR" sz="1500" dirty="0"/>
              <a:t>Regional average</a:t>
            </a:r>
          </a:p>
        </p:txBody>
      </p:sp>
      <p:sp>
        <p:nvSpPr>
          <p:cNvPr id="12" name="ZoneTexte 11">
            <a:extLst>
              <a:ext uri="{FF2B5EF4-FFF2-40B4-BE49-F238E27FC236}">
                <a16:creationId xmlns:a16="http://schemas.microsoft.com/office/drawing/2014/main" id="{94F3B307-7DF2-35CA-D81A-2DFD0B923495}"/>
              </a:ext>
            </a:extLst>
          </p:cNvPr>
          <p:cNvSpPr txBox="1"/>
          <p:nvPr/>
        </p:nvSpPr>
        <p:spPr>
          <a:xfrm>
            <a:off x="11149535" y="152122"/>
            <a:ext cx="1042465" cy="369332"/>
          </a:xfrm>
          <a:prstGeom prst="rect">
            <a:avLst/>
          </a:prstGeom>
          <a:noFill/>
        </p:spPr>
        <p:txBody>
          <a:bodyPr wrap="none" rtlCol="0">
            <a:spAutoFit/>
          </a:bodyPr>
          <a:lstStyle/>
          <a:p>
            <a:r>
              <a:rPr lang="en-US" dirty="0"/>
              <a:t>Figure S1</a:t>
            </a:r>
          </a:p>
        </p:txBody>
      </p:sp>
      <p:pic>
        <p:nvPicPr>
          <p:cNvPr id="13" name="Image 12">
            <a:extLst>
              <a:ext uri="{FF2B5EF4-FFF2-40B4-BE49-F238E27FC236}">
                <a16:creationId xmlns:a16="http://schemas.microsoft.com/office/drawing/2014/main" id="{C44FF425-9F46-BA54-3F79-9003D8BFDC18}"/>
              </a:ext>
            </a:extLst>
          </p:cNvPr>
          <p:cNvPicPr>
            <a:picLocks noChangeAspect="1"/>
          </p:cNvPicPr>
          <p:nvPr/>
        </p:nvPicPr>
        <p:blipFill>
          <a:blip r:embed="rId2"/>
          <a:stretch>
            <a:fillRect/>
          </a:stretch>
        </p:blipFill>
        <p:spPr>
          <a:xfrm>
            <a:off x="1163227" y="148267"/>
            <a:ext cx="3563443" cy="1772899"/>
          </a:xfrm>
          <a:prstGeom prst="rect">
            <a:avLst/>
          </a:prstGeom>
        </p:spPr>
      </p:pic>
      <p:sp>
        <p:nvSpPr>
          <p:cNvPr id="14" name="Éclair 13">
            <a:extLst>
              <a:ext uri="{FF2B5EF4-FFF2-40B4-BE49-F238E27FC236}">
                <a16:creationId xmlns:a16="http://schemas.microsoft.com/office/drawing/2014/main" id="{0B65432F-F4BC-2894-0B1D-663E2A5DFF3F}"/>
              </a:ext>
            </a:extLst>
          </p:cNvPr>
          <p:cNvSpPr/>
          <p:nvPr/>
        </p:nvSpPr>
        <p:spPr>
          <a:xfrm rot="2220000">
            <a:off x="1846886" y="1375108"/>
            <a:ext cx="223035" cy="2386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BA87E043-CF4E-53C5-FD70-A3653C355690}"/>
              </a:ext>
            </a:extLst>
          </p:cNvPr>
          <p:cNvPicPr>
            <a:picLocks noChangeAspect="1"/>
          </p:cNvPicPr>
          <p:nvPr/>
        </p:nvPicPr>
        <p:blipFill>
          <a:blip r:embed="rId3"/>
          <a:stretch>
            <a:fillRect/>
          </a:stretch>
        </p:blipFill>
        <p:spPr>
          <a:xfrm>
            <a:off x="6758005" y="148267"/>
            <a:ext cx="3613411" cy="1772899"/>
          </a:xfrm>
          <a:prstGeom prst="rect">
            <a:avLst/>
          </a:prstGeom>
        </p:spPr>
      </p:pic>
      <p:sp>
        <p:nvSpPr>
          <p:cNvPr id="17" name="Éclair 16">
            <a:extLst>
              <a:ext uri="{FF2B5EF4-FFF2-40B4-BE49-F238E27FC236}">
                <a16:creationId xmlns:a16="http://schemas.microsoft.com/office/drawing/2014/main" id="{4DAD2E82-CB2D-840D-5246-69D47ED5A815}"/>
              </a:ext>
            </a:extLst>
          </p:cNvPr>
          <p:cNvSpPr/>
          <p:nvPr/>
        </p:nvSpPr>
        <p:spPr>
          <a:xfrm rot="2220000">
            <a:off x="7456413" y="1375109"/>
            <a:ext cx="223035" cy="2386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a16="http://schemas.microsoft.com/office/drawing/2014/main" id="{5FC977DC-6982-1D67-7621-C7F8746F1C05}"/>
              </a:ext>
            </a:extLst>
          </p:cNvPr>
          <p:cNvPicPr>
            <a:picLocks noChangeAspect="1"/>
          </p:cNvPicPr>
          <p:nvPr/>
        </p:nvPicPr>
        <p:blipFill>
          <a:blip r:embed="rId4"/>
          <a:stretch>
            <a:fillRect/>
          </a:stretch>
        </p:blipFill>
        <p:spPr>
          <a:xfrm>
            <a:off x="1163227" y="2130026"/>
            <a:ext cx="3563443" cy="1758612"/>
          </a:xfrm>
          <a:prstGeom prst="rect">
            <a:avLst/>
          </a:prstGeom>
        </p:spPr>
      </p:pic>
      <p:sp>
        <p:nvSpPr>
          <p:cNvPr id="20" name="Éclair 19">
            <a:extLst>
              <a:ext uri="{FF2B5EF4-FFF2-40B4-BE49-F238E27FC236}">
                <a16:creationId xmlns:a16="http://schemas.microsoft.com/office/drawing/2014/main" id="{E25F5DF7-FEE4-81C6-6D70-70DC59FFDD16}"/>
              </a:ext>
            </a:extLst>
          </p:cNvPr>
          <p:cNvSpPr/>
          <p:nvPr/>
        </p:nvSpPr>
        <p:spPr>
          <a:xfrm rot="2220000">
            <a:off x="1846887" y="3392532"/>
            <a:ext cx="223035" cy="2386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2" name="Image 21">
            <a:extLst>
              <a:ext uri="{FF2B5EF4-FFF2-40B4-BE49-F238E27FC236}">
                <a16:creationId xmlns:a16="http://schemas.microsoft.com/office/drawing/2014/main" id="{D3E39BE0-B681-5DF8-121D-887F800A22DC}"/>
              </a:ext>
            </a:extLst>
          </p:cNvPr>
          <p:cNvPicPr>
            <a:picLocks noChangeAspect="1"/>
          </p:cNvPicPr>
          <p:nvPr/>
        </p:nvPicPr>
        <p:blipFill>
          <a:blip r:embed="rId5"/>
          <a:stretch>
            <a:fillRect/>
          </a:stretch>
        </p:blipFill>
        <p:spPr>
          <a:xfrm>
            <a:off x="6758005" y="2131813"/>
            <a:ext cx="3613411" cy="1758612"/>
          </a:xfrm>
          <a:prstGeom prst="rect">
            <a:avLst/>
          </a:prstGeom>
        </p:spPr>
      </p:pic>
      <p:sp>
        <p:nvSpPr>
          <p:cNvPr id="23" name="Éclair 22">
            <a:extLst>
              <a:ext uri="{FF2B5EF4-FFF2-40B4-BE49-F238E27FC236}">
                <a16:creationId xmlns:a16="http://schemas.microsoft.com/office/drawing/2014/main" id="{D949AFA7-B3BA-086D-AA5B-3DEFE529E1AB}"/>
              </a:ext>
            </a:extLst>
          </p:cNvPr>
          <p:cNvSpPr/>
          <p:nvPr/>
        </p:nvSpPr>
        <p:spPr>
          <a:xfrm rot="2220000">
            <a:off x="7428583" y="3334655"/>
            <a:ext cx="223035" cy="2386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6" name="Image 25">
            <a:extLst>
              <a:ext uri="{FF2B5EF4-FFF2-40B4-BE49-F238E27FC236}">
                <a16:creationId xmlns:a16="http://schemas.microsoft.com/office/drawing/2014/main" id="{AEA8F849-0D6E-FFE0-B410-1193DD107D89}"/>
              </a:ext>
            </a:extLst>
          </p:cNvPr>
          <p:cNvPicPr>
            <a:picLocks noChangeAspect="1"/>
          </p:cNvPicPr>
          <p:nvPr/>
        </p:nvPicPr>
        <p:blipFill>
          <a:blip r:embed="rId6"/>
          <a:stretch>
            <a:fillRect/>
          </a:stretch>
        </p:blipFill>
        <p:spPr>
          <a:xfrm>
            <a:off x="4425191" y="4345168"/>
            <a:ext cx="3419998" cy="1789866"/>
          </a:xfrm>
          <a:prstGeom prst="rect">
            <a:avLst/>
          </a:prstGeom>
        </p:spPr>
      </p:pic>
      <p:sp>
        <p:nvSpPr>
          <p:cNvPr id="38" name="Éclair 37">
            <a:extLst>
              <a:ext uri="{FF2B5EF4-FFF2-40B4-BE49-F238E27FC236}">
                <a16:creationId xmlns:a16="http://schemas.microsoft.com/office/drawing/2014/main" id="{BC53CCC1-054D-7490-88E7-F395131E3FC1}"/>
              </a:ext>
            </a:extLst>
          </p:cNvPr>
          <p:cNvSpPr/>
          <p:nvPr/>
        </p:nvSpPr>
        <p:spPr>
          <a:xfrm rot="2220000">
            <a:off x="5082626" y="5583319"/>
            <a:ext cx="223035" cy="2386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4" name="Image 43">
            <a:extLst>
              <a:ext uri="{FF2B5EF4-FFF2-40B4-BE49-F238E27FC236}">
                <a16:creationId xmlns:a16="http://schemas.microsoft.com/office/drawing/2014/main" id="{F6631A62-83AD-A646-5ACB-E13071DBFC8E}"/>
              </a:ext>
            </a:extLst>
          </p:cNvPr>
          <p:cNvPicPr>
            <a:picLocks noChangeAspect="1"/>
          </p:cNvPicPr>
          <p:nvPr/>
        </p:nvPicPr>
        <p:blipFill>
          <a:blip r:embed="rId7"/>
          <a:stretch>
            <a:fillRect/>
          </a:stretch>
        </p:blipFill>
        <p:spPr>
          <a:xfrm>
            <a:off x="699381" y="4339628"/>
            <a:ext cx="3374168" cy="1789865"/>
          </a:xfrm>
          <a:prstGeom prst="rect">
            <a:avLst/>
          </a:prstGeom>
        </p:spPr>
      </p:pic>
      <p:sp>
        <p:nvSpPr>
          <p:cNvPr id="47" name="Éclair 46">
            <a:extLst>
              <a:ext uri="{FF2B5EF4-FFF2-40B4-BE49-F238E27FC236}">
                <a16:creationId xmlns:a16="http://schemas.microsoft.com/office/drawing/2014/main" id="{CE3B6B4C-B6DD-2D9E-BDE2-579691B7684E}"/>
              </a:ext>
            </a:extLst>
          </p:cNvPr>
          <p:cNvSpPr/>
          <p:nvPr/>
        </p:nvSpPr>
        <p:spPr>
          <a:xfrm rot="2220000">
            <a:off x="1280579" y="5606886"/>
            <a:ext cx="223035" cy="2386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3" name="Image 52">
            <a:extLst>
              <a:ext uri="{FF2B5EF4-FFF2-40B4-BE49-F238E27FC236}">
                <a16:creationId xmlns:a16="http://schemas.microsoft.com/office/drawing/2014/main" id="{26B7DF5B-4B47-90A2-177E-4B20EB51274F}"/>
              </a:ext>
            </a:extLst>
          </p:cNvPr>
          <p:cNvPicPr>
            <a:picLocks noChangeAspect="1"/>
          </p:cNvPicPr>
          <p:nvPr/>
        </p:nvPicPr>
        <p:blipFill>
          <a:blip r:embed="rId8"/>
          <a:stretch>
            <a:fillRect/>
          </a:stretch>
        </p:blipFill>
        <p:spPr>
          <a:xfrm>
            <a:off x="8330095" y="4339627"/>
            <a:ext cx="3432773" cy="1789865"/>
          </a:xfrm>
          <a:prstGeom prst="rect">
            <a:avLst/>
          </a:prstGeom>
        </p:spPr>
      </p:pic>
      <p:sp>
        <p:nvSpPr>
          <p:cNvPr id="56" name="Éclair 55">
            <a:extLst>
              <a:ext uri="{FF2B5EF4-FFF2-40B4-BE49-F238E27FC236}">
                <a16:creationId xmlns:a16="http://schemas.microsoft.com/office/drawing/2014/main" id="{A7FA09C2-2A64-5CA7-5094-D2D50D065875}"/>
              </a:ext>
            </a:extLst>
          </p:cNvPr>
          <p:cNvSpPr/>
          <p:nvPr/>
        </p:nvSpPr>
        <p:spPr>
          <a:xfrm rot="2220000">
            <a:off x="8978757" y="5583320"/>
            <a:ext cx="223035" cy="238652"/>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9583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800" b="1" dirty="0" err="1"/>
              <a:t>Relaxing</a:t>
            </a:r>
            <a:r>
              <a:rPr lang="fr-FR" sz="2800" b="1" dirty="0"/>
              <a:t> the </a:t>
            </a:r>
            <a:r>
              <a:rPr lang="fr-FR" sz="2800" b="1" dirty="0" err="1"/>
              <a:t>hypotheses</a:t>
            </a:r>
            <a:r>
              <a:rPr lang="fr-FR" sz="2800" b="1" dirty="0"/>
              <a:t> of non-dispersal of </a:t>
            </a:r>
            <a:r>
              <a:rPr lang="fr-FR" sz="2800" b="1" dirty="0" err="1"/>
              <a:t>preys</a:t>
            </a:r>
            <a:r>
              <a:rPr lang="fr-FR" sz="2800" b="1" dirty="0"/>
              <a:t> and micro-</a:t>
            </a:r>
            <a:r>
              <a:rPr lang="fr-FR" sz="2800" b="1" dirty="0" err="1"/>
              <a:t>predators</a:t>
            </a:r>
            <a:r>
              <a:rPr lang="fr-FR" sz="2800" b="1" dirty="0"/>
              <a:t>, i.e., the </a:t>
            </a:r>
            <a:r>
              <a:rPr lang="fr-FR" sz="2800" b="1" dirty="0" err="1"/>
              <a:t>functional</a:t>
            </a:r>
            <a:r>
              <a:rPr lang="fr-FR" sz="2800" b="1" dirty="0"/>
              <a:t> groups </a:t>
            </a:r>
            <a:r>
              <a:rPr lang="fr-FR" sz="2800" b="1" dirty="0" err="1"/>
              <a:t>including</a:t>
            </a:r>
            <a:r>
              <a:rPr lang="fr-FR" sz="2800" b="1" dirty="0"/>
              <a:t> </a:t>
            </a:r>
            <a:r>
              <a:rPr lang="fr-FR" sz="2800" b="1" dirty="0" err="1"/>
              <a:t>competent</a:t>
            </a:r>
            <a:r>
              <a:rPr lang="fr-FR" sz="2800" b="1" dirty="0"/>
              <a:t> </a:t>
            </a:r>
            <a:r>
              <a:rPr lang="fr-FR" sz="2800" b="1" dirty="0" err="1"/>
              <a:t>species</a:t>
            </a:r>
            <a:r>
              <a:rPr lang="fr-FR" sz="2800" b="1" dirty="0"/>
              <a:t> for the </a:t>
            </a:r>
            <a:r>
              <a:rPr lang="fr-FR" sz="2800" b="1" dirty="0" err="1"/>
              <a:t>growth</a:t>
            </a:r>
            <a:r>
              <a:rPr lang="fr-FR" sz="2800" b="1" dirty="0"/>
              <a:t> and </a:t>
            </a:r>
            <a:r>
              <a:rPr lang="fr-FR" sz="2800" b="1" dirty="0" err="1"/>
              <a:t>survival</a:t>
            </a:r>
            <a:r>
              <a:rPr lang="fr-FR" sz="2800" b="1" dirty="0"/>
              <a:t> of the </a:t>
            </a:r>
            <a:r>
              <a:rPr lang="fr-FR" sz="2800" b="1" dirty="0" err="1"/>
              <a:t>saprophytic</a:t>
            </a:r>
            <a:r>
              <a:rPr lang="fr-FR" sz="2800" b="1" dirty="0"/>
              <a:t> </a:t>
            </a:r>
            <a:r>
              <a:rPr lang="fr-FR" sz="2800" b="1" dirty="0" err="1"/>
              <a:t>pathogen</a:t>
            </a:r>
            <a:r>
              <a:rPr lang="fr-FR" sz="2800" b="1" dirty="0"/>
              <a:t> (Fig. S2-S6)</a:t>
            </a:r>
            <a:r>
              <a:rPr lang="fr-FR" sz="3200" dirty="0"/>
              <a:t> </a:t>
            </a:r>
          </a:p>
        </p:txBody>
      </p:sp>
      <p:sp>
        <p:nvSpPr>
          <p:cNvPr id="5" name="ZoneTexte 4"/>
          <p:cNvSpPr txBox="1"/>
          <p:nvPr/>
        </p:nvSpPr>
        <p:spPr>
          <a:xfrm>
            <a:off x="357557" y="1840152"/>
            <a:ext cx="11289323" cy="1508105"/>
          </a:xfrm>
          <a:prstGeom prst="rect">
            <a:avLst/>
          </a:prstGeom>
          <a:noFill/>
        </p:spPr>
        <p:txBody>
          <a:bodyPr wrap="square" rtlCol="0">
            <a:spAutoFit/>
          </a:bodyPr>
          <a:lstStyle/>
          <a:p>
            <a:r>
              <a:rPr lang="fr-FR" sz="1400" dirty="0"/>
              <a:t>Figures S2-S6 consider cases </a:t>
            </a:r>
            <a:r>
              <a:rPr lang="fr-FR" sz="1400" dirty="0" err="1"/>
              <a:t>where</a:t>
            </a:r>
            <a:r>
              <a:rPr lang="fr-FR" sz="1400" dirty="0"/>
              <a:t> </a:t>
            </a:r>
            <a:r>
              <a:rPr lang="fr-FR" sz="1400" dirty="0" err="1"/>
              <a:t>species</a:t>
            </a:r>
            <a:r>
              <a:rPr lang="fr-FR" sz="1400" dirty="0"/>
              <a:t> </a:t>
            </a:r>
            <a:r>
              <a:rPr lang="fr-FR" sz="1400" dirty="0" err="1"/>
              <a:t>from</a:t>
            </a:r>
            <a:r>
              <a:rPr lang="fr-FR" sz="1400" dirty="0"/>
              <a:t> all </a:t>
            </a:r>
            <a:r>
              <a:rPr lang="fr-FR" sz="1400" dirty="0" err="1"/>
              <a:t>fonctional</a:t>
            </a:r>
            <a:r>
              <a:rPr lang="fr-FR" sz="1400" dirty="0"/>
              <a:t> groups </a:t>
            </a:r>
            <a:r>
              <a:rPr lang="fr-FR" sz="1400" dirty="0" err="1"/>
              <a:t>migrate</a:t>
            </a:r>
            <a:r>
              <a:rPr lang="fr-FR" sz="1400" dirty="0"/>
              <a:t> </a:t>
            </a:r>
            <a:r>
              <a:rPr lang="fr-FR" sz="1400" dirty="0" err="1"/>
              <a:t>across</a:t>
            </a:r>
            <a:r>
              <a:rPr lang="fr-FR" sz="1400" dirty="0"/>
              <a:t> the metacommunity. </a:t>
            </a:r>
            <a:r>
              <a:rPr lang="fr-FR" sz="1400" dirty="0" err="1"/>
              <a:t>Preys</a:t>
            </a:r>
            <a:r>
              <a:rPr lang="fr-FR" sz="1400" dirty="0"/>
              <a:t> </a:t>
            </a:r>
            <a:r>
              <a:rPr lang="fr-FR" sz="1400" dirty="0" err="1"/>
              <a:t>passively</a:t>
            </a:r>
            <a:r>
              <a:rPr lang="fr-FR" sz="1400" dirty="0"/>
              <a:t> disperse at a constant rate </a:t>
            </a:r>
            <a:r>
              <a:rPr lang="fr-FR" sz="1400" dirty="0" err="1"/>
              <a:t>among</a:t>
            </a:r>
            <a:r>
              <a:rPr lang="fr-FR" sz="1400" dirty="0"/>
              <a:t> the </a:t>
            </a:r>
            <a:r>
              <a:rPr lang="fr-FR" sz="1400" dirty="0" err="1"/>
              <a:t>nine</a:t>
            </a:r>
            <a:r>
              <a:rPr lang="fr-FR" sz="1400" dirty="0"/>
              <a:t> local sites. By </a:t>
            </a:r>
            <a:r>
              <a:rPr lang="fr-FR" sz="1400" dirty="0" err="1"/>
              <a:t>contrast</a:t>
            </a:r>
            <a:r>
              <a:rPr lang="fr-FR" sz="1400" dirty="0"/>
              <a:t>, micro- and </a:t>
            </a:r>
            <a:r>
              <a:rPr lang="fr-FR" sz="1400" dirty="0" err="1"/>
              <a:t>macropredators</a:t>
            </a:r>
            <a:r>
              <a:rPr lang="fr-FR" sz="1400" dirty="0">
                <a:solidFill>
                  <a:srgbClr val="FF0000"/>
                </a:solidFill>
              </a:rPr>
              <a:t> </a:t>
            </a:r>
            <a:r>
              <a:rPr lang="fr-FR" sz="1400" dirty="0"/>
              <a:t>migration </a:t>
            </a:r>
            <a:r>
              <a:rPr lang="fr-FR" sz="1400" dirty="0" err="1"/>
              <a:t>actively</a:t>
            </a:r>
            <a:r>
              <a:rPr lang="fr-FR" sz="1400" dirty="0"/>
              <a:t> </a:t>
            </a:r>
            <a:r>
              <a:rPr lang="fr-FR" sz="1400" dirty="0" err="1"/>
              <a:t>migrate</a:t>
            </a:r>
            <a:r>
              <a:rPr lang="fr-FR" sz="1400" dirty="0"/>
              <a:t> </a:t>
            </a:r>
            <a:r>
              <a:rPr lang="fr-FR" sz="1400" dirty="0" err="1"/>
              <a:t>among</a:t>
            </a:r>
            <a:r>
              <a:rPr lang="fr-FR" sz="1400" dirty="0"/>
              <a:t> site at a rate </a:t>
            </a:r>
            <a:r>
              <a:rPr lang="fr-FR" sz="1400" dirty="0" err="1"/>
              <a:t>depending</a:t>
            </a:r>
            <a:r>
              <a:rPr lang="fr-FR" sz="1400" dirty="0"/>
              <a:t> on local </a:t>
            </a:r>
            <a:r>
              <a:rPr lang="fr-FR" sz="1400" dirty="0" err="1"/>
              <a:t>resource</a:t>
            </a:r>
            <a:r>
              <a:rPr lang="fr-FR" sz="1400" dirty="0"/>
              <a:t> </a:t>
            </a:r>
            <a:r>
              <a:rPr lang="fr-FR" sz="1400" dirty="0" err="1"/>
              <a:t>availability</a:t>
            </a:r>
            <a:r>
              <a:rPr lang="fr-FR" sz="1400" dirty="0"/>
              <a:t> (i.e., in </a:t>
            </a:r>
            <a:r>
              <a:rPr lang="fr-FR" sz="1400" dirty="0" err="1"/>
              <a:t>preys</a:t>
            </a:r>
            <a:r>
              <a:rPr lang="fr-FR" sz="1400" dirty="0"/>
              <a:t> for micropredators, and </a:t>
            </a:r>
            <a:r>
              <a:rPr lang="fr-FR" sz="1400" dirty="0" err="1"/>
              <a:t>either</a:t>
            </a:r>
            <a:r>
              <a:rPr lang="fr-FR" sz="1400" dirty="0"/>
              <a:t> in micropredators (</a:t>
            </a:r>
            <a:r>
              <a:rPr lang="fr-FR" sz="1400" dirty="0" err="1"/>
              <a:t>trophic</a:t>
            </a:r>
            <a:r>
              <a:rPr lang="fr-FR" sz="1400" dirty="0"/>
              <a:t> </a:t>
            </a:r>
            <a:r>
              <a:rPr lang="fr-FR" sz="1400" dirty="0" err="1"/>
              <a:t>chain</a:t>
            </a:r>
            <a:r>
              <a:rPr lang="fr-FR" sz="1400" dirty="0"/>
              <a:t> scenario) or in </a:t>
            </a:r>
            <a:r>
              <a:rPr lang="fr-FR" sz="1400" dirty="0" err="1"/>
              <a:t>both</a:t>
            </a:r>
            <a:r>
              <a:rPr lang="fr-FR" sz="1400" dirty="0"/>
              <a:t> </a:t>
            </a:r>
            <a:r>
              <a:rPr lang="fr-FR" sz="1400" dirty="0" err="1"/>
              <a:t>preys</a:t>
            </a:r>
            <a:r>
              <a:rPr lang="fr-FR" sz="1400" dirty="0"/>
              <a:t> and micropredators (intraguild scenario) for </a:t>
            </a:r>
            <a:r>
              <a:rPr lang="fr-FR" sz="1400" dirty="0" err="1"/>
              <a:t>macropredators</a:t>
            </a:r>
            <a:r>
              <a:rPr lang="fr-FR" sz="1400" dirty="0"/>
              <a:t> (</a:t>
            </a:r>
            <a:r>
              <a:rPr lang="fr-FR" sz="1400" dirty="0" err="1"/>
              <a:t>see</a:t>
            </a:r>
            <a:r>
              <a:rPr lang="fr-FR" sz="1400" dirty="0"/>
              <a:t> </a:t>
            </a:r>
            <a:r>
              <a:rPr lang="fr-FR" sz="1400" dirty="0" err="1"/>
              <a:t>text</a:t>
            </a:r>
            <a:r>
              <a:rPr lang="fr-FR" sz="1400" dirty="0"/>
              <a:t> for the </a:t>
            </a:r>
            <a:r>
              <a:rPr lang="fr-FR" sz="1400" dirty="0" err="1"/>
              <a:t>equation</a:t>
            </a:r>
            <a:r>
              <a:rPr lang="fr-FR" sz="1400" dirty="0"/>
              <a:t> </a:t>
            </a:r>
            <a:r>
              <a:rPr lang="fr-FR" sz="1400" dirty="0" err="1"/>
              <a:t>describing</a:t>
            </a:r>
            <a:r>
              <a:rPr lang="fr-FR" sz="1400" dirty="0"/>
              <a:t> </a:t>
            </a:r>
            <a:r>
              <a:rPr lang="fr-FR" sz="1400" dirty="0" err="1"/>
              <a:t>these</a:t>
            </a:r>
            <a:r>
              <a:rPr lang="fr-FR" sz="1400" dirty="0"/>
              <a:t> active dispersal of </a:t>
            </a:r>
            <a:r>
              <a:rPr lang="fr-FR" sz="1400" dirty="0" err="1"/>
              <a:t>predators</a:t>
            </a:r>
            <a:r>
              <a:rPr lang="fr-FR" sz="1400" dirty="0">
                <a:solidFill>
                  <a:srgbClr val="FF0000"/>
                </a:solidFill>
              </a:rPr>
              <a:t>).</a:t>
            </a:r>
            <a:br>
              <a:rPr lang="fr-FR" sz="1400" dirty="0">
                <a:solidFill>
                  <a:srgbClr val="FF0000"/>
                </a:solidFill>
              </a:rPr>
            </a:br>
            <a:br>
              <a:rPr lang="fr-FR" sz="800" dirty="0"/>
            </a:br>
            <a:r>
              <a:rPr lang="fr-FR" sz="1400" dirty="0"/>
              <a:t>The case A </a:t>
            </a:r>
            <a:r>
              <a:rPr lang="fr-FR" sz="1400" dirty="0" err="1"/>
              <a:t>is</a:t>
            </a:r>
            <a:r>
              <a:rPr lang="fr-FR" sz="1400" dirty="0"/>
              <a:t> </a:t>
            </a:r>
            <a:r>
              <a:rPr lang="fr-FR" sz="1400" dirty="0" err="1"/>
              <a:t>defined</a:t>
            </a:r>
            <a:r>
              <a:rPr lang="fr-FR" sz="1400" dirty="0"/>
              <a:t> by the values </a:t>
            </a:r>
            <a:r>
              <a:rPr lang="fr-FR" sz="1400" dirty="0" err="1"/>
              <a:t>taken</a:t>
            </a:r>
            <a:r>
              <a:rPr lang="fr-FR" sz="1400" dirty="0"/>
              <a:t> </a:t>
            </a:r>
            <a:r>
              <a:rPr lang="fr-FR" sz="1400" dirty="0" err="1"/>
              <a:t>fo</a:t>
            </a:r>
            <a:r>
              <a:rPr lang="fr-FR" sz="1400" dirty="0"/>
              <a:t> </a:t>
            </a:r>
            <a:r>
              <a:rPr lang="fr-FR" sz="1400" dirty="0" err="1"/>
              <a:t>prey</a:t>
            </a:r>
            <a:r>
              <a:rPr lang="fr-FR" sz="1400" dirty="0"/>
              <a:t> migration rate, and maximal migration rates of micro- and macropredators of </a:t>
            </a:r>
            <a:r>
              <a:rPr lang="fr-FR" sz="1400" dirty="0">
                <a:solidFill>
                  <a:srgbClr val="C00000"/>
                </a:solidFill>
              </a:rPr>
              <a:t>1%, 5% and 70%, </a:t>
            </a:r>
            <a:r>
              <a:rPr lang="fr-FR" sz="1400" dirty="0" err="1"/>
              <a:t>respectively</a:t>
            </a:r>
            <a:r>
              <a:rPr lang="fr-FR" sz="1400" dirty="0"/>
              <a:t>. In case B, </a:t>
            </a:r>
            <a:r>
              <a:rPr lang="fr-FR" sz="1400" dirty="0" err="1"/>
              <a:t>these</a:t>
            </a:r>
            <a:r>
              <a:rPr lang="fr-FR" sz="1400" dirty="0"/>
              <a:t> </a:t>
            </a:r>
            <a:r>
              <a:rPr lang="fr-FR" sz="1400" dirty="0" err="1"/>
              <a:t>parameters</a:t>
            </a:r>
            <a:r>
              <a:rPr lang="fr-FR" sz="1400" dirty="0"/>
              <a:t> </a:t>
            </a:r>
            <a:r>
              <a:rPr lang="fr-FR" sz="1400" dirty="0" err="1"/>
              <a:t>were</a:t>
            </a:r>
            <a:r>
              <a:rPr lang="fr-FR" sz="1400" dirty="0"/>
              <a:t> </a:t>
            </a:r>
            <a:r>
              <a:rPr lang="fr-FR" sz="1400" dirty="0" err="1"/>
              <a:t>fixed</a:t>
            </a:r>
            <a:r>
              <a:rPr lang="fr-FR" sz="1400" dirty="0"/>
              <a:t> as </a:t>
            </a:r>
            <a:r>
              <a:rPr lang="fr-FR" sz="1400" dirty="0">
                <a:solidFill>
                  <a:srgbClr val="C00000"/>
                </a:solidFill>
              </a:rPr>
              <a:t>6%, 10% and 70%, </a:t>
            </a:r>
            <a:r>
              <a:rPr lang="fr-FR" sz="1400" dirty="0" err="1"/>
              <a:t>respectively</a:t>
            </a:r>
            <a:r>
              <a:rPr lang="fr-FR" sz="1400" dirty="0"/>
              <a:t>. </a:t>
            </a:r>
          </a:p>
        </p:txBody>
      </p:sp>
      <p:sp>
        <p:nvSpPr>
          <p:cNvPr id="4" name="ZoneTexte 3"/>
          <p:cNvSpPr txBox="1"/>
          <p:nvPr/>
        </p:nvSpPr>
        <p:spPr>
          <a:xfrm>
            <a:off x="357557" y="3608168"/>
            <a:ext cx="11482754" cy="523220"/>
          </a:xfrm>
          <a:prstGeom prst="rect">
            <a:avLst/>
          </a:prstGeom>
          <a:noFill/>
        </p:spPr>
        <p:txBody>
          <a:bodyPr wrap="square" rtlCol="0">
            <a:spAutoFit/>
          </a:bodyPr>
          <a:lstStyle/>
          <a:p>
            <a:r>
              <a:rPr lang="fr-FR" sz="1400" dirty="0"/>
              <a:t>Figure S2- Evolution of the </a:t>
            </a:r>
            <a:r>
              <a:rPr lang="fr-FR" sz="1400" dirty="0" err="1"/>
              <a:t>among</a:t>
            </a:r>
            <a:r>
              <a:rPr lang="fr-FR" sz="1400" dirty="0"/>
              <a:t> sites </a:t>
            </a:r>
            <a:r>
              <a:rPr lang="fr-FR" sz="1400" dirty="0" err="1"/>
              <a:t>differences</a:t>
            </a:r>
            <a:r>
              <a:rPr lang="fr-FR" sz="1400" dirty="0"/>
              <a:t> in dispersal for the micro- and </a:t>
            </a:r>
            <a:r>
              <a:rPr lang="fr-FR" sz="1400" dirty="0" err="1"/>
              <a:t>macropredators</a:t>
            </a:r>
            <a:r>
              <a:rPr lang="fr-FR" sz="1400" dirty="0"/>
              <a:t> in time in </a:t>
            </a:r>
            <a:r>
              <a:rPr lang="fr-FR" sz="1400" dirty="0" err="1"/>
              <a:t>different</a:t>
            </a:r>
            <a:r>
              <a:rPr lang="fr-FR" sz="1400" dirty="0"/>
              <a:t> situations (i.e., for </a:t>
            </a:r>
            <a:r>
              <a:rPr lang="fr-FR" sz="1400" dirty="0" err="1"/>
              <a:t>trophic</a:t>
            </a:r>
            <a:r>
              <a:rPr lang="fr-FR" sz="1400" dirty="0"/>
              <a:t> </a:t>
            </a:r>
            <a:r>
              <a:rPr lang="fr-FR" sz="1400" i="1" dirty="0"/>
              <a:t>versus</a:t>
            </a:r>
            <a:r>
              <a:rPr lang="fr-FR" sz="1400" dirty="0">
                <a:solidFill>
                  <a:srgbClr val="FF0000"/>
                </a:solidFill>
              </a:rPr>
              <a:t> </a:t>
            </a:r>
            <a:r>
              <a:rPr lang="fr-FR" sz="1400" dirty="0"/>
              <a:t>intraguild scenario; for cases A versus B as </a:t>
            </a:r>
            <a:r>
              <a:rPr lang="fr-FR" sz="1400" dirty="0" err="1"/>
              <a:t>defined</a:t>
            </a:r>
            <a:r>
              <a:rPr lang="fr-FR" sz="1400" dirty="0"/>
              <a:t> </a:t>
            </a:r>
            <a:r>
              <a:rPr lang="fr-FR" sz="1400" dirty="0" err="1"/>
              <a:t>above</a:t>
            </a:r>
            <a:r>
              <a:rPr lang="fr-FR" sz="1400" dirty="0"/>
              <a:t>). </a:t>
            </a:r>
          </a:p>
        </p:txBody>
      </p:sp>
      <p:sp>
        <p:nvSpPr>
          <p:cNvPr id="6" name="ZoneTexte 5"/>
          <p:cNvSpPr txBox="1"/>
          <p:nvPr/>
        </p:nvSpPr>
        <p:spPr>
          <a:xfrm>
            <a:off x="357557" y="4362899"/>
            <a:ext cx="11482754" cy="307777"/>
          </a:xfrm>
          <a:prstGeom prst="rect">
            <a:avLst/>
          </a:prstGeom>
          <a:noFill/>
        </p:spPr>
        <p:txBody>
          <a:bodyPr wrap="square" rtlCol="0">
            <a:spAutoFit/>
          </a:bodyPr>
          <a:lstStyle/>
          <a:p>
            <a:r>
              <a:rPr lang="fr-FR" sz="1400" dirty="0"/>
              <a:t>Figure S3A and Figure S3B are </a:t>
            </a:r>
            <a:r>
              <a:rPr lang="fr-FR" sz="1400" dirty="0" err="1"/>
              <a:t>equivalent</a:t>
            </a:r>
            <a:r>
              <a:rPr lang="fr-FR" sz="1400" dirty="0"/>
              <a:t> to Figure 2 </a:t>
            </a:r>
            <a:r>
              <a:rPr lang="fr-FR" sz="1400" dirty="0" err="1"/>
              <a:t>provided</a:t>
            </a:r>
            <a:r>
              <a:rPr lang="fr-FR" sz="1400" dirty="0"/>
              <a:t> in the main </a:t>
            </a:r>
            <a:r>
              <a:rPr lang="fr-FR" sz="1400" dirty="0" err="1"/>
              <a:t>text</a:t>
            </a:r>
            <a:r>
              <a:rPr lang="fr-FR" sz="1400" dirty="0"/>
              <a:t> for the cases A and B of migration </a:t>
            </a:r>
            <a:r>
              <a:rPr lang="fr-FR" sz="1400" dirty="0" err="1"/>
              <a:t>hypotheses</a:t>
            </a:r>
            <a:r>
              <a:rPr lang="fr-FR" sz="1400" dirty="0"/>
              <a:t> </a:t>
            </a:r>
            <a:r>
              <a:rPr lang="fr-FR" sz="1400" dirty="0" err="1"/>
              <a:t>recalled</a:t>
            </a:r>
            <a:r>
              <a:rPr lang="fr-FR" sz="1400" dirty="0"/>
              <a:t> </a:t>
            </a:r>
            <a:r>
              <a:rPr lang="fr-FR" sz="1400" dirty="0" err="1"/>
              <a:t>above</a:t>
            </a:r>
            <a:r>
              <a:rPr lang="fr-FR" sz="1400" dirty="0"/>
              <a:t>.</a:t>
            </a:r>
          </a:p>
        </p:txBody>
      </p:sp>
      <p:sp>
        <p:nvSpPr>
          <p:cNvPr id="7" name="ZoneTexte 6"/>
          <p:cNvSpPr txBox="1"/>
          <p:nvPr/>
        </p:nvSpPr>
        <p:spPr>
          <a:xfrm>
            <a:off x="357557" y="4902187"/>
            <a:ext cx="11482754" cy="307777"/>
          </a:xfrm>
          <a:prstGeom prst="rect">
            <a:avLst/>
          </a:prstGeom>
          <a:noFill/>
        </p:spPr>
        <p:txBody>
          <a:bodyPr wrap="square" rtlCol="0">
            <a:spAutoFit/>
          </a:bodyPr>
          <a:lstStyle/>
          <a:p>
            <a:r>
              <a:rPr lang="fr-FR" sz="1400" dirty="0"/>
              <a:t>Figure S4A and Figure S4B are </a:t>
            </a:r>
            <a:r>
              <a:rPr lang="fr-FR" sz="1400" dirty="0" err="1"/>
              <a:t>equivalent</a:t>
            </a:r>
            <a:r>
              <a:rPr lang="fr-FR" sz="1400" dirty="0"/>
              <a:t> to Figure 3 </a:t>
            </a:r>
            <a:r>
              <a:rPr lang="fr-FR" sz="1400" dirty="0" err="1"/>
              <a:t>provided</a:t>
            </a:r>
            <a:r>
              <a:rPr lang="fr-FR" sz="1400" dirty="0"/>
              <a:t> in the main </a:t>
            </a:r>
            <a:r>
              <a:rPr lang="fr-FR" sz="1400" dirty="0" err="1"/>
              <a:t>text</a:t>
            </a:r>
            <a:r>
              <a:rPr lang="fr-FR" sz="1400" dirty="0"/>
              <a:t> for the cases A and B of migration </a:t>
            </a:r>
            <a:r>
              <a:rPr lang="fr-FR" sz="1400" dirty="0" err="1"/>
              <a:t>hypotheses</a:t>
            </a:r>
            <a:r>
              <a:rPr lang="fr-FR" sz="1400" dirty="0"/>
              <a:t>. </a:t>
            </a:r>
          </a:p>
        </p:txBody>
      </p:sp>
      <p:sp>
        <p:nvSpPr>
          <p:cNvPr id="8" name="ZoneTexte 7"/>
          <p:cNvSpPr txBox="1"/>
          <p:nvPr/>
        </p:nvSpPr>
        <p:spPr>
          <a:xfrm>
            <a:off x="357557" y="5441475"/>
            <a:ext cx="11482754" cy="307777"/>
          </a:xfrm>
          <a:prstGeom prst="rect">
            <a:avLst/>
          </a:prstGeom>
          <a:noFill/>
        </p:spPr>
        <p:txBody>
          <a:bodyPr wrap="square" rtlCol="0">
            <a:spAutoFit/>
          </a:bodyPr>
          <a:lstStyle/>
          <a:p>
            <a:r>
              <a:rPr lang="fr-FR" sz="1400" dirty="0"/>
              <a:t>Figure S5A and Figure S5B are </a:t>
            </a:r>
            <a:r>
              <a:rPr lang="fr-FR" sz="1400" dirty="0" err="1"/>
              <a:t>equivalent</a:t>
            </a:r>
            <a:r>
              <a:rPr lang="fr-FR" sz="1400" dirty="0"/>
              <a:t> to Figure S1 for the cases A and B of migration </a:t>
            </a:r>
            <a:r>
              <a:rPr lang="fr-FR" sz="1400" dirty="0" err="1"/>
              <a:t>hypotheses</a:t>
            </a:r>
            <a:r>
              <a:rPr lang="fr-FR" sz="1400" dirty="0"/>
              <a:t>. </a:t>
            </a:r>
          </a:p>
        </p:txBody>
      </p:sp>
      <p:sp>
        <p:nvSpPr>
          <p:cNvPr id="9" name="ZoneTexte 8"/>
          <p:cNvSpPr txBox="1"/>
          <p:nvPr/>
        </p:nvSpPr>
        <p:spPr>
          <a:xfrm>
            <a:off x="357557" y="5980764"/>
            <a:ext cx="11482754" cy="523220"/>
          </a:xfrm>
          <a:prstGeom prst="rect">
            <a:avLst/>
          </a:prstGeom>
          <a:noFill/>
        </p:spPr>
        <p:txBody>
          <a:bodyPr wrap="square" rtlCol="0">
            <a:spAutoFit/>
          </a:bodyPr>
          <a:lstStyle/>
          <a:p>
            <a:r>
              <a:rPr lang="fr-FR" sz="1400" dirty="0"/>
              <a:t>Figure S6A and Figure S6B are </a:t>
            </a:r>
            <a:r>
              <a:rPr lang="fr-FR" sz="1400" dirty="0" err="1"/>
              <a:t>equivalent</a:t>
            </a:r>
            <a:r>
              <a:rPr lang="fr-FR" sz="1400" dirty="0"/>
              <a:t> to Figure 4 </a:t>
            </a:r>
            <a:r>
              <a:rPr lang="fr-FR" sz="1400" dirty="0" err="1"/>
              <a:t>provided</a:t>
            </a:r>
            <a:r>
              <a:rPr lang="fr-FR" sz="1400" dirty="0"/>
              <a:t> in the main </a:t>
            </a:r>
            <a:r>
              <a:rPr lang="fr-FR" sz="1400" dirty="0" err="1"/>
              <a:t>text</a:t>
            </a:r>
            <a:r>
              <a:rPr lang="fr-FR" sz="1400" dirty="0"/>
              <a:t> for the cases A and B of migration </a:t>
            </a:r>
            <a:r>
              <a:rPr lang="fr-FR" sz="1400" dirty="0" err="1"/>
              <a:t>hypotheses</a:t>
            </a:r>
            <a:r>
              <a:rPr lang="fr-FR" sz="1400" dirty="0"/>
              <a:t>. </a:t>
            </a:r>
          </a:p>
          <a:p>
            <a:endParaRPr lang="fr-FR" sz="1400" dirty="0"/>
          </a:p>
        </p:txBody>
      </p:sp>
    </p:spTree>
    <p:extLst>
      <p:ext uri="{BB962C8B-B14F-4D97-AF65-F5344CB8AC3E}">
        <p14:creationId xmlns:p14="http://schemas.microsoft.com/office/powerpoint/2010/main" val="266127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3059885F-F82D-8298-3EE7-83DC6FEC5895}"/>
              </a:ext>
            </a:extLst>
          </p:cNvPr>
          <p:cNvSpPr txBox="1"/>
          <p:nvPr/>
        </p:nvSpPr>
        <p:spPr>
          <a:xfrm>
            <a:off x="4844471" y="3568462"/>
            <a:ext cx="2889445" cy="523220"/>
          </a:xfrm>
          <a:prstGeom prst="rect">
            <a:avLst/>
          </a:prstGeom>
          <a:noFill/>
        </p:spPr>
        <p:txBody>
          <a:bodyPr wrap="none" rtlCol="0">
            <a:spAutoFit/>
          </a:bodyPr>
          <a:lstStyle/>
          <a:p>
            <a:r>
              <a:rPr lang="en-US" sz="2800" dirty="0"/>
              <a:t>Intraguild scenario</a:t>
            </a:r>
          </a:p>
        </p:txBody>
      </p:sp>
      <p:sp>
        <p:nvSpPr>
          <p:cNvPr id="11" name="ZoneTexte 10">
            <a:extLst>
              <a:ext uri="{FF2B5EF4-FFF2-40B4-BE49-F238E27FC236}">
                <a16:creationId xmlns:a16="http://schemas.microsoft.com/office/drawing/2014/main" id="{115FBE18-F519-61A4-B241-0250F4B84121}"/>
              </a:ext>
            </a:extLst>
          </p:cNvPr>
          <p:cNvSpPr txBox="1"/>
          <p:nvPr/>
        </p:nvSpPr>
        <p:spPr>
          <a:xfrm>
            <a:off x="4982554" y="225570"/>
            <a:ext cx="2567562" cy="523220"/>
          </a:xfrm>
          <a:prstGeom prst="rect">
            <a:avLst/>
          </a:prstGeom>
          <a:noFill/>
        </p:spPr>
        <p:txBody>
          <a:bodyPr wrap="none" rtlCol="0">
            <a:spAutoFit/>
          </a:bodyPr>
          <a:lstStyle/>
          <a:p>
            <a:r>
              <a:rPr lang="en-US" sz="2800" dirty="0"/>
              <a:t>Trophic scenario</a:t>
            </a:r>
          </a:p>
        </p:txBody>
      </p:sp>
      <p:sp>
        <p:nvSpPr>
          <p:cNvPr id="12" name="ZoneTexte 11">
            <a:extLst>
              <a:ext uri="{FF2B5EF4-FFF2-40B4-BE49-F238E27FC236}">
                <a16:creationId xmlns:a16="http://schemas.microsoft.com/office/drawing/2014/main" id="{3C8D2913-283F-4765-9D8D-3DD718DD5439}"/>
              </a:ext>
            </a:extLst>
          </p:cNvPr>
          <p:cNvSpPr txBox="1"/>
          <p:nvPr/>
        </p:nvSpPr>
        <p:spPr>
          <a:xfrm rot="16200000">
            <a:off x="-2315188" y="3436584"/>
            <a:ext cx="5294364" cy="523220"/>
          </a:xfrm>
          <a:prstGeom prst="rect">
            <a:avLst/>
          </a:prstGeom>
          <a:noFill/>
        </p:spPr>
        <p:txBody>
          <a:bodyPr wrap="square" rtlCol="0">
            <a:spAutoFit/>
          </a:bodyPr>
          <a:lstStyle/>
          <a:p>
            <a:r>
              <a:rPr lang="en-US" sz="2800" dirty="0"/>
              <a:t>Site differences in dispersal rates</a:t>
            </a:r>
          </a:p>
        </p:txBody>
      </p:sp>
      <p:sp>
        <p:nvSpPr>
          <p:cNvPr id="2" name="ZoneTexte 1"/>
          <p:cNvSpPr txBox="1"/>
          <p:nvPr/>
        </p:nvSpPr>
        <p:spPr>
          <a:xfrm>
            <a:off x="11215029" y="225570"/>
            <a:ext cx="976971" cy="369332"/>
          </a:xfrm>
          <a:prstGeom prst="rect">
            <a:avLst/>
          </a:prstGeom>
          <a:noFill/>
        </p:spPr>
        <p:txBody>
          <a:bodyPr wrap="square" rtlCol="0">
            <a:spAutoFit/>
          </a:bodyPr>
          <a:lstStyle/>
          <a:p>
            <a:r>
              <a:rPr lang="fr-FR" dirty="0"/>
              <a:t>Fig-S2</a:t>
            </a:r>
          </a:p>
        </p:txBody>
      </p:sp>
      <p:sp>
        <p:nvSpPr>
          <p:cNvPr id="23" name="ZoneTexte 22"/>
          <p:cNvSpPr txBox="1"/>
          <p:nvPr/>
        </p:nvSpPr>
        <p:spPr>
          <a:xfrm>
            <a:off x="873319" y="756372"/>
            <a:ext cx="1027205" cy="369333"/>
          </a:xfrm>
          <a:prstGeom prst="rect">
            <a:avLst/>
          </a:prstGeom>
          <a:noFill/>
        </p:spPr>
        <p:txBody>
          <a:bodyPr wrap="square" rtlCol="0">
            <a:spAutoFit/>
          </a:bodyPr>
          <a:lstStyle/>
          <a:p>
            <a:r>
              <a:rPr lang="fr-FR" dirty="0"/>
              <a:t>Case A</a:t>
            </a:r>
          </a:p>
        </p:txBody>
      </p:sp>
      <p:sp>
        <p:nvSpPr>
          <p:cNvPr id="24" name="ZoneTexte 23"/>
          <p:cNvSpPr txBox="1"/>
          <p:nvPr/>
        </p:nvSpPr>
        <p:spPr>
          <a:xfrm>
            <a:off x="6646789" y="756373"/>
            <a:ext cx="1118674" cy="369332"/>
          </a:xfrm>
          <a:prstGeom prst="rect">
            <a:avLst/>
          </a:prstGeom>
          <a:noFill/>
        </p:spPr>
        <p:txBody>
          <a:bodyPr wrap="square" rtlCol="0">
            <a:spAutoFit/>
          </a:bodyPr>
          <a:lstStyle/>
          <a:p>
            <a:r>
              <a:rPr lang="fr-FR" dirty="0"/>
              <a:t>Case B</a:t>
            </a:r>
          </a:p>
        </p:txBody>
      </p:sp>
      <p:sp>
        <p:nvSpPr>
          <p:cNvPr id="27" name="ZoneTexte 26"/>
          <p:cNvSpPr txBox="1"/>
          <p:nvPr/>
        </p:nvSpPr>
        <p:spPr>
          <a:xfrm>
            <a:off x="873319" y="4149812"/>
            <a:ext cx="1027205" cy="369333"/>
          </a:xfrm>
          <a:prstGeom prst="rect">
            <a:avLst/>
          </a:prstGeom>
          <a:noFill/>
        </p:spPr>
        <p:txBody>
          <a:bodyPr wrap="square" rtlCol="0">
            <a:spAutoFit/>
          </a:bodyPr>
          <a:lstStyle/>
          <a:p>
            <a:r>
              <a:rPr lang="fr-FR" dirty="0"/>
              <a:t>Case A</a:t>
            </a:r>
          </a:p>
        </p:txBody>
      </p:sp>
      <p:sp>
        <p:nvSpPr>
          <p:cNvPr id="28" name="ZoneTexte 27"/>
          <p:cNvSpPr txBox="1"/>
          <p:nvPr/>
        </p:nvSpPr>
        <p:spPr>
          <a:xfrm>
            <a:off x="6646789" y="4149813"/>
            <a:ext cx="1118674" cy="369332"/>
          </a:xfrm>
          <a:prstGeom prst="rect">
            <a:avLst/>
          </a:prstGeom>
          <a:noFill/>
        </p:spPr>
        <p:txBody>
          <a:bodyPr wrap="square" rtlCol="0">
            <a:spAutoFit/>
          </a:bodyPr>
          <a:lstStyle/>
          <a:p>
            <a:r>
              <a:rPr lang="fr-FR" dirty="0"/>
              <a:t>Case B</a:t>
            </a:r>
          </a:p>
        </p:txBody>
      </p:sp>
      <p:pic>
        <p:nvPicPr>
          <p:cNvPr id="29" name="Image 28">
            <a:extLst>
              <a:ext uri="{FF2B5EF4-FFF2-40B4-BE49-F238E27FC236}">
                <a16:creationId xmlns:a16="http://schemas.microsoft.com/office/drawing/2014/main" id="{278B8480-600C-0A91-E7B0-1E0056DB3B8E}"/>
              </a:ext>
            </a:extLst>
          </p:cNvPr>
          <p:cNvPicPr>
            <a:picLocks noChangeAspect="1"/>
          </p:cNvPicPr>
          <p:nvPr/>
        </p:nvPicPr>
        <p:blipFill>
          <a:blip r:embed="rId3"/>
          <a:stretch>
            <a:fillRect/>
          </a:stretch>
        </p:blipFill>
        <p:spPr>
          <a:xfrm>
            <a:off x="6535224" y="4577276"/>
            <a:ext cx="5168290" cy="2149327"/>
          </a:xfrm>
          <a:prstGeom prst="rect">
            <a:avLst/>
          </a:prstGeom>
        </p:spPr>
      </p:pic>
      <p:pic>
        <p:nvPicPr>
          <p:cNvPr id="4" name="Image 3">
            <a:extLst>
              <a:ext uri="{FF2B5EF4-FFF2-40B4-BE49-F238E27FC236}">
                <a16:creationId xmlns:a16="http://schemas.microsoft.com/office/drawing/2014/main" id="{8F2F0744-0AED-D6C1-DBC6-9AB44CF1A16A}"/>
              </a:ext>
            </a:extLst>
          </p:cNvPr>
          <p:cNvPicPr>
            <a:picLocks noChangeAspect="1"/>
          </p:cNvPicPr>
          <p:nvPr/>
        </p:nvPicPr>
        <p:blipFill>
          <a:blip r:embed="rId4"/>
          <a:stretch>
            <a:fillRect/>
          </a:stretch>
        </p:blipFill>
        <p:spPr>
          <a:xfrm>
            <a:off x="819151" y="1319021"/>
            <a:ext cx="4981382" cy="2220685"/>
          </a:xfrm>
          <a:prstGeom prst="rect">
            <a:avLst/>
          </a:prstGeom>
        </p:spPr>
      </p:pic>
      <p:pic>
        <p:nvPicPr>
          <p:cNvPr id="13" name="Image 12">
            <a:extLst>
              <a:ext uri="{FF2B5EF4-FFF2-40B4-BE49-F238E27FC236}">
                <a16:creationId xmlns:a16="http://schemas.microsoft.com/office/drawing/2014/main" id="{353ECB58-2353-B6D5-ECD3-74354DFD58CB}"/>
              </a:ext>
            </a:extLst>
          </p:cNvPr>
          <p:cNvPicPr>
            <a:picLocks noChangeAspect="1"/>
          </p:cNvPicPr>
          <p:nvPr/>
        </p:nvPicPr>
        <p:blipFill>
          <a:blip r:embed="rId5"/>
          <a:stretch>
            <a:fillRect/>
          </a:stretch>
        </p:blipFill>
        <p:spPr>
          <a:xfrm>
            <a:off x="819151" y="4577276"/>
            <a:ext cx="4981382" cy="2149327"/>
          </a:xfrm>
          <a:prstGeom prst="rect">
            <a:avLst/>
          </a:prstGeom>
        </p:spPr>
      </p:pic>
      <p:pic>
        <p:nvPicPr>
          <p:cNvPr id="16" name="Image 15">
            <a:extLst>
              <a:ext uri="{FF2B5EF4-FFF2-40B4-BE49-F238E27FC236}">
                <a16:creationId xmlns:a16="http://schemas.microsoft.com/office/drawing/2014/main" id="{DBA7C60F-F5DB-1345-3E9E-D714C8870C85}"/>
              </a:ext>
            </a:extLst>
          </p:cNvPr>
          <p:cNvPicPr>
            <a:picLocks noChangeAspect="1"/>
          </p:cNvPicPr>
          <p:nvPr/>
        </p:nvPicPr>
        <p:blipFill>
          <a:blip r:embed="rId6"/>
          <a:stretch>
            <a:fillRect/>
          </a:stretch>
        </p:blipFill>
        <p:spPr>
          <a:xfrm>
            <a:off x="6535224" y="1319021"/>
            <a:ext cx="5168290" cy="2220685"/>
          </a:xfrm>
          <a:prstGeom prst="rect">
            <a:avLst/>
          </a:prstGeom>
        </p:spPr>
      </p:pic>
    </p:spTree>
    <p:extLst>
      <p:ext uri="{BB962C8B-B14F-4D97-AF65-F5344CB8AC3E}">
        <p14:creationId xmlns:p14="http://schemas.microsoft.com/office/powerpoint/2010/main" val="315821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90186" y="233461"/>
            <a:ext cx="2850206" cy="369332"/>
          </a:xfrm>
          <a:prstGeom prst="rect">
            <a:avLst/>
          </a:prstGeom>
          <a:solidFill>
            <a:schemeClr val="bg1">
              <a:lumMod val="85000"/>
            </a:schemeClr>
          </a:solidFill>
        </p:spPr>
        <p:txBody>
          <a:bodyPr wrap="square" rtlCol="0">
            <a:spAutoFit/>
          </a:bodyPr>
          <a:lstStyle/>
          <a:p>
            <a:r>
              <a:rPr lang="fr-FR" b="1" dirty="0"/>
              <a:t>Specialist macropredators</a:t>
            </a:r>
          </a:p>
        </p:txBody>
      </p:sp>
      <p:sp>
        <p:nvSpPr>
          <p:cNvPr id="3" name="ZoneTexte 2"/>
          <p:cNvSpPr txBox="1"/>
          <p:nvPr/>
        </p:nvSpPr>
        <p:spPr>
          <a:xfrm>
            <a:off x="7235386" y="233461"/>
            <a:ext cx="2850206" cy="369332"/>
          </a:xfrm>
          <a:prstGeom prst="rect">
            <a:avLst/>
          </a:prstGeom>
          <a:solidFill>
            <a:schemeClr val="bg1">
              <a:lumMod val="85000"/>
            </a:schemeClr>
          </a:solidFill>
        </p:spPr>
        <p:txBody>
          <a:bodyPr wrap="square" rtlCol="0">
            <a:spAutoFit/>
          </a:bodyPr>
          <a:lstStyle/>
          <a:p>
            <a:r>
              <a:rPr lang="fr-FR" b="1" dirty="0"/>
              <a:t>Generalist macropredators</a:t>
            </a:r>
          </a:p>
        </p:txBody>
      </p:sp>
      <p:sp>
        <p:nvSpPr>
          <p:cNvPr id="4" name="ZoneTexte 3"/>
          <p:cNvSpPr txBox="1"/>
          <p:nvPr/>
        </p:nvSpPr>
        <p:spPr>
          <a:xfrm rot="16200000">
            <a:off x="-26205" y="1703720"/>
            <a:ext cx="2224391" cy="646331"/>
          </a:xfrm>
          <a:prstGeom prst="rect">
            <a:avLst/>
          </a:prstGeom>
          <a:solidFill>
            <a:schemeClr val="bg1">
              <a:lumMod val="85000"/>
            </a:schemeClr>
          </a:solidFill>
        </p:spPr>
        <p:txBody>
          <a:bodyPr wrap="square" rtlCol="0">
            <a:spAutoFit/>
          </a:bodyPr>
          <a:lstStyle/>
          <a:p>
            <a:pPr algn="ctr"/>
            <a:r>
              <a:rPr lang="fr-FR" b="1" dirty="0"/>
              <a:t>Only macropredators affected</a:t>
            </a:r>
          </a:p>
        </p:txBody>
      </p:sp>
      <p:sp>
        <p:nvSpPr>
          <p:cNvPr id="5" name="ZoneTexte 4"/>
          <p:cNvSpPr txBox="1"/>
          <p:nvPr/>
        </p:nvSpPr>
        <p:spPr>
          <a:xfrm rot="16200000">
            <a:off x="93770" y="4485068"/>
            <a:ext cx="1984442" cy="646331"/>
          </a:xfrm>
          <a:prstGeom prst="rect">
            <a:avLst/>
          </a:prstGeom>
          <a:solidFill>
            <a:schemeClr val="bg1">
              <a:lumMod val="85000"/>
            </a:schemeClr>
          </a:solidFill>
        </p:spPr>
        <p:txBody>
          <a:bodyPr wrap="square" rtlCol="0">
            <a:spAutoFit/>
          </a:bodyPr>
          <a:lstStyle/>
          <a:p>
            <a:pPr algn="ctr"/>
            <a:r>
              <a:rPr lang="fr-FR" b="1" dirty="0"/>
              <a:t>Macro- and micro-</a:t>
            </a:r>
            <a:br>
              <a:rPr lang="fr-FR" b="1" dirty="0"/>
            </a:br>
            <a:r>
              <a:rPr lang="fr-FR" b="1" dirty="0"/>
              <a:t>predators affected</a:t>
            </a:r>
          </a:p>
        </p:txBody>
      </p:sp>
      <p:grpSp>
        <p:nvGrpSpPr>
          <p:cNvPr id="16" name="Groupe 15"/>
          <p:cNvGrpSpPr/>
          <p:nvPr/>
        </p:nvGrpSpPr>
        <p:grpSpPr>
          <a:xfrm>
            <a:off x="1011227" y="6292720"/>
            <a:ext cx="10715811" cy="369332"/>
            <a:chOff x="475744" y="6185712"/>
            <a:chExt cx="10793639" cy="369332"/>
          </a:xfrm>
        </p:grpSpPr>
        <p:sp>
          <p:nvSpPr>
            <p:cNvPr id="10" name="ZoneTexte 9"/>
            <p:cNvSpPr txBox="1"/>
            <p:nvPr/>
          </p:nvSpPr>
          <p:spPr>
            <a:xfrm flipH="1">
              <a:off x="475744" y="6185712"/>
              <a:ext cx="10793639" cy="369332"/>
            </a:xfrm>
            <a:prstGeom prst="rect">
              <a:avLst/>
            </a:prstGeom>
            <a:noFill/>
          </p:spPr>
          <p:txBody>
            <a:bodyPr wrap="square" rtlCol="0">
              <a:spAutoFit/>
            </a:bodyPr>
            <a:lstStyle/>
            <a:p>
              <a:r>
                <a:rPr lang="fr-FR" dirty="0"/>
                <a:t>Severity in predator loss:         none                       10%                          50%                                 90%</a:t>
              </a:r>
            </a:p>
          </p:txBody>
        </p:sp>
        <p:cxnSp>
          <p:nvCxnSpPr>
            <p:cNvPr id="12" name="Connecteur droit 11"/>
            <p:cNvCxnSpPr/>
            <p:nvPr/>
          </p:nvCxnSpPr>
          <p:spPr>
            <a:xfrm>
              <a:off x="3975734" y="6407279"/>
              <a:ext cx="612000"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566565" y="6387824"/>
              <a:ext cx="612000"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7343643" y="6400796"/>
              <a:ext cx="612000" cy="0"/>
            </a:xfrm>
            <a:prstGeom prst="line">
              <a:avLst/>
            </a:prstGeom>
            <a:ln w="34925">
              <a:solidFill>
                <a:srgbClr val="F711DC"/>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9493485" y="6387824"/>
              <a:ext cx="612000"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2" name="ZoneTexte 21"/>
          <p:cNvSpPr txBox="1"/>
          <p:nvPr/>
        </p:nvSpPr>
        <p:spPr>
          <a:xfrm>
            <a:off x="11301437" y="233461"/>
            <a:ext cx="976971" cy="369332"/>
          </a:xfrm>
          <a:prstGeom prst="rect">
            <a:avLst/>
          </a:prstGeom>
          <a:noFill/>
        </p:spPr>
        <p:txBody>
          <a:bodyPr wrap="square" rtlCol="0">
            <a:spAutoFit/>
          </a:bodyPr>
          <a:lstStyle/>
          <a:p>
            <a:r>
              <a:rPr lang="fr-FR" dirty="0"/>
              <a:t>Fig-S3A</a:t>
            </a:r>
          </a:p>
        </p:txBody>
      </p:sp>
      <p:pic>
        <p:nvPicPr>
          <p:cNvPr id="7" name="Image 6">
            <a:extLst>
              <a:ext uri="{FF2B5EF4-FFF2-40B4-BE49-F238E27FC236}">
                <a16:creationId xmlns:a16="http://schemas.microsoft.com/office/drawing/2014/main" id="{4EA42111-C923-0390-F433-4A2D7930C007}"/>
              </a:ext>
            </a:extLst>
          </p:cNvPr>
          <p:cNvPicPr>
            <a:picLocks noChangeAspect="1"/>
          </p:cNvPicPr>
          <p:nvPr/>
        </p:nvPicPr>
        <p:blipFill>
          <a:blip r:embed="rId3"/>
          <a:stretch>
            <a:fillRect/>
          </a:stretch>
        </p:blipFill>
        <p:spPr>
          <a:xfrm>
            <a:off x="1651004" y="914690"/>
            <a:ext cx="4128569" cy="2355062"/>
          </a:xfrm>
          <a:prstGeom prst="rect">
            <a:avLst/>
          </a:prstGeom>
        </p:spPr>
      </p:pic>
      <p:sp>
        <p:nvSpPr>
          <p:cNvPr id="8" name="Éclair 7">
            <a:extLst>
              <a:ext uri="{FF2B5EF4-FFF2-40B4-BE49-F238E27FC236}">
                <a16:creationId xmlns:a16="http://schemas.microsoft.com/office/drawing/2014/main" id="{4B01F1A3-722F-6CCE-F8EC-FE5FF0C91851}"/>
              </a:ext>
            </a:extLst>
          </p:cNvPr>
          <p:cNvSpPr/>
          <p:nvPr/>
        </p:nvSpPr>
        <p:spPr>
          <a:xfrm rot="2220000">
            <a:off x="2338334" y="2618286"/>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7" name="Image 16">
            <a:extLst>
              <a:ext uri="{FF2B5EF4-FFF2-40B4-BE49-F238E27FC236}">
                <a16:creationId xmlns:a16="http://schemas.microsoft.com/office/drawing/2014/main" id="{BABE71A2-6B9A-BE6A-B8A2-7A070A575F83}"/>
              </a:ext>
            </a:extLst>
          </p:cNvPr>
          <p:cNvPicPr>
            <a:picLocks noChangeAspect="1"/>
          </p:cNvPicPr>
          <p:nvPr/>
        </p:nvPicPr>
        <p:blipFill>
          <a:blip r:embed="rId4"/>
          <a:stretch>
            <a:fillRect/>
          </a:stretch>
        </p:blipFill>
        <p:spPr>
          <a:xfrm>
            <a:off x="1651004" y="3543236"/>
            <a:ext cx="4128569" cy="2354400"/>
          </a:xfrm>
          <a:prstGeom prst="rect">
            <a:avLst/>
          </a:prstGeom>
        </p:spPr>
      </p:pic>
      <p:sp>
        <p:nvSpPr>
          <p:cNvPr id="19" name="Éclair 18">
            <a:extLst>
              <a:ext uri="{FF2B5EF4-FFF2-40B4-BE49-F238E27FC236}">
                <a16:creationId xmlns:a16="http://schemas.microsoft.com/office/drawing/2014/main" id="{41DB650C-707E-FEA2-F6FE-83E75BCC4337}"/>
              </a:ext>
            </a:extLst>
          </p:cNvPr>
          <p:cNvSpPr/>
          <p:nvPr/>
        </p:nvSpPr>
        <p:spPr>
          <a:xfrm rot="2220000">
            <a:off x="2338334" y="528982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1" name="Image 20">
            <a:extLst>
              <a:ext uri="{FF2B5EF4-FFF2-40B4-BE49-F238E27FC236}">
                <a16:creationId xmlns:a16="http://schemas.microsoft.com/office/drawing/2014/main" id="{B6C79345-738A-D45E-9E8B-89B54719C505}"/>
              </a:ext>
            </a:extLst>
          </p:cNvPr>
          <p:cNvPicPr>
            <a:picLocks noChangeAspect="1"/>
          </p:cNvPicPr>
          <p:nvPr/>
        </p:nvPicPr>
        <p:blipFill>
          <a:blip r:embed="rId5"/>
          <a:stretch>
            <a:fillRect/>
          </a:stretch>
        </p:blipFill>
        <p:spPr>
          <a:xfrm>
            <a:off x="6590487" y="914691"/>
            <a:ext cx="4128569" cy="2354400"/>
          </a:xfrm>
          <a:prstGeom prst="rect">
            <a:avLst/>
          </a:prstGeom>
        </p:spPr>
      </p:pic>
      <p:sp>
        <p:nvSpPr>
          <p:cNvPr id="25" name="Éclair 24">
            <a:extLst>
              <a:ext uri="{FF2B5EF4-FFF2-40B4-BE49-F238E27FC236}">
                <a16:creationId xmlns:a16="http://schemas.microsoft.com/office/drawing/2014/main" id="{D6F6BEC4-1068-E907-60D3-2C415E3123D5}"/>
              </a:ext>
            </a:extLst>
          </p:cNvPr>
          <p:cNvSpPr/>
          <p:nvPr/>
        </p:nvSpPr>
        <p:spPr>
          <a:xfrm rot="2220000">
            <a:off x="7283531" y="261828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Image 28">
            <a:extLst>
              <a:ext uri="{FF2B5EF4-FFF2-40B4-BE49-F238E27FC236}">
                <a16:creationId xmlns:a16="http://schemas.microsoft.com/office/drawing/2014/main" id="{191FF547-5DCD-8245-BEEF-968DA812AFC7}"/>
              </a:ext>
            </a:extLst>
          </p:cNvPr>
          <p:cNvPicPr>
            <a:picLocks noChangeAspect="1"/>
          </p:cNvPicPr>
          <p:nvPr/>
        </p:nvPicPr>
        <p:blipFill>
          <a:blip r:embed="rId6"/>
          <a:stretch>
            <a:fillRect/>
          </a:stretch>
        </p:blipFill>
        <p:spPr>
          <a:xfrm>
            <a:off x="6590487" y="3543236"/>
            <a:ext cx="4128569" cy="2354400"/>
          </a:xfrm>
          <a:prstGeom prst="rect">
            <a:avLst/>
          </a:prstGeom>
        </p:spPr>
      </p:pic>
      <p:sp>
        <p:nvSpPr>
          <p:cNvPr id="30" name="Éclair 29">
            <a:extLst>
              <a:ext uri="{FF2B5EF4-FFF2-40B4-BE49-F238E27FC236}">
                <a16:creationId xmlns:a16="http://schemas.microsoft.com/office/drawing/2014/main" id="{BCFCC93E-2A5D-09D5-578A-24770C7620F8}"/>
              </a:ext>
            </a:extLst>
          </p:cNvPr>
          <p:cNvSpPr/>
          <p:nvPr/>
        </p:nvSpPr>
        <p:spPr>
          <a:xfrm rot="2220000">
            <a:off x="7283532" y="5289826"/>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3721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90186" y="233461"/>
            <a:ext cx="2850206" cy="369332"/>
          </a:xfrm>
          <a:prstGeom prst="rect">
            <a:avLst/>
          </a:prstGeom>
          <a:solidFill>
            <a:schemeClr val="bg1">
              <a:lumMod val="85000"/>
            </a:schemeClr>
          </a:solidFill>
        </p:spPr>
        <p:txBody>
          <a:bodyPr wrap="square" rtlCol="0">
            <a:spAutoFit/>
          </a:bodyPr>
          <a:lstStyle/>
          <a:p>
            <a:r>
              <a:rPr lang="fr-FR" b="1" dirty="0"/>
              <a:t>Specialist macropredators</a:t>
            </a:r>
          </a:p>
        </p:txBody>
      </p:sp>
      <p:sp>
        <p:nvSpPr>
          <p:cNvPr id="3" name="ZoneTexte 2"/>
          <p:cNvSpPr txBox="1"/>
          <p:nvPr/>
        </p:nvSpPr>
        <p:spPr>
          <a:xfrm>
            <a:off x="7235386" y="233461"/>
            <a:ext cx="2850206" cy="369332"/>
          </a:xfrm>
          <a:prstGeom prst="rect">
            <a:avLst/>
          </a:prstGeom>
          <a:solidFill>
            <a:schemeClr val="bg1">
              <a:lumMod val="85000"/>
            </a:schemeClr>
          </a:solidFill>
        </p:spPr>
        <p:txBody>
          <a:bodyPr wrap="square" rtlCol="0">
            <a:spAutoFit/>
          </a:bodyPr>
          <a:lstStyle/>
          <a:p>
            <a:r>
              <a:rPr lang="fr-FR" b="1" dirty="0"/>
              <a:t>Generalist macropredators</a:t>
            </a:r>
          </a:p>
        </p:txBody>
      </p:sp>
      <p:sp>
        <p:nvSpPr>
          <p:cNvPr id="4" name="ZoneTexte 3"/>
          <p:cNvSpPr txBox="1"/>
          <p:nvPr/>
        </p:nvSpPr>
        <p:spPr>
          <a:xfrm rot="16200000">
            <a:off x="-26205" y="1703720"/>
            <a:ext cx="2224391" cy="646331"/>
          </a:xfrm>
          <a:prstGeom prst="rect">
            <a:avLst/>
          </a:prstGeom>
          <a:solidFill>
            <a:schemeClr val="bg1">
              <a:lumMod val="85000"/>
            </a:schemeClr>
          </a:solidFill>
        </p:spPr>
        <p:txBody>
          <a:bodyPr wrap="square" rtlCol="0">
            <a:spAutoFit/>
          </a:bodyPr>
          <a:lstStyle/>
          <a:p>
            <a:pPr algn="ctr"/>
            <a:r>
              <a:rPr lang="fr-FR" b="1" dirty="0"/>
              <a:t>Only macropredators affected</a:t>
            </a:r>
          </a:p>
        </p:txBody>
      </p:sp>
      <p:sp>
        <p:nvSpPr>
          <p:cNvPr id="5" name="ZoneTexte 4"/>
          <p:cNvSpPr txBox="1"/>
          <p:nvPr/>
        </p:nvSpPr>
        <p:spPr>
          <a:xfrm rot="16200000">
            <a:off x="93770" y="4485068"/>
            <a:ext cx="1984442" cy="646331"/>
          </a:xfrm>
          <a:prstGeom prst="rect">
            <a:avLst/>
          </a:prstGeom>
          <a:solidFill>
            <a:schemeClr val="bg1">
              <a:lumMod val="85000"/>
            </a:schemeClr>
          </a:solidFill>
        </p:spPr>
        <p:txBody>
          <a:bodyPr wrap="square" rtlCol="0">
            <a:spAutoFit/>
          </a:bodyPr>
          <a:lstStyle/>
          <a:p>
            <a:pPr algn="ctr"/>
            <a:r>
              <a:rPr lang="fr-FR" b="1" dirty="0"/>
              <a:t>Macro- and micro-</a:t>
            </a:r>
            <a:br>
              <a:rPr lang="fr-FR" b="1" dirty="0"/>
            </a:br>
            <a:r>
              <a:rPr lang="fr-FR" b="1" dirty="0"/>
              <a:t>predators affected</a:t>
            </a:r>
          </a:p>
        </p:txBody>
      </p:sp>
      <p:grpSp>
        <p:nvGrpSpPr>
          <p:cNvPr id="16" name="Groupe 15"/>
          <p:cNvGrpSpPr/>
          <p:nvPr/>
        </p:nvGrpSpPr>
        <p:grpSpPr>
          <a:xfrm>
            <a:off x="1074112" y="6290112"/>
            <a:ext cx="10715811" cy="369332"/>
            <a:chOff x="539086" y="6183104"/>
            <a:chExt cx="10793639" cy="369332"/>
          </a:xfrm>
        </p:grpSpPr>
        <p:sp>
          <p:nvSpPr>
            <p:cNvPr id="10" name="ZoneTexte 9"/>
            <p:cNvSpPr txBox="1"/>
            <p:nvPr/>
          </p:nvSpPr>
          <p:spPr>
            <a:xfrm flipH="1">
              <a:off x="539086" y="6183104"/>
              <a:ext cx="10793639" cy="369332"/>
            </a:xfrm>
            <a:prstGeom prst="rect">
              <a:avLst/>
            </a:prstGeom>
            <a:noFill/>
          </p:spPr>
          <p:txBody>
            <a:bodyPr wrap="square" rtlCol="0">
              <a:spAutoFit/>
            </a:bodyPr>
            <a:lstStyle/>
            <a:p>
              <a:r>
                <a:rPr lang="fr-FR" dirty="0"/>
                <a:t>Severity in predator loss:         none                       10%                          50%                                 90%</a:t>
              </a:r>
            </a:p>
          </p:txBody>
        </p:sp>
        <p:cxnSp>
          <p:nvCxnSpPr>
            <p:cNvPr id="12" name="Connecteur droit 11"/>
            <p:cNvCxnSpPr/>
            <p:nvPr/>
          </p:nvCxnSpPr>
          <p:spPr>
            <a:xfrm>
              <a:off x="3975734" y="6407279"/>
              <a:ext cx="612000"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566565" y="6387824"/>
              <a:ext cx="612000"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7343643" y="6400796"/>
              <a:ext cx="612000" cy="0"/>
            </a:xfrm>
            <a:prstGeom prst="line">
              <a:avLst/>
            </a:prstGeom>
            <a:ln w="34925">
              <a:solidFill>
                <a:srgbClr val="F711DC"/>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9480327" y="6400796"/>
              <a:ext cx="612000"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20" name="ZoneTexte 19"/>
          <p:cNvSpPr txBox="1"/>
          <p:nvPr/>
        </p:nvSpPr>
        <p:spPr>
          <a:xfrm>
            <a:off x="11301437" y="233461"/>
            <a:ext cx="976971" cy="369332"/>
          </a:xfrm>
          <a:prstGeom prst="rect">
            <a:avLst/>
          </a:prstGeom>
          <a:noFill/>
        </p:spPr>
        <p:txBody>
          <a:bodyPr wrap="square" rtlCol="0">
            <a:spAutoFit/>
          </a:bodyPr>
          <a:lstStyle/>
          <a:p>
            <a:r>
              <a:rPr lang="fr-FR" dirty="0"/>
              <a:t>Fig-S3B</a:t>
            </a:r>
          </a:p>
        </p:txBody>
      </p:sp>
      <p:pic>
        <p:nvPicPr>
          <p:cNvPr id="11" name="Image 10">
            <a:extLst>
              <a:ext uri="{FF2B5EF4-FFF2-40B4-BE49-F238E27FC236}">
                <a16:creationId xmlns:a16="http://schemas.microsoft.com/office/drawing/2014/main" id="{78DE92D8-F041-CE9A-012C-95F49A5F5A14}"/>
              </a:ext>
            </a:extLst>
          </p:cNvPr>
          <p:cNvPicPr>
            <a:picLocks noChangeAspect="1"/>
          </p:cNvPicPr>
          <p:nvPr/>
        </p:nvPicPr>
        <p:blipFill>
          <a:blip r:embed="rId2"/>
          <a:stretch>
            <a:fillRect/>
          </a:stretch>
        </p:blipFill>
        <p:spPr>
          <a:xfrm>
            <a:off x="1629137" y="914690"/>
            <a:ext cx="4172304" cy="2362242"/>
          </a:xfrm>
          <a:prstGeom prst="rect">
            <a:avLst/>
          </a:prstGeom>
        </p:spPr>
      </p:pic>
      <p:sp>
        <p:nvSpPr>
          <p:cNvPr id="21" name="Éclair 20">
            <a:extLst>
              <a:ext uri="{FF2B5EF4-FFF2-40B4-BE49-F238E27FC236}">
                <a16:creationId xmlns:a16="http://schemas.microsoft.com/office/drawing/2014/main" id="{F6D55783-7AB6-E7DF-1542-E629F0E17C9D}"/>
              </a:ext>
            </a:extLst>
          </p:cNvPr>
          <p:cNvSpPr/>
          <p:nvPr/>
        </p:nvSpPr>
        <p:spPr>
          <a:xfrm rot="2220000">
            <a:off x="2346401" y="2655704"/>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947C5A16-EF07-05E3-2389-0D2D910410A2}"/>
              </a:ext>
            </a:extLst>
          </p:cNvPr>
          <p:cNvPicPr>
            <a:picLocks noChangeAspect="1"/>
          </p:cNvPicPr>
          <p:nvPr/>
        </p:nvPicPr>
        <p:blipFill>
          <a:blip r:embed="rId3"/>
          <a:stretch>
            <a:fillRect/>
          </a:stretch>
        </p:blipFill>
        <p:spPr>
          <a:xfrm>
            <a:off x="1629137" y="3581069"/>
            <a:ext cx="4172304" cy="2333857"/>
          </a:xfrm>
          <a:prstGeom prst="rect">
            <a:avLst/>
          </a:prstGeom>
        </p:spPr>
      </p:pic>
      <p:sp>
        <p:nvSpPr>
          <p:cNvPr id="25" name="Éclair 24">
            <a:extLst>
              <a:ext uri="{FF2B5EF4-FFF2-40B4-BE49-F238E27FC236}">
                <a16:creationId xmlns:a16="http://schemas.microsoft.com/office/drawing/2014/main" id="{843A4CBF-EAB4-7DBB-2C9C-1767E327696F}"/>
              </a:ext>
            </a:extLst>
          </p:cNvPr>
          <p:cNvSpPr/>
          <p:nvPr/>
        </p:nvSpPr>
        <p:spPr>
          <a:xfrm rot="2220000">
            <a:off x="2325075" y="5288579"/>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27">
            <a:extLst>
              <a:ext uri="{FF2B5EF4-FFF2-40B4-BE49-F238E27FC236}">
                <a16:creationId xmlns:a16="http://schemas.microsoft.com/office/drawing/2014/main" id="{84203D46-5D33-4EEC-B364-8DE9019262CB}"/>
              </a:ext>
            </a:extLst>
          </p:cNvPr>
          <p:cNvPicPr>
            <a:picLocks noChangeAspect="1"/>
          </p:cNvPicPr>
          <p:nvPr/>
        </p:nvPicPr>
        <p:blipFill>
          <a:blip r:embed="rId4"/>
          <a:stretch>
            <a:fillRect/>
          </a:stretch>
        </p:blipFill>
        <p:spPr>
          <a:xfrm>
            <a:off x="6583695" y="914690"/>
            <a:ext cx="4118461" cy="2360065"/>
          </a:xfrm>
          <a:prstGeom prst="rect">
            <a:avLst/>
          </a:prstGeom>
        </p:spPr>
      </p:pic>
      <p:sp>
        <p:nvSpPr>
          <p:cNvPr id="29" name="Éclair 28">
            <a:extLst>
              <a:ext uri="{FF2B5EF4-FFF2-40B4-BE49-F238E27FC236}">
                <a16:creationId xmlns:a16="http://schemas.microsoft.com/office/drawing/2014/main" id="{33C18CEE-0B8D-814C-ABD4-932523A2A8BC}"/>
              </a:ext>
            </a:extLst>
          </p:cNvPr>
          <p:cNvSpPr/>
          <p:nvPr/>
        </p:nvSpPr>
        <p:spPr>
          <a:xfrm rot="2220000">
            <a:off x="7283532" y="2655704"/>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1" name="Image 30">
            <a:extLst>
              <a:ext uri="{FF2B5EF4-FFF2-40B4-BE49-F238E27FC236}">
                <a16:creationId xmlns:a16="http://schemas.microsoft.com/office/drawing/2014/main" id="{C3CB8605-AAA6-8EE9-C2CA-7907A689AECD}"/>
              </a:ext>
            </a:extLst>
          </p:cNvPr>
          <p:cNvPicPr>
            <a:picLocks noChangeAspect="1"/>
          </p:cNvPicPr>
          <p:nvPr/>
        </p:nvPicPr>
        <p:blipFill>
          <a:blip r:embed="rId5"/>
          <a:stretch>
            <a:fillRect/>
          </a:stretch>
        </p:blipFill>
        <p:spPr>
          <a:xfrm>
            <a:off x="6583695" y="3581069"/>
            <a:ext cx="4118461" cy="2333857"/>
          </a:xfrm>
          <a:prstGeom prst="rect">
            <a:avLst/>
          </a:prstGeom>
        </p:spPr>
      </p:pic>
      <p:sp>
        <p:nvSpPr>
          <p:cNvPr id="32" name="Éclair 31">
            <a:extLst>
              <a:ext uri="{FF2B5EF4-FFF2-40B4-BE49-F238E27FC236}">
                <a16:creationId xmlns:a16="http://schemas.microsoft.com/office/drawing/2014/main" id="{EB56074A-C382-94A6-88C6-968D85B9DC44}"/>
              </a:ext>
            </a:extLst>
          </p:cNvPr>
          <p:cNvSpPr/>
          <p:nvPr/>
        </p:nvSpPr>
        <p:spPr>
          <a:xfrm rot="2220000">
            <a:off x="7283532" y="5288579"/>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5976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e 51"/>
          <p:cNvGrpSpPr/>
          <p:nvPr/>
        </p:nvGrpSpPr>
        <p:grpSpPr>
          <a:xfrm>
            <a:off x="335402" y="6193534"/>
            <a:ext cx="11844225" cy="643465"/>
            <a:chOff x="179754" y="6183806"/>
            <a:chExt cx="11844225" cy="643465"/>
          </a:xfrm>
        </p:grpSpPr>
        <p:sp>
          <p:nvSpPr>
            <p:cNvPr id="10" name="ZoneTexte 9"/>
            <p:cNvSpPr txBox="1"/>
            <p:nvPr/>
          </p:nvSpPr>
          <p:spPr>
            <a:xfrm flipH="1">
              <a:off x="1317891" y="6183806"/>
              <a:ext cx="10706088" cy="338554"/>
            </a:xfrm>
            <a:prstGeom prst="rect">
              <a:avLst/>
            </a:prstGeom>
            <a:noFill/>
          </p:spPr>
          <p:txBody>
            <a:bodyPr wrap="square" rtlCol="0">
              <a:spAutoFit/>
            </a:bodyPr>
            <a:lstStyle/>
            <a:p>
              <a:r>
                <a:rPr lang="fr-FR" sz="1600" dirty="0"/>
                <a:t>Severity in predator loss :             none                         10%                              50%                            90%</a:t>
              </a:r>
            </a:p>
          </p:txBody>
        </p:sp>
        <p:cxnSp>
          <p:nvCxnSpPr>
            <p:cNvPr id="12" name="Connecteur droit 11"/>
            <p:cNvCxnSpPr/>
            <p:nvPr/>
          </p:nvCxnSpPr>
          <p:spPr>
            <a:xfrm>
              <a:off x="4571022" y="6378199"/>
              <a:ext cx="607036"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6092601" y="6358744"/>
              <a:ext cx="607036"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7927132" y="6353083"/>
              <a:ext cx="607036" cy="0"/>
            </a:xfrm>
            <a:prstGeom prst="line">
              <a:avLst/>
            </a:prstGeom>
            <a:ln w="34925">
              <a:solidFill>
                <a:srgbClr val="F711DC"/>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9570609" y="6333727"/>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flipH="1">
              <a:off x="179754" y="6488717"/>
              <a:ext cx="11532348" cy="338554"/>
            </a:xfrm>
            <a:prstGeom prst="rect">
              <a:avLst/>
            </a:prstGeom>
            <a:noFill/>
          </p:spPr>
          <p:txBody>
            <a:bodyPr wrap="square" rtlCol="0">
              <a:spAutoFit/>
            </a:bodyPr>
            <a:lstStyle/>
            <a:p>
              <a:r>
                <a:rPr lang="fr-FR" sz="1600" dirty="0"/>
                <a:t>Correlation between disturbance severity and productivity:      random                       minimal                    maximal</a:t>
              </a:r>
            </a:p>
          </p:txBody>
        </p:sp>
        <p:cxnSp>
          <p:nvCxnSpPr>
            <p:cNvPr id="35" name="Connecteur droit 34"/>
            <p:cNvCxnSpPr/>
            <p:nvPr/>
          </p:nvCxnSpPr>
          <p:spPr>
            <a:xfrm>
              <a:off x="6221589" y="6657994"/>
              <a:ext cx="607036" cy="0"/>
            </a:xfrm>
            <a:prstGeom prst="line">
              <a:avLst/>
            </a:prstGeom>
            <a:ln w="34925">
              <a:solidFill>
                <a:srgbClr val="18CFE8"/>
              </a:solidFill>
              <a:prstDash val="dash"/>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9570609" y="6657994"/>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7940715" y="6657994"/>
              <a:ext cx="607036" cy="0"/>
            </a:xfrm>
            <a:prstGeom prst="line">
              <a:avLst/>
            </a:prstGeom>
            <a:ln w="34925">
              <a:solidFill>
                <a:srgbClr val="EFCF11"/>
              </a:solidFill>
              <a:prstDash val="dash"/>
            </a:ln>
          </p:spPr>
          <p:style>
            <a:lnRef idx="1">
              <a:schemeClr val="accent1"/>
            </a:lnRef>
            <a:fillRef idx="0">
              <a:schemeClr val="accent1"/>
            </a:fillRef>
            <a:effectRef idx="0">
              <a:schemeClr val="accent1"/>
            </a:effectRef>
            <a:fontRef idx="minor">
              <a:schemeClr val="tx1"/>
            </a:fontRef>
          </p:style>
        </p:cxnSp>
      </p:grpSp>
      <p:sp>
        <p:nvSpPr>
          <p:cNvPr id="42" name="ZoneTexte 41"/>
          <p:cNvSpPr txBox="1"/>
          <p:nvPr/>
        </p:nvSpPr>
        <p:spPr>
          <a:xfrm>
            <a:off x="184914" y="74299"/>
            <a:ext cx="225382" cy="369332"/>
          </a:xfrm>
          <a:prstGeom prst="rect">
            <a:avLst/>
          </a:prstGeom>
          <a:noFill/>
        </p:spPr>
        <p:txBody>
          <a:bodyPr wrap="square" rtlCol="0">
            <a:spAutoFit/>
          </a:bodyPr>
          <a:lstStyle/>
          <a:p>
            <a:r>
              <a:rPr lang="fr-FR" dirty="0"/>
              <a:t>a</a:t>
            </a:r>
          </a:p>
        </p:txBody>
      </p:sp>
      <p:sp>
        <p:nvSpPr>
          <p:cNvPr id="45" name="ZoneTexte 44"/>
          <p:cNvSpPr txBox="1"/>
          <p:nvPr/>
        </p:nvSpPr>
        <p:spPr>
          <a:xfrm>
            <a:off x="6198849" y="74299"/>
            <a:ext cx="247920" cy="369332"/>
          </a:xfrm>
          <a:prstGeom prst="rect">
            <a:avLst/>
          </a:prstGeom>
          <a:noFill/>
        </p:spPr>
        <p:txBody>
          <a:bodyPr wrap="square" rtlCol="0">
            <a:spAutoFit/>
          </a:bodyPr>
          <a:lstStyle/>
          <a:p>
            <a:r>
              <a:rPr lang="fr-FR" dirty="0"/>
              <a:t>b</a:t>
            </a:r>
          </a:p>
        </p:txBody>
      </p:sp>
      <p:sp>
        <p:nvSpPr>
          <p:cNvPr id="46" name="ZoneTexte 45"/>
          <p:cNvSpPr txBox="1"/>
          <p:nvPr/>
        </p:nvSpPr>
        <p:spPr>
          <a:xfrm>
            <a:off x="199210" y="2054754"/>
            <a:ext cx="225382" cy="369332"/>
          </a:xfrm>
          <a:prstGeom prst="rect">
            <a:avLst/>
          </a:prstGeom>
          <a:noFill/>
        </p:spPr>
        <p:txBody>
          <a:bodyPr wrap="square" rtlCol="0">
            <a:spAutoFit/>
          </a:bodyPr>
          <a:lstStyle/>
          <a:p>
            <a:r>
              <a:rPr lang="fr-FR" dirty="0"/>
              <a:t>c</a:t>
            </a:r>
          </a:p>
        </p:txBody>
      </p:sp>
      <p:sp>
        <p:nvSpPr>
          <p:cNvPr id="47" name="ZoneTexte 46"/>
          <p:cNvSpPr txBox="1"/>
          <p:nvPr/>
        </p:nvSpPr>
        <p:spPr>
          <a:xfrm>
            <a:off x="6198849" y="2054754"/>
            <a:ext cx="225382" cy="369332"/>
          </a:xfrm>
          <a:prstGeom prst="rect">
            <a:avLst/>
          </a:prstGeom>
          <a:noFill/>
        </p:spPr>
        <p:txBody>
          <a:bodyPr wrap="square" rtlCol="0">
            <a:spAutoFit/>
          </a:bodyPr>
          <a:lstStyle/>
          <a:p>
            <a:r>
              <a:rPr lang="fr-FR" dirty="0"/>
              <a:t>d</a:t>
            </a:r>
          </a:p>
        </p:txBody>
      </p:sp>
      <p:sp>
        <p:nvSpPr>
          <p:cNvPr id="48" name="ZoneTexte 47"/>
          <p:cNvSpPr txBox="1"/>
          <p:nvPr/>
        </p:nvSpPr>
        <p:spPr>
          <a:xfrm>
            <a:off x="199210" y="4027067"/>
            <a:ext cx="5547198" cy="369332"/>
          </a:xfrm>
          <a:prstGeom prst="rect">
            <a:avLst/>
          </a:prstGeom>
          <a:noFill/>
        </p:spPr>
        <p:txBody>
          <a:bodyPr wrap="square" rtlCol="0">
            <a:spAutoFit/>
          </a:bodyPr>
          <a:lstStyle/>
          <a:p>
            <a:r>
              <a:rPr lang="fr-FR" dirty="0"/>
              <a:t>e</a:t>
            </a:r>
          </a:p>
        </p:txBody>
      </p:sp>
      <p:sp>
        <p:nvSpPr>
          <p:cNvPr id="49" name="ZoneTexte 48"/>
          <p:cNvSpPr txBox="1"/>
          <p:nvPr/>
        </p:nvSpPr>
        <p:spPr>
          <a:xfrm>
            <a:off x="1179789" y="4023774"/>
            <a:ext cx="2376929" cy="323165"/>
          </a:xfrm>
          <a:prstGeom prst="rect">
            <a:avLst/>
          </a:prstGeom>
          <a:noFill/>
        </p:spPr>
        <p:txBody>
          <a:bodyPr wrap="square" rtlCol="0">
            <a:spAutoFit/>
          </a:bodyPr>
          <a:lstStyle/>
          <a:p>
            <a:pPr algn="ctr"/>
            <a:r>
              <a:rPr lang="fr-FR" sz="1500" dirty="0"/>
              <a:t>Least productive patch</a:t>
            </a:r>
          </a:p>
        </p:txBody>
      </p:sp>
      <p:sp>
        <p:nvSpPr>
          <p:cNvPr id="50" name="ZoneTexte 49"/>
          <p:cNvSpPr txBox="1"/>
          <p:nvPr/>
        </p:nvSpPr>
        <p:spPr>
          <a:xfrm>
            <a:off x="8786399" y="3986028"/>
            <a:ext cx="2376929" cy="323165"/>
          </a:xfrm>
          <a:prstGeom prst="rect">
            <a:avLst/>
          </a:prstGeom>
          <a:noFill/>
        </p:spPr>
        <p:txBody>
          <a:bodyPr wrap="square" rtlCol="0">
            <a:spAutoFit/>
          </a:bodyPr>
          <a:lstStyle/>
          <a:p>
            <a:pPr algn="ctr"/>
            <a:r>
              <a:rPr lang="fr-FR" sz="1500" dirty="0"/>
              <a:t>Most productive patch</a:t>
            </a:r>
          </a:p>
        </p:txBody>
      </p:sp>
      <p:sp>
        <p:nvSpPr>
          <p:cNvPr id="51" name="ZoneTexte 50"/>
          <p:cNvSpPr txBox="1"/>
          <p:nvPr/>
        </p:nvSpPr>
        <p:spPr>
          <a:xfrm>
            <a:off x="4983094" y="4027067"/>
            <a:ext cx="2376929" cy="323165"/>
          </a:xfrm>
          <a:prstGeom prst="rect">
            <a:avLst/>
          </a:prstGeom>
          <a:noFill/>
        </p:spPr>
        <p:txBody>
          <a:bodyPr wrap="square" rtlCol="0">
            <a:spAutoFit/>
          </a:bodyPr>
          <a:lstStyle/>
          <a:p>
            <a:pPr algn="ctr"/>
            <a:r>
              <a:rPr lang="fr-FR" sz="1500" dirty="0"/>
              <a:t>Regional average</a:t>
            </a:r>
          </a:p>
        </p:txBody>
      </p:sp>
      <p:sp>
        <p:nvSpPr>
          <p:cNvPr id="40" name="ZoneTexte 39"/>
          <p:cNvSpPr txBox="1"/>
          <p:nvPr/>
        </p:nvSpPr>
        <p:spPr>
          <a:xfrm>
            <a:off x="11161111" y="108292"/>
            <a:ext cx="976971" cy="369332"/>
          </a:xfrm>
          <a:prstGeom prst="rect">
            <a:avLst/>
          </a:prstGeom>
          <a:noFill/>
        </p:spPr>
        <p:txBody>
          <a:bodyPr wrap="square" rtlCol="0">
            <a:spAutoFit/>
          </a:bodyPr>
          <a:lstStyle/>
          <a:p>
            <a:r>
              <a:rPr lang="fr-FR" dirty="0"/>
              <a:t>Fig-S4A</a:t>
            </a:r>
          </a:p>
        </p:txBody>
      </p:sp>
      <p:pic>
        <p:nvPicPr>
          <p:cNvPr id="5" name="Image 4">
            <a:extLst>
              <a:ext uri="{FF2B5EF4-FFF2-40B4-BE49-F238E27FC236}">
                <a16:creationId xmlns:a16="http://schemas.microsoft.com/office/drawing/2014/main" id="{906F13D3-D71D-2C78-5473-312C5EA262F9}"/>
              </a:ext>
            </a:extLst>
          </p:cNvPr>
          <p:cNvPicPr>
            <a:picLocks noChangeAspect="1"/>
          </p:cNvPicPr>
          <p:nvPr/>
        </p:nvPicPr>
        <p:blipFill>
          <a:blip r:embed="rId2"/>
          <a:stretch>
            <a:fillRect/>
          </a:stretch>
        </p:blipFill>
        <p:spPr>
          <a:xfrm>
            <a:off x="1138187" y="116132"/>
            <a:ext cx="3588483" cy="1782651"/>
          </a:xfrm>
          <a:prstGeom prst="rect">
            <a:avLst/>
          </a:prstGeom>
        </p:spPr>
      </p:pic>
      <p:sp>
        <p:nvSpPr>
          <p:cNvPr id="6" name="Éclair 5">
            <a:extLst>
              <a:ext uri="{FF2B5EF4-FFF2-40B4-BE49-F238E27FC236}">
                <a16:creationId xmlns:a16="http://schemas.microsoft.com/office/drawing/2014/main" id="{269CA78D-3A38-BFA6-9FC3-F2465BB6EDDD}"/>
              </a:ext>
            </a:extLst>
          </p:cNvPr>
          <p:cNvSpPr/>
          <p:nvPr/>
        </p:nvSpPr>
        <p:spPr>
          <a:xfrm rot="2220000">
            <a:off x="1790228" y="1348768"/>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Image 8">
            <a:extLst>
              <a:ext uri="{FF2B5EF4-FFF2-40B4-BE49-F238E27FC236}">
                <a16:creationId xmlns:a16="http://schemas.microsoft.com/office/drawing/2014/main" id="{7E45D0EA-952A-7B0C-C787-C36F25F3D9B6}"/>
              </a:ext>
            </a:extLst>
          </p:cNvPr>
          <p:cNvPicPr>
            <a:picLocks noChangeAspect="1"/>
          </p:cNvPicPr>
          <p:nvPr/>
        </p:nvPicPr>
        <p:blipFill>
          <a:blip r:embed="rId3"/>
          <a:stretch>
            <a:fillRect/>
          </a:stretch>
        </p:blipFill>
        <p:spPr>
          <a:xfrm>
            <a:off x="6733293" y="110227"/>
            <a:ext cx="3599999" cy="1782652"/>
          </a:xfrm>
          <a:prstGeom prst="rect">
            <a:avLst/>
          </a:prstGeom>
        </p:spPr>
      </p:pic>
      <p:sp>
        <p:nvSpPr>
          <p:cNvPr id="17" name="Éclair 16">
            <a:extLst>
              <a:ext uri="{FF2B5EF4-FFF2-40B4-BE49-F238E27FC236}">
                <a16:creationId xmlns:a16="http://schemas.microsoft.com/office/drawing/2014/main" id="{AABD7784-4CEC-41C5-A64B-99565999B0E0}"/>
              </a:ext>
            </a:extLst>
          </p:cNvPr>
          <p:cNvSpPr/>
          <p:nvPr/>
        </p:nvSpPr>
        <p:spPr>
          <a:xfrm rot="2220000">
            <a:off x="7395121" y="1367783"/>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9" name="Image 18">
            <a:extLst>
              <a:ext uri="{FF2B5EF4-FFF2-40B4-BE49-F238E27FC236}">
                <a16:creationId xmlns:a16="http://schemas.microsoft.com/office/drawing/2014/main" id="{249FBA75-54C8-460D-9BFA-0544E0AFB1ED}"/>
              </a:ext>
            </a:extLst>
          </p:cNvPr>
          <p:cNvPicPr>
            <a:picLocks noChangeAspect="1"/>
          </p:cNvPicPr>
          <p:nvPr/>
        </p:nvPicPr>
        <p:blipFill>
          <a:blip r:embed="rId4"/>
          <a:stretch>
            <a:fillRect/>
          </a:stretch>
        </p:blipFill>
        <p:spPr>
          <a:xfrm>
            <a:off x="1138187" y="2152103"/>
            <a:ext cx="3588483" cy="1828068"/>
          </a:xfrm>
          <a:prstGeom prst="rect">
            <a:avLst/>
          </a:prstGeom>
        </p:spPr>
      </p:pic>
      <p:sp>
        <p:nvSpPr>
          <p:cNvPr id="21" name="Éclair 20">
            <a:extLst>
              <a:ext uri="{FF2B5EF4-FFF2-40B4-BE49-F238E27FC236}">
                <a16:creationId xmlns:a16="http://schemas.microsoft.com/office/drawing/2014/main" id="{B3EE071A-D18E-D64E-2C61-24F131D31654}"/>
              </a:ext>
            </a:extLst>
          </p:cNvPr>
          <p:cNvSpPr/>
          <p:nvPr/>
        </p:nvSpPr>
        <p:spPr>
          <a:xfrm rot="2220000">
            <a:off x="1790228" y="341989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4" name="Image 23">
            <a:extLst>
              <a:ext uri="{FF2B5EF4-FFF2-40B4-BE49-F238E27FC236}">
                <a16:creationId xmlns:a16="http://schemas.microsoft.com/office/drawing/2014/main" id="{B4FF699B-46BB-43A5-780B-D86B9ADAEFA0}"/>
              </a:ext>
            </a:extLst>
          </p:cNvPr>
          <p:cNvPicPr>
            <a:picLocks noChangeAspect="1"/>
          </p:cNvPicPr>
          <p:nvPr/>
        </p:nvPicPr>
        <p:blipFill>
          <a:blip r:embed="rId5"/>
          <a:stretch>
            <a:fillRect/>
          </a:stretch>
        </p:blipFill>
        <p:spPr>
          <a:xfrm>
            <a:off x="6726987" y="2145988"/>
            <a:ext cx="3599999" cy="1834912"/>
          </a:xfrm>
          <a:prstGeom prst="rect">
            <a:avLst/>
          </a:prstGeom>
        </p:spPr>
      </p:pic>
      <p:sp>
        <p:nvSpPr>
          <p:cNvPr id="25" name="Éclair 24">
            <a:extLst>
              <a:ext uri="{FF2B5EF4-FFF2-40B4-BE49-F238E27FC236}">
                <a16:creationId xmlns:a16="http://schemas.microsoft.com/office/drawing/2014/main" id="{D62550AA-5CB1-5FEB-E41C-F4C48AD40A23}"/>
              </a:ext>
            </a:extLst>
          </p:cNvPr>
          <p:cNvSpPr/>
          <p:nvPr/>
        </p:nvSpPr>
        <p:spPr>
          <a:xfrm rot="2220000">
            <a:off x="7408169" y="340500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9" name="Image 28">
            <a:extLst>
              <a:ext uri="{FF2B5EF4-FFF2-40B4-BE49-F238E27FC236}">
                <a16:creationId xmlns:a16="http://schemas.microsoft.com/office/drawing/2014/main" id="{4F485DB7-D7A9-1562-9476-7487A6ECB18C}"/>
              </a:ext>
            </a:extLst>
          </p:cNvPr>
          <p:cNvPicPr>
            <a:picLocks noChangeAspect="1"/>
          </p:cNvPicPr>
          <p:nvPr/>
        </p:nvPicPr>
        <p:blipFill>
          <a:blip r:embed="rId6"/>
          <a:stretch>
            <a:fillRect/>
          </a:stretch>
        </p:blipFill>
        <p:spPr>
          <a:xfrm>
            <a:off x="4496523" y="4309193"/>
            <a:ext cx="3427200" cy="1805166"/>
          </a:xfrm>
          <a:prstGeom prst="rect">
            <a:avLst/>
          </a:prstGeom>
        </p:spPr>
      </p:pic>
      <p:sp>
        <p:nvSpPr>
          <p:cNvPr id="30" name="Éclair 29">
            <a:extLst>
              <a:ext uri="{FF2B5EF4-FFF2-40B4-BE49-F238E27FC236}">
                <a16:creationId xmlns:a16="http://schemas.microsoft.com/office/drawing/2014/main" id="{A95E12F8-A7DA-60B3-4D33-BE8C7A7C735F}"/>
              </a:ext>
            </a:extLst>
          </p:cNvPr>
          <p:cNvSpPr/>
          <p:nvPr/>
        </p:nvSpPr>
        <p:spPr>
          <a:xfrm rot="2220000">
            <a:off x="5031240" y="5560584"/>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4" name="Image 33">
            <a:extLst>
              <a:ext uri="{FF2B5EF4-FFF2-40B4-BE49-F238E27FC236}">
                <a16:creationId xmlns:a16="http://schemas.microsoft.com/office/drawing/2014/main" id="{17278596-5743-AC85-83BC-64D86EBA3F9A}"/>
              </a:ext>
            </a:extLst>
          </p:cNvPr>
          <p:cNvPicPr>
            <a:picLocks noChangeAspect="1"/>
          </p:cNvPicPr>
          <p:nvPr/>
        </p:nvPicPr>
        <p:blipFill>
          <a:blip r:embed="rId7"/>
          <a:stretch>
            <a:fillRect/>
          </a:stretch>
        </p:blipFill>
        <p:spPr>
          <a:xfrm>
            <a:off x="776115" y="4309193"/>
            <a:ext cx="3373923" cy="1797135"/>
          </a:xfrm>
          <a:prstGeom prst="rect">
            <a:avLst/>
          </a:prstGeom>
        </p:spPr>
      </p:pic>
      <p:sp>
        <p:nvSpPr>
          <p:cNvPr id="36" name="Éclair 35">
            <a:extLst>
              <a:ext uri="{FF2B5EF4-FFF2-40B4-BE49-F238E27FC236}">
                <a16:creationId xmlns:a16="http://schemas.microsoft.com/office/drawing/2014/main" id="{65FA20AF-9090-1DDD-1ED7-BBC38CFB3088}"/>
              </a:ext>
            </a:extLst>
          </p:cNvPr>
          <p:cNvSpPr/>
          <p:nvPr/>
        </p:nvSpPr>
        <p:spPr>
          <a:xfrm rot="2220000">
            <a:off x="1416772" y="556058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Image 40">
            <a:extLst>
              <a:ext uri="{FF2B5EF4-FFF2-40B4-BE49-F238E27FC236}">
                <a16:creationId xmlns:a16="http://schemas.microsoft.com/office/drawing/2014/main" id="{095FDB26-0B47-DE0C-9414-2260B4312D9F}"/>
              </a:ext>
            </a:extLst>
          </p:cNvPr>
          <p:cNvPicPr>
            <a:picLocks noChangeAspect="1"/>
          </p:cNvPicPr>
          <p:nvPr/>
        </p:nvPicPr>
        <p:blipFill>
          <a:blip r:embed="rId8"/>
          <a:stretch>
            <a:fillRect/>
          </a:stretch>
        </p:blipFill>
        <p:spPr>
          <a:xfrm>
            <a:off x="8264895" y="4309192"/>
            <a:ext cx="3367021" cy="1805165"/>
          </a:xfrm>
          <a:prstGeom prst="rect">
            <a:avLst/>
          </a:prstGeom>
        </p:spPr>
      </p:pic>
      <p:sp>
        <p:nvSpPr>
          <p:cNvPr id="43" name="Éclair 42">
            <a:extLst>
              <a:ext uri="{FF2B5EF4-FFF2-40B4-BE49-F238E27FC236}">
                <a16:creationId xmlns:a16="http://schemas.microsoft.com/office/drawing/2014/main" id="{560F7870-CE28-E633-555D-E0A77BE23E17}"/>
              </a:ext>
            </a:extLst>
          </p:cNvPr>
          <p:cNvSpPr/>
          <p:nvPr/>
        </p:nvSpPr>
        <p:spPr>
          <a:xfrm rot="2220000">
            <a:off x="8876742" y="5606498"/>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47002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e 51"/>
          <p:cNvGrpSpPr/>
          <p:nvPr/>
        </p:nvGrpSpPr>
        <p:grpSpPr>
          <a:xfrm>
            <a:off x="335402" y="6193534"/>
            <a:ext cx="11844225" cy="643465"/>
            <a:chOff x="179754" y="6183806"/>
            <a:chExt cx="11844225" cy="643465"/>
          </a:xfrm>
        </p:grpSpPr>
        <p:sp>
          <p:nvSpPr>
            <p:cNvPr id="10" name="ZoneTexte 9"/>
            <p:cNvSpPr txBox="1"/>
            <p:nvPr/>
          </p:nvSpPr>
          <p:spPr>
            <a:xfrm flipH="1">
              <a:off x="1317891" y="6183806"/>
              <a:ext cx="10706088" cy="338554"/>
            </a:xfrm>
            <a:prstGeom prst="rect">
              <a:avLst/>
            </a:prstGeom>
            <a:noFill/>
          </p:spPr>
          <p:txBody>
            <a:bodyPr wrap="square" rtlCol="0">
              <a:spAutoFit/>
            </a:bodyPr>
            <a:lstStyle/>
            <a:p>
              <a:r>
                <a:rPr lang="fr-FR" sz="1600" dirty="0"/>
                <a:t>Severity in predator loss :             none                         10%                              50%                            90%</a:t>
              </a:r>
            </a:p>
          </p:txBody>
        </p:sp>
        <p:cxnSp>
          <p:nvCxnSpPr>
            <p:cNvPr id="12" name="Connecteur droit 11"/>
            <p:cNvCxnSpPr/>
            <p:nvPr/>
          </p:nvCxnSpPr>
          <p:spPr>
            <a:xfrm>
              <a:off x="4571022" y="6378199"/>
              <a:ext cx="607036"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6092601" y="6358744"/>
              <a:ext cx="607036"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7927132" y="6353083"/>
              <a:ext cx="607036" cy="0"/>
            </a:xfrm>
            <a:prstGeom prst="line">
              <a:avLst/>
            </a:prstGeom>
            <a:ln w="34925">
              <a:solidFill>
                <a:srgbClr val="F711DC"/>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9570609" y="6333727"/>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flipH="1">
              <a:off x="179754" y="6488717"/>
              <a:ext cx="11532348" cy="338554"/>
            </a:xfrm>
            <a:prstGeom prst="rect">
              <a:avLst/>
            </a:prstGeom>
            <a:noFill/>
          </p:spPr>
          <p:txBody>
            <a:bodyPr wrap="square" rtlCol="0">
              <a:spAutoFit/>
            </a:bodyPr>
            <a:lstStyle/>
            <a:p>
              <a:r>
                <a:rPr lang="fr-FR" sz="1600" dirty="0"/>
                <a:t>Correlation between disturbance severity and productivity:      random                       minimal                    maximal</a:t>
              </a:r>
            </a:p>
          </p:txBody>
        </p:sp>
        <p:cxnSp>
          <p:nvCxnSpPr>
            <p:cNvPr id="35" name="Connecteur droit 34"/>
            <p:cNvCxnSpPr/>
            <p:nvPr/>
          </p:nvCxnSpPr>
          <p:spPr>
            <a:xfrm>
              <a:off x="6221589" y="6657994"/>
              <a:ext cx="607036" cy="0"/>
            </a:xfrm>
            <a:prstGeom prst="line">
              <a:avLst/>
            </a:prstGeom>
            <a:ln w="34925">
              <a:solidFill>
                <a:srgbClr val="18CFE8"/>
              </a:solidFill>
              <a:prstDash val="dash"/>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9570609" y="6657994"/>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7940715" y="6657994"/>
              <a:ext cx="607036" cy="0"/>
            </a:xfrm>
            <a:prstGeom prst="line">
              <a:avLst/>
            </a:prstGeom>
            <a:ln w="34925">
              <a:solidFill>
                <a:srgbClr val="EFCF11"/>
              </a:solidFill>
              <a:prstDash val="dash"/>
            </a:ln>
          </p:spPr>
          <p:style>
            <a:lnRef idx="1">
              <a:schemeClr val="accent1"/>
            </a:lnRef>
            <a:fillRef idx="0">
              <a:schemeClr val="accent1"/>
            </a:fillRef>
            <a:effectRef idx="0">
              <a:schemeClr val="accent1"/>
            </a:effectRef>
            <a:fontRef idx="minor">
              <a:schemeClr val="tx1"/>
            </a:fontRef>
          </p:style>
        </p:cxnSp>
      </p:grpSp>
      <p:sp>
        <p:nvSpPr>
          <p:cNvPr id="42" name="ZoneTexte 41"/>
          <p:cNvSpPr txBox="1"/>
          <p:nvPr/>
        </p:nvSpPr>
        <p:spPr>
          <a:xfrm>
            <a:off x="184914" y="74299"/>
            <a:ext cx="225382" cy="369332"/>
          </a:xfrm>
          <a:prstGeom prst="rect">
            <a:avLst/>
          </a:prstGeom>
          <a:noFill/>
        </p:spPr>
        <p:txBody>
          <a:bodyPr wrap="square" rtlCol="0">
            <a:spAutoFit/>
          </a:bodyPr>
          <a:lstStyle/>
          <a:p>
            <a:r>
              <a:rPr lang="fr-FR" dirty="0"/>
              <a:t>a</a:t>
            </a:r>
          </a:p>
        </p:txBody>
      </p:sp>
      <p:sp>
        <p:nvSpPr>
          <p:cNvPr id="45" name="ZoneTexte 44"/>
          <p:cNvSpPr txBox="1"/>
          <p:nvPr/>
        </p:nvSpPr>
        <p:spPr>
          <a:xfrm>
            <a:off x="6198849" y="74299"/>
            <a:ext cx="247920" cy="369332"/>
          </a:xfrm>
          <a:prstGeom prst="rect">
            <a:avLst/>
          </a:prstGeom>
          <a:noFill/>
        </p:spPr>
        <p:txBody>
          <a:bodyPr wrap="square" rtlCol="0">
            <a:spAutoFit/>
          </a:bodyPr>
          <a:lstStyle/>
          <a:p>
            <a:r>
              <a:rPr lang="fr-FR" dirty="0"/>
              <a:t>b</a:t>
            </a:r>
          </a:p>
        </p:txBody>
      </p:sp>
      <p:sp>
        <p:nvSpPr>
          <p:cNvPr id="46" name="ZoneTexte 45"/>
          <p:cNvSpPr txBox="1"/>
          <p:nvPr/>
        </p:nvSpPr>
        <p:spPr>
          <a:xfrm>
            <a:off x="199210" y="2054754"/>
            <a:ext cx="225382" cy="369332"/>
          </a:xfrm>
          <a:prstGeom prst="rect">
            <a:avLst/>
          </a:prstGeom>
          <a:noFill/>
        </p:spPr>
        <p:txBody>
          <a:bodyPr wrap="square" rtlCol="0">
            <a:spAutoFit/>
          </a:bodyPr>
          <a:lstStyle/>
          <a:p>
            <a:r>
              <a:rPr lang="fr-FR" dirty="0"/>
              <a:t>c</a:t>
            </a:r>
          </a:p>
        </p:txBody>
      </p:sp>
      <p:sp>
        <p:nvSpPr>
          <p:cNvPr id="47" name="ZoneTexte 46"/>
          <p:cNvSpPr txBox="1"/>
          <p:nvPr/>
        </p:nvSpPr>
        <p:spPr>
          <a:xfrm>
            <a:off x="6198849" y="2054754"/>
            <a:ext cx="225382" cy="369332"/>
          </a:xfrm>
          <a:prstGeom prst="rect">
            <a:avLst/>
          </a:prstGeom>
          <a:noFill/>
        </p:spPr>
        <p:txBody>
          <a:bodyPr wrap="square" rtlCol="0">
            <a:spAutoFit/>
          </a:bodyPr>
          <a:lstStyle/>
          <a:p>
            <a:r>
              <a:rPr lang="fr-FR" dirty="0"/>
              <a:t>d</a:t>
            </a:r>
          </a:p>
        </p:txBody>
      </p:sp>
      <p:sp>
        <p:nvSpPr>
          <p:cNvPr id="48" name="ZoneTexte 47"/>
          <p:cNvSpPr txBox="1"/>
          <p:nvPr/>
        </p:nvSpPr>
        <p:spPr>
          <a:xfrm>
            <a:off x="199210" y="4027067"/>
            <a:ext cx="5547198" cy="369332"/>
          </a:xfrm>
          <a:prstGeom prst="rect">
            <a:avLst/>
          </a:prstGeom>
          <a:noFill/>
        </p:spPr>
        <p:txBody>
          <a:bodyPr wrap="square" rtlCol="0">
            <a:spAutoFit/>
          </a:bodyPr>
          <a:lstStyle/>
          <a:p>
            <a:r>
              <a:rPr lang="fr-FR" dirty="0"/>
              <a:t>e</a:t>
            </a:r>
          </a:p>
        </p:txBody>
      </p:sp>
      <p:sp>
        <p:nvSpPr>
          <p:cNvPr id="49" name="ZoneTexte 48"/>
          <p:cNvSpPr txBox="1"/>
          <p:nvPr/>
        </p:nvSpPr>
        <p:spPr>
          <a:xfrm>
            <a:off x="1179789" y="4023774"/>
            <a:ext cx="2376929" cy="323165"/>
          </a:xfrm>
          <a:prstGeom prst="rect">
            <a:avLst/>
          </a:prstGeom>
          <a:noFill/>
        </p:spPr>
        <p:txBody>
          <a:bodyPr wrap="square" rtlCol="0">
            <a:spAutoFit/>
          </a:bodyPr>
          <a:lstStyle/>
          <a:p>
            <a:pPr algn="ctr"/>
            <a:r>
              <a:rPr lang="fr-FR" sz="1500" dirty="0"/>
              <a:t>Least productive patch</a:t>
            </a:r>
          </a:p>
        </p:txBody>
      </p:sp>
      <p:sp>
        <p:nvSpPr>
          <p:cNvPr id="50" name="ZoneTexte 49"/>
          <p:cNvSpPr txBox="1"/>
          <p:nvPr/>
        </p:nvSpPr>
        <p:spPr>
          <a:xfrm>
            <a:off x="8786399" y="3986028"/>
            <a:ext cx="2376929" cy="323165"/>
          </a:xfrm>
          <a:prstGeom prst="rect">
            <a:avLst/>
          </a:prstGeom>
          <a:noFill/>
        </p:spPr>
        <p:txBody>
          <a:bodyPr wrap="square" rtlCol="0">
            <a:spAutoFit/>
          </a:bodyPr>
          <a:lstStyle/>
          <a:p>
            <a:pPr algn="ctr"/>
            <a:r>
              <a:rPr lang="fr-FR" sz="1500" dirty="0"/>
              <a:t>Most productive patch</a:t>
            </a:r>
          </a:p>
        </p:txBody>
      </p:sp>
      <p:sp>
        <p:nvSpPr>
          <p:cNvPr id="51" name="ZoneTexte 50"/>
          <p:cNvSpPr txBox="1"/>
          <p:nvPr/>
        </p:nvSpPr>
        <p:spPr>
          <a:xfrm>
            <a:off x="4983094" y="4027067"/>
            <a:ext cx="2376929" cy="323165"/>
          </a:xfrm>
          <a:prstGeom prst="rect">
            <a:avLst/>
          </a:prstGeom>
          <a:noFill/>
        </p:spPr>
        <p:txBody>
          <a:bodyPr wrap="square" rtlCol="0">
            <a:spAutoFit/>
          </a:bodyPr>
          <a:lstStyle/>
          <a:p>
            <a:pPr algn="ctr"/>
            <a:r>
              <a:rPr lang="fr-FR" sz="1500" dirty="0"/>
              <a:t>Regional average</a:t>
            </a:r>
          </a:p>
        </p:txBody>
      </p:sp>
      <p:sp>
        <p:nvSpPr>
          <p:cNvPr id="34" name="ZoneTexte 33"/>
          <p:cNvSpPr txBox="1"/>
          <p:nvPr/>
        </p:nvSpPr>
        <p:spPr>
          <a:xfrm>
            <a:off x="11161111" y="108292"/>
            <a:ext cx="976971" cy="369332"/>
          </a:xfrm>
          <a:prstGeom prst="rect">
            <a:avLst/>
          </a:prstGeom>
          <a:noFill/>
        </p:spPr>
        <p:txBody>
          <a:bodyPr wrap="square" rtlCol="0">
            <a:spAutoFit/>
          </a:bodyPr>
          <a:lstStyle/>
          <a:p>
            <a:r>
              <a:rPr lang="fr-FR" dirty="0"/>
              <a:t>Fig-S4B</a:t>
            </a:r>
          </a:p>
        </p:txBody>
      </p:sp>
      <p:pic>
        <p:nvPicPr>
          <p:cNvPr id="3" name="Image 2">
            <a:extLst>
              <a:ext uri="{FF2B5EF4-FFF2-40B4-BE49-F238E27FC236}">
                <a16:creationId xmlns:a16="http://schemas.microsoft.com/office/drawing/2014/main" id="{35CD0935-3F80-F518-46BB-9A6EB8322C6D}"/>
              </a:ext>
            </a:extLst>
          </p:cNvPr>
          <p:cNvPicPr>
            <a:picLocks noChangeAspect="1"/>
          </p:cNvPicPr>
          <p:nvPr/>
        </p:nvPicPr>
        <p:blipFill>
          <a:blip r:embed="rId2"/>
          <a:stretch>
            <a:fillRect/>
          </a:stretch>
        </p:blipFill>
        <p:spPr>
          <a:xfrm>
            <a:off x="1163246" y="136007"/>
            <a:ext cx="3563424" cy="1803291"/>
          </a:xfrm>
          <a:prstGeom prst="rect">
            <a:avLst/>
          </a:prstGeom>
        </p:spPr>
      </p:pic>
      <p:sp>
        <p:nvSpPr>
          <p:cNvPr id="4" name="Éclair 3">
            <a:extLst>
              <a:ext uri="{FF2B5EF4-FFF2-40B4-BE49-F238E27FC236}">
                <a16:creationId xmlns:a16="http://schemas.microsoft.com/office/drawing/2014/main" id="{6B6F4C22-79C8-E47B-F5D2-6C8F2924E12D}"/>
              </a:ext>
            </a:extLst>
          </p:cNvPr>
          <p:cNvSpPr/>
          <p:nvPr/>
        </p:nvSpPr>
        <p:spPr>
          <a:xfrm rot="2220000">
            <a:off x="1748934" y="1387074"/>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CE3D36EE-D8E1-AEE2-F0A0-9546A1DCD5D3}"/>
              </a:ext>
            </a:extLst>
          </p:cNvPr>
          <p:cNvPicPr>
            <a:picLocks noChangeAspect="1"/>
          </p:cNvPicPr>
          <p:nvPr/>
        </p:nvPicPr>
        <p:blipFill>
          <a:blip r:embed="rId3"/>
          <a:stretch>
            <a:fillRect/>
          </a:stretch>
        </p:blipFill>
        <p:spPr>
          <a:xfrm>
            <a:off x="6719138" y="136006"/>
            <a:ext cx="3563424" cy="1801539"/>
          </a:xfrm>
          <a:prstGeom prst="rect">
            <a:avLst/>
          </a:prstGeom>
        </p:spPr>
      </p:pic>
      <p:sp>
        <p:nvSpPr>
          <p:cNvPr id="9" name="Éclair 8">
            <a:extLst>
              <a:ext uri="{FF2B5EF4-FFF2-40B4-BE49-F238E27FC236}">
                <a16:creationId xmlns:a16="http://schemas.microsoft.com/office/drawing/2014/main" id="{382FB04F-2BD8-DF90-F54A-0ADDB40C6676}"/>
              </a:ext>
            </a:extLst>
          </p:cNvPr>
          <p:cNvSpPr/>
          <p:nvPr/>
        </p:nvSpPr>
        <p:spPr>
          <a:xfrm rot="2220000">
            <a:off x="7274859" y="1387074"/>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Image 17">
            <a:extLst>
              <a:ext uri="{FF2B5EF4-FFF2-40B4-BE49-F238E27FC236}">
                <a16:creationId xmlns:a16="http://schemas.microsoft.com/office/drawing/2014/main" id="{3CD28812-2CC0-4628-409A-3EAF7AE42EB8}"/>
              </a:ext>
            </a:extLst>
          </p:cNvPr>
          <p:cNvPicPr>
            <a:picLocks noChangeAspect="1"/>
          </p:cNvPicPr>
          <p:nvPr/>
        </p:nvPicPr>
        <p:blipFill>
          <a:blip r:embed="rId4"/>
          <a:stretch>
            <a:fillRect/>
          </a:stretch>
        </p:blipFill>
        <p:spPr>
          <a:xfrm>
            <a:off x="1163246" y="2117518"/>
            <a:ext cx="3563424" cy="1779577"/>
          </a:xfrm>
          <a:prstGeom prst="rect">
            <a:avLst/>
          </a:prstGeom>
        </p:spPr>
      </p:pic>
      <p:sp>
        <p:nvSpPr>
          <p:cNvPr id="19" name="Éclair 18">
            <a:extLst>
              <a:ext uri="{FF2B5EF4-FFF2-40B4-BE49-F238E27FC236}">
                <a16:creationId xmlns:a16="http://schemas.microsoft.com/office/drawing/2014/main" id="{7836658F-23A5-167C-FAD9-790BC364F2F4}"/>
              </a:ext>
            </a:extLst>
          </p:cNvPr>
          <p:cNvSpPr/>
          <p:nvPr/>
        </p:nvSpPr>
        <p:spPr>
          <a:xfrm rot="2220000">
            <a:off x="1726210" y="3392127"/>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a:extLst>
              <a:ext uri="{FF2B5EF4-FFF2-40B4-BE49-F238E27FC236}">
                <a16:creationId xmlns:a16="http://schemas.microsoft.com/office/drawing/2014/main" id="{8DB1AF52-FFC4-64EB-6622-0B80ABB49AAA}"/>
              </a:ext>
            </a:extLst>
          </p:cNvPr>
          <p:cNvPicPr>
            <a:picLocks noChangeAspect="1"/>
          </p:cNvPicPr>
          <p:nvPr/>
        </p:nvPicPr>
        <p:blipFill>
          <a:blip r:embed="rId5"/>
          <a:stretch>
            <a:fillRect/>
          </a:stretch>
        </p:blipFill>
        <p:spPr>
          <a:xfrm>
            <a:off x="6719138" y="2117518"/>
            <a:ext cx="3563424" cy="1773915"/>
          </a:xfrm>
          <a:prstGeom prst="rect">
            <a:avLst/>
          </a:prstGeom>
        </p:spPr>
      </p:pic>
      <p:sp>
        <p:nvSpPr>
          <p:cNvPr id="26" name="Éclair 25">
            <a:extLst>
              <a:ext uri="{FF2B5EF4-FFF2-40B4-BE49-F238E27FC236}">
                <a16:creationId xmlns:a16="http://schemas.microsoft.com/office/drawing/2014/main" id="{F755A3C0-FB0F-27B9-7EFF-7FD45A956B6F}"/>
              </a:ext>
            </a:extLst>
          </p:cNvPr>
          <p:cNvSpPr/>
          <p:nvPr/>
        </p:nvSpPr>
        <p:spPr>
          <a:xfrm rot="2220000">
            <a:off x="7288461" y="3392128"/>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27">
            <a:extLst>
              <a:ext uri="{FF2B5EF4-FFF2-40B4-BE49-F238E27FC236}">
                <a16:creationId xmlns:a16="http://schemas.microsoft.com/office/drawing/2014/main" id="{6B360809-0198-470B-1CCF-32589D8D9F73}"/>
              </a:ext>
            </a:extLst>
          </p:cNvPr>
          <p:cNvPicPr>
            <a:picLocks noChangeAspect="1"/>
          </p:cNvPicPr>
          <p:nvPr/>
        </p:nvPicPr>
        <p:blipFill>
          <a:blip r:embed="rId6"/>
          <a:stretch>
            <a:fillRect/>
          </a:stretch>
        </p:blipFill>
        <p:spPr>
          <a:xfrm>
            <a:off x="4477420" y="4306065"/>
            <a:ext cx="3423287" cy="1802830"/>
          </a:xfrm>
          <a:prstGeom prst="rect">
            <a:avLst/>
          </a:prstGeom>
        </p:spPr>
      </p:pic>
      <p:sp>
        <p:nvSpPr>
          <p:cNvPr id="31" name="Éclair 30">
            <a:extLst>
              <a:ext uri="{FF2B5EF4-FFF2-40B4-BE49-F238E27FC236}">
                <a16:creationId xmlns:a16="http://schemas.microsoft.com/office/drawing/2014/main" id="{5B07B561-6552-364D-5890-FB04464ABF0B}"/>
              </a:ext>
            </a:extLst>
          </p:cNvPr>
          <p:cNvSpPr/>
          <p:nvPr/>
        </p:nvSpPr>
        <p:spPr>
          <a:xfrm rot="2220000">
            <a:off x="5031241" y="5559292"/>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6" name="Image 35">
            <a:extLst>
              <a:ext uri="{FF2B5EF4-FFF2-40B4-BE49-F238E27FC236}">
                <a16:creationId xmlns:a16="http://schemas.microsoft.com/office/drawing/2014/main" id="{DB5883A2-DDD6-9D10-A842-8FE360F2CC0A}"/>
              </a:ext>
            </a:extLst>
          </p:cNvPr>
          <p:cNvPicPr>
            <a:picLocks noChangeAspect="1"/>
          </p:cNvPicPr>
          <p:nvPr/>
        </p:nvPicPr>
        <p:blipFill>
          <a:blip r:embed="rId7"/>
          <a:stretch>
            <a:fillRect/>
          </a:stretch>
        </p:blipFill>
        <p:spPr>
          <a:xfrm>
            <a:off x="637382" y="4306064"/>
            <a:ext cx="3371478" cy="1802829"/>
          </a:xfrm>
          <a:prstGeom prst="rect">
            <a:avLst/>
          </a:prstGeom>
        </p:spPr>
      </p:pic>
      <p:sp>
        <p:nvSpPr>
          <p:cNvPr id="40" name="Éclair 39">
            <a:extLst>
              <a:ext uri="{FF2B5EF4-FFF2-40B4-BE49-F238E27FC236}">
                <a16:creationId xmlns:a16="http://schemas.microsoft.com/office/drawing/2014/main" id="{F48E1D45-05CA-7824-DEB3-5C60F785163F}"/>
              </a:ext>
            </a:extLst>
          </p:cNvPr>
          <p:cNvSpPr/>
          <p:nvPr/>
        </p:nvSpPr>
        <p:spPr>
          <a:xfrm rot="2220000">
            <a:off x="1168133" y="5572003"/>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3" name="Image 52">
            <a:extLst>
              <a:ext uri="{FF2B5EF4-FFF2-40B4-BE49-F238E27FC236}">
                <a16:creationId xmlns:a16="http://schemas.microsoft.com/office/drawing/2014/main" id="{6610C7FF-DCC8-1CC3-4935-84B16F9EE3EB}"/>
              </a:ext>
            </a:extLst>
          </p:cNvPr>
          <p:cNvPicPr>
            <a:picLocks noChangeAspect="1"/>
          </p:cNvPicPr>
          <p:nvPr/>
        </p:nvPicPr>
        <p:blipFill>
          <a:blip r:embed="rId8"/>
          <a:stretch>
            <a:fillRect/>
          </a:stretch>
        </p:blipFill>
        <p:spPr>
          <a:xfrm>
            <a:off x="8369267" y="4308880"/>
            <a:ext cx="3373923" cy="1807159"/>
          </a:xfrm>
          <a:prstGeom prst="rect">
            <a:avLst/>
          </a:prstGeom>
        </p:spPr>
      </p:pic>
      <p:sp>
        <p:nvSpPr>
          <p:cNvPr id="54" name="Éclair 53">
            <a:extLst>
              <a:ext uri="{FF2B5EF4-FFF2-40B4-BE49-F238E27FC236}">
                <a16:creationId xmlns:a16="http://schemas.microsoft.com/office/drawing/2014/main" id="{A312B2F0-99D9-9658-3E4A-A85F26305EE9}"/>
              </a:ext>
            </a:extLst>
          </p:cNvPr>
          <p:cNvSpPr/>
          <p:nvPr/>
        </p:nvSpPr>
        <p:spPr>
          <a:xfrm rot="2220000">
            <a:off x="8990443" y="5560585"/>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9775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e 51"/>
          <p:cNvGrpSpPr/>
          <p:nvPr/>
        </p:nvGrpSpPr>
        <p:grpSpPr>
          <a:xfrm>
            <a:off x="335402" y="6193534"/>
            <a:ext cx="11844225" cy="643465"/>
            <a:chOff x="179754" y="6183806"/>
            <a:chExt cx="11844225" cy="643465"/>
          </a:xfrm>
        </p:grpSpPr>
        <p:sp>
          <p:nvSpPr>
            <p:cNvPr id="10" name="ZoneTexte 9"/>
            <p:cNvSpPr txBox="1"/>
            <p:nvPr/>
          </p:nvSpPr>
          <p:spPr>
            <a:xfrm flipH="1">
              <a:off x="1317891" y="6183806"/>
              <a:ext cx="10706088" cy="338554"/>
            </a:xfrm>
            <a:prstGeom prst="rect">
              <a:avLst/>
            </a:prstGeom>
            <a:noFill/>
          </p:spPr>
          <p:txBody>
            <a:bodyPr wrap="square" rtlCol="0">
              <a:spAutoFit/>
            </a:bodyPr>
            <a:lstStyle/>
            <a:p>
              <a:r>
                <a:rPr lang="fr-FR" sz="1600" dirty="0"/>
                <a:t>Severity in predator loss :             none                       10%                          50%                                 90%</a:t>
              </a:r>
            </a:p>
          </p:txBody>
        </p:sp>
        <p:cxnSp>
          <p:nvCxnSpPr>
            <p:cNvPr id="12" name="Connecteur droit 11"/>
            <p:cNvCxnSpPr/>
            <p:nvPr/>
          </p:nvCxnSpPr>
          <p:spPr>
            <a:xfrm>
              <a:off x="4571022" y="6378199"/>
              <a:ext cx="607036" cy="0"/>
            </a:xfrm>
            <a:prstGeom prst="line">
              <a:avLst/>
            </a:prstGeom>
            <a:ln w="38100">
              <a:solidFill>
                <a:srgbClr val="73FA0E"/>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5995321" y="6358744"/>
              <a:ext cx="607036" cy="0"/>
            </a:xfrm>
            <a:prstGeom prst="line">
              <a:avLst/>
            </a:prstGeom>
            <a:ln w="34925">
              <a:solidFill>
                <a:srgbClr val="0F7EF9"/>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7573157" y="6371716"/>
              <a:ext cx="607036" cy="0"/>
            </a:xfrm>
            <a:prstGeom prst="line">
              <a:avLst/>
            </a:prstGeom>
            <a:ln w="34925">
              <a:solidFill>
                <a:srgbClr val="F711DC"/>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9495939" y="6371716"/>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ZoneTexte 32"/>
            <p:cNvSpPr txBox="1"/>
            <p:nvPr/>
          </p:nvSpPr>
          <p:spPr>
            <a:xfrm flipH="1">
              <a:off x="179754" y="6488717"/>
              <a:ext cx="11532348" cy="338554"/>
            </a:xfrm>
            <a:prstGeom prst="rect">
              <a:avLst/>
            </a:prstGeom>
            <a:noFill/>
          </p:spPr>
          <p:txBody>
            <a:bodyPr wrap="square" rtlCol="0">
              <a:spAutoFit/>
            </a:bodyPr>
            <a:lstStyle/>
            <a:p>
              <a:r>
                <a:rPr lang="fr-FR" sz="1600" dirty="0"/>
                <a:t>Correlation between disturbance severity and productivity:      random                       minimal                    maximal</a:t>
              </a:r>
            </a:p>
          </p:txBody>
        </p:sp>
        <p:cxnSp>
          <p:nvCxnSpPr>
            <p:cNvPr id="35" name="Connecteur droit 34"/>
            <p:cNvCxnSpPr/>
            <p:nvPr/>
          </p:nvCxnSpPr>
          <p:spPr>
            <a:xfrm>
              <a:off x="6268583" y="6657994"/>
              <a:ext cx="607036" cy="0"/>
            </a:xfrm>
            <a:prstGeom prst="line">
              <a:avLst/>
            </a:prstGeom>
            <a:ln w="34925">
              <a:solidFill>
                <a:srgbClr val="18CFE8"/>
              </a:solidFill>
              <a:prstDash val="dash"/>
            </a:ln>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a:off x="9594133" y="6657994"/>
              <a:ext cx="607036" cy="0"/>
            </a:xfrm>
            <a:prstGeom prst="line">
              <a:avLst/>
            </a:prstGeom>
            <a:ln w="349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a:off x="7955739" y="6657994"/>
              <a:ext cx="607036" cy="0"/>
            </a:xfrm>
            <a:prstGeom prst="line">
              <a:avLst/>
            </a:prstGeom>
            <a:ln w="34925">
              <a:solidFill>
                <a:srgbClr val="EFCF11"/>
              </a:solidFill>
              <a:prstDash val="dash"/>
            </a:ln>
          </p:spPr>
          <p:style>
            <a:lnRef idx="1">
              <a:schemeClr val="accent1"/>
            </a:lnRef>
            <a:fillRef idx="0">
              <a:schemeClr val="accent1"/>
            </a:fillRef>
            <a:effectRef idx="0">
              <a:schemeClr val="accent1"/>
            </a:effectRef>
            <a:fontRef idx="minor">
              <a:schemeClr val="tx1"/>
            </a:fontRef>
          </p:style>
        </p:cxnSp>
      </p:grpSp>
      <p:sp>
        <p:nvSpPr>
          <p:cNvPr id="42" name="ZoneTexte 41"/>
          <p:cNvSpPr txBox="1"/>
          <p:nvPr/>
        </p:nvSpPr>
        <p:spPr>
          <a:xfrm>
            <a:off x="199210" y="152122"/>
            <a:ext cx="225382" cy="369332"/>
          </a:xfrm>
          <a:prstGeom prst="rect">
            <a:avLst/>
          </a:prstGeom>
          <a:noFill/>
        </p:spPr>
        <p:txBody>
          <a:bodyPr wrap="square" rtlCol="0">
            <a:spAutoFit/>
          </a:bodyPr>
          <a:lstStyle/>
          <a:p>
            <a:r>
              <a:rPr lang="fr-FR" dirty="0"/>
              <a:t>a</a:t>
            </a:r>
          </a:p>
        </p:txBody>
      </p:sp>
      <p:sp>
        <p:nvSpPr>
          <p:cNvPr id="45" name="ZoneTexte 44"/>
          <p:cNvSpPr txBox="1"/>
          <p:nvPr/>
        </p:nvSpPr>
        <p:spPr>
          <a:xfrm>
            <a:off x="6213145" y="152122"/>
            <a:ext cx="247920" cy="369332"/>
          </a:xfrm>
          <a:prstGeom prst="rect">
            <a:avLst/>
          </a:prstGeom>
          <a:noFill/>
        </p:spPr>
        <p:txBody>
          <a:bodyPr wrap="square" rtlCol="0">
            <a:spAutoFit/>
          </a:bodyPr>
          <a:lstStyle/>
          <a:p>
            <a:r>
              <a:rPr lang="fr-FR" dirty="0"/>
              <a:t>b</a:t>
            </a:r>
          </a:p>
        </p:txBody>
      </p:sp>
      <p:sp>
        <p:nvSpPr>
          <p:cNvPr id="46" name="ZoneTexte 45"/>
          <p:cNvSpPr txBox="1"/>
          <p:nvPr/>
        </p:nvSpPr>
        <p:spPr>
          <a:xfrm>
            <a:off x="199210" y="1996387"/>
            <a:ext cx="225382" cy="369332"/>
          </a:xfrm>
          <a:prstGeom prst="rect">
            <a:avLst/>
          </a:prstGeom>
          <a:noFill/>
        </p:spPr>
        <p:txBody>
          <a:bodyPr wrap="square" rtlCol="0">
            <a:spAutoFit/>
          </a:bodyPr>
          <a:lstStyle/>
          <a:p>
            <a:r>
              <a:rPr lang="fr-FR" dirty="0"/>
              <a:t>c</a:t>
            </a:r>
          </a:p>
        </p:txBody>
      </p:sp>
      <p:sp>
        <p:nvSpPr>
          <p:cNvPr id="47" name="ZoneTexte 46"/>
          <p:cNvSpPr txBox="1"/>
          <p:nvPr/>
        </p:nvSpPr>
        <p:spPr>
          <a:xfrm>
            <a:off x="6198849" y="1996387"/>
            <a:ext cx="225382" cy="369332"/>
          </a:xfrm>
          <a:prstGeom prst="rect">
            <a:avLst/>
          </a:prstGeom>
          <a:noFill/>
        </p:spPr>
        <p:txBody>
          <a:bodyPr wrap="square" rtlCol="0">
            <a:spAutoFit/>
          </a:bodyPr>
          <a:lstStyle/>
          <a:p>
            <a:r>
              <a:rPr lang="fr-FR" dirty="0"/>
              <a:t>d</a:t>
            </a:r>
          </a:p>
        </p:txBody>
      </p:sp>
      <p:sp>
        <p:nvSpPr>
          <p:cNvPr id="48" name="ZoneTexte 47"/>
          <p:cNvSpPr txBox="1"/>
          <p:nvPr/>
        </p:nvSpPr>
        <p:spPr>
          <a:xfrm>
            <a:off x="199210" y="4027067"/>
            <a:ext cx="5547198" cy="369332"/>
          </a:xfrm>
          <a:prstGeom prst="rect">
            <a:avLst/>
          </a:prstGeom>
          <a:noFill/>
        </p:spPr>
        <p:txBody>
          <a:bodyPr wrap="square" rtlCol="0">
            <a:spAutoFit/>
          </a:bodyPr>
          <a:lstStyle/>
          <a:p>
            <a:r>
              <a:rPr lang="fr-FR" dirty="0"/>
              <a:t>e</a:t>
            </a:r>
          </a:p>
        </p:txBody>
      </p:sp>
      <p:sp>
        <p:nvSpPr>
          <p:cNvPr id="49" name="ZoneTexte 48"/>
          <p:cNvSpPr txBox="1"/>
          <p:nvPr/>
        </p:nvSpPr>
        <p:spPr>
          <a:xfrm>
            <a:off x="1231223" y="4065979"/>
            <a:ext cx="2376929" cy="323165"/>
          </a:xfrm>
          <a:prstGeom prst="rect">
            <a:avLst/>
          </a:prstGeom>
          <a:noFill/>
        </p:spPr>
        <p:txBody>
          <a:bodyPr wrap="square" rtlCol="0">
            <a:spAutoFit/>
          </a:bodyPr>
          <a:lstStyle/>
          <a:p>
            <a:pPr algn="ctr"/>
            <a:r>
              <a:rPr lang="fr-FR" sz="1500" dirty="0"/>
              <a:t>Least productive patch</a:t>
            </a:r>
          </a:p>
        </p:txBody>
      </p:sp>
      <p:sp>
        <p:nvSpPr>
          <p:cNvPr id="50" name="ZoneTexte 49"/>
          <p:cNvSpPr txBox="1"/>
          <p:nvPr/>
        </p:nvSpPr>
        <p:spPr>
          <a:xfrm>
            <a:off x="8632260" y="4065979"/>
            <a:ext cx="2376929" cy="323165"/>
          </a:xfrm>
          <a:prstGeom prst="rect">
            <a:avLst/>
          </a:prstGeom>
          <a:noFill/>
        </p:spPr>
        <p:txBody>
          <a:bodyPr wrap="square" rtlCol="0">
            <a:spAutoFit/>
          </a:bodyPr>
          <a:lstStyle/>
          <a:p>
            <a:pPr algn="ctr"/>
            <a:r>
              <a:rPr lang="fr-FR" sz="1500" dirty="0"/>
              <a:t>Most productive patch</a:t>
            </a:r>
          </a:p>
        </p:txBody>
      </p:sp>
      <p:sp>
        <p:nvSpPr>
          <p:cNvPr id="51" name="ZoneTexte 50"/>
          <p:cNvSpPr txBox="1"/>
          <p:nvPr/>
        </p:nvSpPr>
        <p:spPr>
          <a:xfrm>
            <a:off x="4910097" y="4065979"/>
            <a:ext cx="2376929" cy="323165"/>
          </a:xfrm>
          <a:prstGeom prst="rect">
            <a:avLst/>
          </a:prstGeom>
          <a:noFill/>
        </p:spPr>
        <p:txBody>
          <a:bodyPr wrap="square" rtlCol="0">
            <a:spAutoFit/>
          </a:bodyPr>
          <a:lstStyle/>
          <a:p>
            <a:pPr algn="ctr"/>
            <a:r>
              <a:rPr lang="fr-FR" sz="1500" dirty="0"/>
              <a:t>Regional average</a:t>
            </a:r>
          </a:p>
        </p:txBody>
      </p:sp>
      <p:sp>
        <p:nvSpPr>
          <p:cNvPr id="34" name="ZoneTexte 33"/>
          <p:cNvSpPr txBox="1"/>
          <p:nvPr/>
        </p:nvSpPr>
        <p:spPr>
          <a:xfrm>
            <a:off x="11236103" y="152122"/>
            <a:ext cx="976971" cy="369332"/>
          </a:xfrm>
          <a:prstGeom prst="rect">
            <a:avLst/>
          </a:prstGeom>
          <a:noFill/>
        </p:spPr>
        <p:txBody>
          <a:bodyPr wrap="square" rtlCol="0">
            <a:spAutoFit/>
          </a:bodyPr>
          <a:lstStyle/>
          <a:p>
            <a:r>
              <a:rPr lang="fr-FR" dirty="0"/>
              <a:t>Fig-S5A</a:t>
            </a:r>
          </a:p>
        </p:txBody>
      </p:sp>
      <p:pic>
        <p:nvPicPr>
          <p:cNvPr id="5" name="Image 4">
            <a:extLst>
              <a:ext uri="{FF2B5EF4-FFF2-40B4-BE49-F238E27FC236}">
                <a16:creationId xmlns:a16="http://schemas.microsoft.com/office/drawing/2014/main" id="{9A40FB47-7125-7CFF-E680-6FCBCFC41153}"/>
              </a:ext>
            </a:extLst>
          </p:cNvPr>
          <p:cNvPicPr>
            <a:picLocks noChangeAspect="1"/>
          </p:cNvPicPr>
          <p:nvPr/>
        </p:nvPicPr>
        <p:blipFill>
          <a:blip r:embed="rId2"/>
          <a:stretch>
            <a:fillRect/>
          </a:stretch>
        </p:blipFill>
        <p:spPr>
          <a:xfrm>
            <a:off x="1113258" y="152122"/>
            <a:ext cx="3613411" cy="1890838"/>
          </a:xfrm>
          <a:prstGeom prst="rect">
            <a:avLst/>
          </a:prstGeom>
        </p:spPr>
      </p:pic>
      <p:sp>
        <p:nvSpPr>
          <p:cNvPr id="6" name="Éclair 5">
            <a:extLst>
              <a:ext uri="{FF2B5EF4-FFF2-40B4-BE49-F238E27FC236}">
                <a16:creationId xmlns:a16="http://schemas.microsoft.com/office/drawing/2014/main" id="{7B270327-07FE-2E64-AB8D-23FE6ABB9E3E}"/>
              </a:ext>
            </a:extLst>
          </p:cNvPr>
          <p:cNvSpPr/>
          <p:nvPr/>
        </p:nvSpPr>
        <p:spPr>
          <a:xfrm rot="2220000">
            <a:off x="1772826" y="1504377"/>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E97E41BD-799B-3C71-1B47-444607689001}"/>
              </a:ext>
            </a:extLst>
          </p:cNvPr>
          <p:cNvPicPr>
            <a:picLocks noChangeAspect="1"/>
          </p:cNvPicPr>
          <p:nvPr/>
        </p:nvPicPr>
        <p:blipFill>
          <a:blip r:embed="rId3"/>
          <a:stretch>
            <a:fillRect/>
          </a:stretch>
        </p:blipFill>
        <p:spPr>
          <a:xfrm>
            <a:off x="6727145" y="150143"/>
            <a:ext cx="3655930" cy="1915255"/>
          </a:xfrm>
          <a:prstGeom prst="rect">
            <a:avLst/>
          </a:prstGeom>
        </p:spPr>
      </p:pic>
      <p:sp>
        <p:nvSpPr>
          <p:cNvPr id="17" name="Éclair 16">
            <a:extLst>
              <a:ext uri="{FF2B5EF4-FFF2-40B4-BE49-F238E27FC236}">
                <a16:creationId xmlns:a16="http://schemas.microsoft.com/office/drawing/2014/main" id="{11E00A85-230D-CB6D-0C66-F3B6C6C83954}"/>
              </a:ext>
            </a:extLst>
          </p:cNvPr>
          <p:cNvSpPr/>
          <p:nvPr/>
        </p:nvSpPr>
        <p:spPr>
          <a:xfrm rot="2220000">
            <a:off x="7427421" y="1505028"/>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68BD8F39-FCA6-F2B0-6FDD-86EE7D8C90FB}"/>
              </a:ext>
            </a:extLst>
          </p:cNvPr>
          <p:cNvPicPr>
            <a:picLocks noChangeAspect="1"/>
          </p:cNvPicPr>
          <p:nvPr/>
        </p:nvPicPr>
        <p:blipFill>
          <a:blip r:embed="rId4"/>
          <a:stretch>
            <a:fillRect/>
          </a:stretch>
        </p:blipFill>
        <p:spPr>
          <a:xfrm>
            <a:off x="1113258" y="2234674"/>
            <a:ext cx="3613410" cy="1681875"/>
          </a:xfrm>
          <a:prstGeom prst="rect">
            <a:avLst/>
          </a:prstGeom>
        </p:spPr>
      </p:pic>
      <p:sp>
        <p:nvSpPr>
          <p:cNvPr id="21" name="Éclair 20">
            <a:extLst>
              <a:ext uri="{FF2B5EF4-FFF2-40B4-BE49-F238E27FC236}">
                <a16:creationId xmlns:a16="http://schemas.microsoft.com/office/drawing/2014/main" id="{2481D215-EE63-2109-F320-8D40D00589CB}"/>
              </a:ext>
            </a:extLst>
          </p:cNvPr>
          <p:cNvSpPr/>
          <p:nvPr/>
        </p:nvSpPr>
        <p:spPr>
          <a:xfrm rot="2220000">
            <a:off x="1772825" y="3383329"/>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48617DD0-7CDC-31C8-6395-766C0767E036}"/>
              </a:ext>
            </a:extLst>
          </p:cNvPr>
          <p:cNvPicPr>
            <a:picLocks noChangeAspect="1"/>
          </p:cNvPicPr>
          <p:nvPr/>
        </p:nvPicPr>
        <p:blipFill>
          <a:blip r:embed="rId5"/>
          <a:stretch>
            <a:fillRect/>
          </a:stretch>
        </p:blipFill>
        <p:spPr>
          <a:xfrm>
            <a:off x="6727145" y="2234674"/>
            <a:ext cx="3655930" cy="1681875"/>
          </a:xfrm>
          <a:prstGeom prst="rect">
            <a:avLst/>
          </a:prstGeom>
        </p:spPr>
      </p:pic>
      <p:sp>
        <p:nvSpPr>
          <p:cNvPr id="28" name="Éclair 27">
            <a:extLst>
              <a:ext uri="{FF2B5EF4-FFF2-40B4-BE49-F238E27FC236}">
                <a16:creationId xmlns:a16="http://schemas.microsoft.com/office/drawing/2014/main" id="{EAB72656-43BD-0983-ECEF-7D14DC066DBC}"/>
              </a:ext>
            </a:extLst>
          </p:cNvPr>
          <p:cNvSpPr/>
          <p:nvPr/>
        </p:nvSpPr>
        <p:spPr>
          <a:xfrm rot="2220000">
            <a:off x="7427421" y="338333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a:extLst>
              <a:ext uri="{FF2B5EF4-FFF2-40B4-BE49-F238E27FC236}">
                <a16:creationId xmlns:a16="http://schemas.microsoft.com/office/drawing/2014/main" id="{CDDC5B99-A1ED-245F-985F-3394D364F12C}"/>
              </a:ext>
            </a:extLst>
          </p:cNvPr>
          <p:cNvPicPr>
            <a:picLocks noChangeAspect="1"/>
          </p:cNvPicPr>
          <p:nvPr/>
        </p:nvPicPr>
        <p:blipFill>
          <a:blip r:embed="rId6"/>
          <a:stretch>
            <a:fillRect/>
          </a:stretch>
        </p:blipFill>
        <p:spPr>
          <a:xfrm>
            <a:off x="4434777" y="4335033"/>
            <a:ext cx="3401061" cy="1799999"/>
          </a:xfrm>
          <a:prstGeom prst="rect">
            <a:avLst/>
          </a:prstGeom>
        </p:spPr>
      </p:pic>
      <p:sp>
        <p:nvSpPr>
          <p:cNvPr id="36" name="Éclair 35">
            <a:extLst>
              <a:ext uri="{FF2B5EF4-FFF2-40B4-BE49-F238E27FC236}">
                <a16:creationId xmlns:a16="http://schemas.microsoft.com/office/drawing/2014/main" id="{73982100-A5C2-C013-707C-195772B788D7}"/>
              </a:ext>
            </a:extLst>
          </p:cNvPr>
          <p:cNvSpPr/>
          <p:nvPr/>
        </p:nvSpPr>
        <p:spPr>
          <a:xfrm rot="2220000">
            <a:off x="4958243" y="5612600"/>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1" name="Image 40">
            <a:extLst>
              <a:ext uri="{FF2B5EF4-FFF2-40B4-BE49-F238E27FC236}">
                <a16:creationId xmlns:a16="http://schemas.microsoft.com/office/drawing/2014/main" id="{266DE734-5A0C-1C42-34D6-2E3A662699B3}"/>
              </a:ext>
            </a:extLst>
          </p:cNvPr>
          <p:cNvPicPr>
            <a:picLocks noChangeAspect="1"/>
          </p:cNvPicPr>
          <p:nvPr/>
        </p:nvPicPr>
        <p:blipFill>
          <a:blip r:embed="rId7"/>
          <a:stretch>
            <a:fillRect/>
          </a:stretch>
        </p:blipFill>
        <p:spPr>
          <a:xfrm>
            <a:off x="695992" y="4335033"/>
            <a:ext cx="3383926" cy="1799998"/>
          </a:xfrm>
          <a:prstGeom prst="rect">
            <a:avLst/>
          </a:prstGeom>
        </p:spPr>
      </p:pic>
      <p:sp>
        <p:nvSpPr>
          <p:cNvPr id="44" name="Éclair 43">
            <a:extLst>
              <a:ext uri="{FF2B5EF4-FFF2-40B4-BE49-F238E27FC236}">
                <a16:creationId xmlns:a16="http://schemas.microsoft.com/office/drawing/2014/main" id="{79CF1463-6340-F28A-078B-D83E79270663}"/>
              </a:ext>
            </a:extLst>
          </p:cNvPr>
          <p:cNvSpPr/>
          <p:nvPr/>
        </p:nvSpPr>
        <p:spPr>
          <a:xfrm rot="2220000">
            <a:off x="1363764" y="5600482"/>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4" name="Image 53">
            <a:extLst>
              <a:ext uri="{FF2B5EF4-FFF2-40B4-BE49-F238E27FC236}">
                <a16:creationId xmlns:a16="http://schemas.microsoft.com/office/drawing/2014/main" id="{A68E89AD-C200-0D55-FE5E-4AC094285807}"/>
              </a:ext>
            </a:extLst>
          </p:cNvPr>
          <p:cNvPicPr>
            <a:picLocks noChangeAspect="1"/>
          </p:cNvPicPr>
          <p:nvPr/>
        </p:nvPicPr>
        <p:blipFill>
          <a:blip r:embed="rId8"/>
          <a:stretch>
            <a:fillRect/>
          </a:stretch>
        </p:blipFill>
        <p:spPr>
          <a:xfrm>
            <a:off x="8190697" y="4335033"/>
            <a:ext cx="3201005" cy="1799998"/>
          </a:xfrm>
          <a:prstGeom prst="rect">
            <a:avLst/>
          </a:prstGeom>
        </p:spPr>
      </p:pic>
      <p:sp>
        <p:nvSpPr>
          <p:cNvPr id="55" name="Éclair 54">
            <a:extLst>
              <a:ext uri="{FF2B5EF4-FFF2-40B4-BE49-F238E27FC236}">
                <a16:creationId xmlns:a16="http://schemas.microsoft.com/office/drawing/2014/main" id="{DDFBC0AD-E856-1EB0-8BE2-951956EB83DD}"/>
              </a:ext>
            </a:extLst>
          </p:cNvPr>
          <p:cNvSpPr/>
          <p:nvPr/>
        </p:nvSpPr>
        <p:spPr>
          <a:xfrm rot="2220000">
            <a:off x="8803732" y="5596951"/>
            <a:ext cx="219550" cy="2334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3797903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2560</TotalTime>
  <Words>1004</Words>
  <Application>Microsoft Macintosh PowerPoint</Application>
  <PresentationFormat>Grand écran</PresentationFormat>
  <Paragraphs>97</Paragraphs>
  <Slides>12</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Calibri Light</vt:lpstr>
      <vt:lpstr>Cambria Math</vt:lpstr>
      <vt:lpstr>DejaVu Sans</vt:lpstr>
      <vt:lpstr>Liberation Serif</vt:lpstr>
      <vt:lpstr>Thème Office</vt:lpstr>
      <vt:lpstr>Présentation PowerPoint</vt:lpstr>
      <vt:lpstr>Présentation PowerPoint</vt:lpstr>
      <vt:lpstr>Relaxing the hypotheses of non-dispersal of preys and micro-predators, i.e., the functional groups including competent species for the growth and survival of the saprophytic pathogen (Fig. S2-S6)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ahmadou sylla</dc:creator>
  <cp:lastModifiedBy>ahmadou sylla</cp:lastModifiedBy>
  <cp:revision>333</cp:revision>
  <cp:lastPrinted>2024-02-16T13:46:09Z</cp:lastPrinted>
  <dcterms:created xsi:type="dcterms:W3CDTF">2023-11-15T13:51:30Z</dcterms:created>
  <dcterms:modified xsi:type="dcterms:W3CDTF">2024-04-09T10:54:10Z</dcterms:modified>
</cp:coreProperties>
</file>