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ZK2ftlSIZi490RLCRgT0sokkD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B91955-DA5E-4F19-BACE-968320BE8973}">
  <a:tblStyle styleId="{88B91955-DA5E-4F19-BACE-968320BE89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8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hyperlink" Target="https://github.com/A-TNguyen/BlackBoard_Application" TargetMode="Externa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hyperlink" Target="https://github.com/A-TNguyen/BlackBoard_Application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FCDAC-D4E6-4915-9F45-159BAAE04A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B92EFA44-BA45-4A33-B32E-BFFBABA533DE}">
      <dgm:prSet/>
      <dgm:spPr/>
      <dgm:t>
        <a:bodyPr/>
        <a:lstStyle/>
        <a:p>
          <a:r>
            <a:rPr lang="en-US"/>
            <a:t>Team Model: Democratic</a:t>
          </a:r>
        </a:p>
      </dgm:t>
    </dgm:pt>
    <dgm:pt modelId="{2549EE3E-A79C-4D2D-BFB3-8F6AB9415B04}" type="parTrans" cxnId="{8F677E5A-D3F9-416A-8EF6-5FE960CECF08}">
      <dgm:prSet/>
      <dgm:spPr/>
      <dgm:t>
        <a:bodyPr/>
        <a:lstStyle/>
        <a:p>
          <a:endParaRPr lang="en-US"/>
        </a:p>
      </dgm:t>
    </dgm:pt>
    <dgm:pt modelId="{EC1DE47F-0EB5-479C-B9EA-2E8FA3C6C512}" type="sibTrans" cxnId="{8F677E5A-D3F9-416A-8EF6-5FE960CECF08}">
      <dgm:prSet/>
      <dgm:spPr/>
      <dgm:t>
        <a:bodyPr/>
        <a:lstStyle/>
        <a:p>
          <a:endParaRPr lang="en-US"/>
        </a:p>
      </dgm:t>
    </dgm:pt>
    <dgm:pt modelId="{D5C89C5E-4E02-4D0A-A877-E6F96B3F9C6A}">
      <dgm:prSet/>
      <dgm:spPr/>
      <dgm:t>
        <a:bodyPr/>
        <a:lstStyle/>
        <a:p>
          <a:r>
            <a:rPr lang="en-US"/>
            <a:t>Tools Used: Discord, GroupMe , Trello, SQL Server Management Studio, Lucid Chart, GitHub, Visual Studio , .NET Framework C# , Google Documents, Gmail, Google.com, MS Office Suite, TeamViewer</a:t>
          </a:r>
        </a:p>
      </dgm:t>
    </dgm:pt>
    <dgm:pt modelId="{10D2FC96-E0AB-4F93-8C47-A098A780D439}" type="parTrans" cxnId="{E2F1BE96-BF24-4B0B-AEBF-2566C616EE31}">
      <dgm:prSet/>
      <dgm:spPr/>
      <dgm:t>
        <a:bodyPr/>
        <a:lstStyle/>
        <a:p>
          <a:endParaRPr lang="en-US"/>
        </a:p>
      </dgm:t>
    </dgm:pt>
    <dgm:pt modelId="{A0F11637-162C-410D-97B2-FD8721A77BAB}" type="sibTrans" cxnId="{E2F1BE96-BF24-4B0B-AEBF-2566C616EE31}">
      <dgm:prSet/>
      <dgm:spPr/>
      <dgm:t>
        <a:bodyPr/>
        <a:lstStyle/>
        <a:p>
          <a:endParaRPr lang="en-US"/>
        </a:p>
      </dgm:t>
    </dgm:pt>
    <dgm:pt modelId="{9F51A90D-50E2-42F9-9C9E-C875DB0741B6}">
      <dgm:prSet/>
      <dgm:spPr/>
      <dgm:t>
        <a:bodyPr/>
        <a:lstStyle/>
        <a:p>
          <a:r>
            <a:rPr lang="en-US"/>
            <a:t>Andrew and Earnest: Design Implementation ( Programming )</a:t>
          </a:r>
        </a:p>
      </dgm:t>
    </dgm:pt>
    <dgm:pt modelId="{3874E071-E49F-4645-8A00-F0376ADAEF48}" type="parTrans" cxnId="{3071923F-9DD3-4433-8F60-2C4CF203E588}">
      <dgm:prSet/>
      <dgm:spPr/>
      <dgm:t>
        <a:bodyPr/>
        <a:lstStyle/>
        <a:p>
          <a:endParaRPr lang="en-US"/>
        </a:p>
      </dgm:t>
    </dgm:pt>
    <dgm:pt modelId="{3225E53E-A4BD-4211-9284-0190A1E4A0D1}" type="sibTrans" cxnId="{3071923F-9DD3-4433-8F60-2C4CF203E588}">
      <dgm:prSet/>
      <dgm:spPr/>
      <dgm:t>
        <a:bodyPr/>
        <a:lstStyle/>
        <a:p>
          <a:endParaRPr lang="en-US"/>
        </a:p>
      </dgm:t>
    </dgm:pt>
    <dgm:pt modelId="{9D395E9F-79CC-4205-80BA-FCE904A5E73D}">
      <dgm:prSet/>
      <dgm:spPr/>
      <dgm:t>
        <a:bodyPr/>
        <a:lstStyle/>
        <a:p>
          <a:r>
            <a:rPr lang="en-US"/>
            <a:t>Hassan and Keaton: Documentation</a:t>
          </a:r>
        </a:p>
      </dgm:t>
    </dgm:pt>
    <dgm:pt modelId="{1652E579-1DE2-4D25-9B9D-D23D18C603DE}" type="parTrans" cxnId="{3ABD8742-DF17-4D92-9D2E-ED3BD78AEDEC}">
      <dgm:prSet/>
      <dgm:spPr/>
      <dgm:t>
        <a:bodyPr/>
        <a:lstStyle/>
        <a:p>
          <a:endParaRPr lang="en-US"/>
        </a:p>
      </dgm:t>
    </dgm:pt>
    <dgm:pt modelId="{84F78987-4B8A-4DD1-BD37-C78CB956381A}" type="sibTrans" cxnId="{3ABD8742-DF17-4D92-9D2E-ED3BD78AEDEC}">
      <dgm:prSet/>
      <dgm:spPr/>
      <dgm:t>
        <a:bodyPr/>
        <a:lstStyle/>
        <a:p>
          <a:endParaRPr lang="en-US"/>
        </a:p>
      </dgm:t>
    </dgm:pt>
    <dgm:pt modelId="{F6D50116-0CFA-4B43-A6C5-C3F85834DDCF}">
      <dgm:prSet/>
      <dgm:spPr/>
      <dgm:t>
        <a:bodyPr/>
        <a:lstStyle/>
        <a:p>
          <a:r>
            <a:rPr lang="en-US"/>
            <a:t>Daniyal : UML Diagram, SPMP &amp; PowerPoint</a:t>
          </a:r>
        </a:p>
      </dgm:t>
    </dgm:pt>
    <dgm:pt modelId="{F9807BAF-AC45-4A43-8070-AAD76A2F93F8}" type="parTrans" cxnId="{E9E74AD1-68FE-44C5-AAAB-612EEF44C717}">
      <dgm:prSet/>
      <dgm:spPr/>
      <dgm:t>
        <a:bodyPr/>
        <a:lstStyle/>
        <a:p>
          <a:endParaRPr lang="en-US"/>
        </a:p>
      </dgm:t>
    </dgm:pt>
    <dgm:pt modelId="{C2412EDF-C31F-4B22-9496-A807B912D635}" type="sibTrans" cxnId="{E9E74AD1-68FE-44C5-AAAB-612EEF44C717}">
      <dgm:prSet/>
      <dgm:spPr/>
      <dgm:t>
        <a:bodyPr/>
        <a:lstStyle/>
        <a:p>
          <a:endParaRPr lang="en-US"/>
        </a:p>
      </dgm:t>
    </dgm:pt>
    <dgm:pt modelId="{0EFDA94E-441F-4F24-B071-CC2F061B6C0E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1"/>
            </a:rPr>
            <a:t>https://github.com/A-TNguyen/BlackBoard_Application</a:t>
          </a:r>
          <a:endParaRPr lang="en-US"/>
        </a:p>
      </dgm:t>
    </dgm:pt>
    <dgm:pt modelId="{1FBC08A8-61F6-42F4-9D2F-6694E75EC024}" type="parTrans" cxnId="{174BC1E9-306B-4F9E-B93A-BB72ABD23288}">
      <dgm:prSet/>
      <dgm:spPr/>
      <dgm:t>
        <a:bodyPr/>
        <a:lstStyle/>
        <a:p>
          <a:endParaRPr lang="en-US"/>
        </a:p>
      </dgm:t>
    </dgm:pt>
    <dgm:pt modelId="{7F3B7E75-FA25-4A67-A9E0-7732D55FE1EF}" type="sibTrans" cxnId="{174BC1E9-306B-4F9E-B93A-BB72ABD23288}">
      <dgm:prSet/>
      <dgm:spPr/>
      <dgm:t>
        <a:bodyPr/>
        <a:lstStyle/>
        <a:p>
          <a:endParaRPr lang="en-US"/>
        </a:p>
      </dgm:t>
    </dgm:pt>
    <dgm:pt modelId="{B0CEE31D-A74F-41CD-8CEA-FA7A2C0BF8F6}" type="pres">
      <dgm:prSet presAssocID="{1F8FCDAC-D4E6-4915-9F45-159BAAE04A07}" presName="root" presStyleCnt="0">
        <dgm:presLayoutVars>
          <dgm:dir/>
          <dgm:resizeHandles val="exact"/>
        </dgm:presLayoutVars>
      </dgm:prSet>
      <dgm:spPr/>
    </dgm:pt>
    <dgm:pt modelId="{AF67E48E-5E33-4C60-BE71-D1569D401751}" type="pres">
      <dgm:prSet presAssocID="{B92EFA44-BA45-4A33-B32E-BFFBABA533DE}" presName="compNode" presStyleCnt="0"/>
      <dgm:spPr/>
    </dgm:pt>
    <dgm:pt modelId="{531D9518-F96C-4A1E-A9B8-8B1A89449D2E}" type="pres">
      <dgm:prSet presAssocID="{B92EFA44-BA45-4A33-B32E-BFFBABA533DE}" presName="bgRect" presStyleLbl="bgShp" presStyleIdx="0" presStyleCnt="6"/>
      <dgm:spPr/>
    </dgm:pt>
    <dgm:pt modelId="{E8B008B1-745D-4A8C-BDC8-B601F59A4A45}" type="pres">
      <dgm:prSet presAssocID="{B92EFA44-BA45-4A33-B32E-BFFBABA533DE}" presName="iconRect" presStyleLbl="node1" presStyleIdx="0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730BA57-E2E6-45CE-98D8-6804BBCC2479}" type="pres">
      <dgm:prSet presAssocID="{B92EFA44-BA45-4A33-B32E-BFFBABA533DE}" presName="spaceRect" presStyleCnt="0"/>
      <dgm:spPr/>
    </dgm:pt>
    <dgm:pt modelId="{87215AA9-AA5F-4EBB-A9EE-A6CA6241F68A}" type="pres">
      <dgm:prSet presAssocID="{B92EFA44-BA45-4A33-B32E-BFFBABA533DE}" presName="parTx" presStyleLbl="revTx" presStyleIdx="0" presStyleCnt="6">
        <dgm:presLayoutVars>
          <dgm:chMax val="0"/>
          <dgm:chPref val="0"/>
        </dgm:presLayoutVars>
      </dgm:prSet>
      <dgm:spPr/>
    </dgm:pt>
    <dgm:pt modelId="{1D88A535-9AFB-4942-BC39-98707539336F}" type="pres">
      <dgm:prSet presAssocID="{EC1DE47F-0EB5-479C-B9EA-2E8FA3C6C512}" presName="sibTrans" presStyleCnt="0"/>
      <dgm:spPr/>
    </dgm:pt>
    <dgm:pt modelId="{075CFF3F-0438-4561-9546-8F5BE029EFF5}" type="pres">
      <dgm:prSet presAssocID="{D5C89C5E-4E02-4D0A-A877-E6F96B3F9C6A}" presName="compNode" presStyleCnt="0"/>
      <dgm:spPr/>
    </dgm:pt>
    <dgm:pt modelId="{0DFE5484-12F9-4CC5-BEF0-A79AFC308009}" type="pres">
      <dgm:prSet presAssocID="{D5C89C5E-4E02-4D0A-A877-E6F96B3F9C6A}" presName="bgRect" presStyleLbl="bgShp" presStyleIdx="1" presStyleCnt="6"/>
      <dgm:spPr/>
    </dgm:pt>
    <dgm:pt modelId="{2C9F0639-6157-4E26-8D39-CF76C270AA9D}" type="pres">
      <dgm:prSet presAssocID="{D5C89C5E-4E02-4D0A-A877-E6F96B3F9C6A}" presName="iconRect" presStyleLbl="node1" presStyleIdx="1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DCACBA6-5268-4A5B-A6A2-0FC0CE9338E7}" type="pres">
      <dgm:prSet presAssocID="{D5C89C5E-4E02-4D0A-A877-E6F96B3F9C6A}" presName="spaceRect" presStyleCnt="0"/>
      <dgm:spPr/>
    </dgm:pt>
    <dgm:pt modelId="{2E27CA36-DF6C-41D9-9988-998BBB0601C5}" type="pres">
      <dgm:prSet presAssocID="{D5C89C5E-4E02-4D0A-A877-E6F96B3F9C6A}" presName="parTx" presStyleLbl="revTx" presStyleIdx="1" presStyleCnt="6">
        <dgm:presLayoutVars>
          <dgm:chMax val="0"/>
          <dgm:chPref val="0"/>
        </dgm:presLayoutVars>
      </dgm:prSet>
      <dgm:spPr/>
    </dgm:pt>
    <dgm:pt modelId="{37C5894F-C354-404A-BD72-A3ABFA21A1C5}" type="pres">
      <dgm:prSet presAssocID="{A0F11637-162C-410D-97B2-FD8721A77BAB}" presName="sibTrans" presStyleCnt="0"/>
      <dgm:spPr/>
    </dgm:pt>
    <dgm:pt modelId="{5A9753B6-8570-470D-88F6-0B4AE3E321B4}" type="pres">
      <dgm:prSet presAssocID="{9F51A90D-50E2-42F9-9C9E-C875DB0741B6}" presName="compNode" presStyleCnt="0"/>
      <dgm:spPr/>
    </dgm:pt>
    <dgm:pt modelId="{8AA92FF7-7F7E-48AA-AF71-4DBC83AA8FCA}" type="pres">
      <dgm:prSet presAssocID="{9F51A90D-50E2-42F9-9C9E-C875DB0741B6}" presName="bgRect" presStyleLbl="bgShp" presStyleIdx="2" presStyleCnt="6"/>
      <dgm:spPr/>
    </dgm:pt>
    <dgm:pt modelId="{35030936-3647-42D0-90CD-51C08C455BCA}" type="pres">
      <dgm:prSet presAssocID="{9F51A90D-50E2-42F9-9C9E-C875DB0741B6}" presName="iconRect" presStyleLbl="node1" presStyleIdx="2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A09346F-7E81-4233-9850-18138CFE775A}" type="pres">
      <dgm:prSet presAssocID="{9F51A90D-50E2-42F9-9C9E-C875DB0741B6}" presName="spaceRect" presStyleCnt="0"/>
      <dgm:spPr/>
    </dgm:pt>
    <dgm:pt modelId="{76847A67-A6B3-49BD-BA4F-ED0F517F6E4A}" type="pres">
      <dgm:prSet presAssocID="{9F51A90D-50E2-42F9-9C9E-C875DB0741B6}" presName="parTx" presStyleLbl="revTx" presStyleIdx="2" presStyleCnt="6">
        <dgm:presLayoutVars>
          <dgm:chMax val="0"/>
          <dgm:chPref val="0"/>
        </dgm:presLayoutVars>
      </dgm:prSet>
      <dgm:spPr/>
    </dgm:pt>
    <dgm:pt modelId="{A3EDC861-A1B4-4CE8-877B-3979ACC7CC68}" type="pres">
      <dgm:prSet presAssocID="{3225E53E-A4BD-4211-9284-0190A1E4A0D1}" presName="sibTrans" presStyleCnt="0"/>
      <dgm:spPr/>
    </dgm:pt>
    <dgm:pt modelId="{9EAC592A-A05E-4CDF-A6E8-1E571051EE3B}" type="pres">
      <dgm:prSet presAssocID="{9D395E9F-79CC-4205-80BA-FCE904A5E73D}" presName="compNode" presStyleCnt="0"/>
      <dgm:spPr/>
    </dgm:pt>
    <dgm:pt modelId="{3663C88F-23E0-4051-AC57-B056A0C1A9E8}" type="pres">
      <dgm:prSet presAssocID="{9D395E9F-79CC-4205-80BA-FCE904A5E73D}" presName="bgRect" presStyleLbl="bgShp" presStyleIdx="3" presStyleCnt="6"/>
      <dgm:spPr/>
    </dgm:pt>
    <dgm:pt modelId="{3AFE3F70-462E-46ED-A72C-B0036625F4E8}" type="pres">
      <dgm:prSet presAssocID="{9D395E9F-79CC-4205-80BA-FCE904A5E73D}" presName="iconRect" presStyleLbl="node1" presStyleIdx="3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31FE7067-C3DA-42D5-9B2A-1F8A9FC6000B}" type="pres">
      <dgm:prSet presAssocID="{9D395E9F-79CC-4205-80BA-FCE904A5E73D}" presName="spaceRect" presStyleCnt="0"/>
      <dgm:spPr/>
    </dgm:pt>
    <dgm:pt modelId="{B6F1D824-27CF-4C68-A275-755887EF99E1}" type="pres">
      <dgm:prSet presAssocID="{9D395E9F-79CC-4205-80BA-FCE904A5E73D}" presName="parTx" presStyleLbl="revTx" presStyleIdx="3" presStyleCnt="6">
        <dgm:presLayoutVars>
          <dgm:chMax val="0"/>
          <dgm:chPref val="0"/>
        </dgm:presLayoutVars>
      </dgm:prSet>
      <dgm:spPr/>
    </dgm:pt>
    <dgm:pt modelId="{7225F45B-176F-4333-AA05-45A047F80844}" type="pres">
      <dgm:prSet presAssocID="{84F78987-4B8A-4DD1-BD37-C78CB956381A}" presName="sibTrans" presStyleCnt="0"/>
      <dgm:spPr/>
    </dgm:pt>
    <dgm:pt modelId="{1E36B5EE-AAA2-4843-A1FE-B563B6E03FE7}" type="pres">
      <dgm:prSet presAssocID="{F6D50116-0CFA-4B43-A6C5-C3F85834DDCF}" presName="compNode" presStyleCnt="0"/>
      <dgm:spPr/>
    </dgm:pt>
    <dgm:pt modelId="{4F3EACD0-F516-4A30-B961-943B20778E37}" type="pres">
      <dgm:prSet presAssocID="{F6D50116-0CFA-4B43-A6C5-C3F85834DDCF}" presName="bgRect" presStyleLbl="bgShp" presStyleIdx="4" presStyleCnt="6"/>
      <dgm:spPr/>
    </dgm:pt>
    <dgm:pt modelId="{7FAC8D37-0FF6-4DBC-A6BB-3FA19850FCD5}" type="pres">
      <dgm:prSet presAssocID="{F6D50116-0CFA-4B43-A6C5-C3F85834DDCF}" presName="iconRect" presStyleLbl="node1" presStyleIdx="4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0AF9D18-50CB-4515-8B5E-F2FB06F9D08D}" type="pres">
      <dgm:prSet presAssocID="{F6D50116-0CFA-4B43-A6C5-C3F85834DDCF}" presName="spaceRect" presStyleCnt="0"/>
      <dgm:spPr/>
    </dgm:pt>
    <dgm:pt modelId="{EDA2A0E0-6CFA-4D20-9CBF-EEC9081EF813}" type="pres">
      <dgm:prSet presAssocID="{F6D50116-0CFA-4B43-A6C5-C3F85834DDCF}" presName="parTx" presStyleLbl="revTx" presStyleIdx="4" presStyleCnt="6">
        <dgm:presLayoutVars>
          <dgm:chMax val="0"/>
          <dgm:chPref val="0"/>
        </dgm:presLayoutVars>
      </dgm:prSet>
      <dgm:spPr/>
    </dgm:pt>
    <dgm:pt modelId="{36E56382-D769-48A7-A779-C00E4129EC31}" type="pres">
      <dgm:prSet presAssocID="{C2412EDF-C31F-4B22-9496-A807B912D635}" presName="sibTrans" presStyleCnt="0"/>
      <dgm:spPr/>
    </dgm:pt>
    <dgm:pt modelId="{F18C4B3D-DD85-47B0-93C6-B5CD85AC1342}" type="pres">
      <dgm:prSet presAssocID="{0EFDA94E-441F-4F24-B071-CC2F061B6C0E}" presName="compNode" presStyleCnt="0"/>
      <dgm:spPr/>
    </dgm:pt>
    <dgm:pt modelId="{CE03D64C-2484-4614-BC7A-682FB6C79708}" type="pres">
      <dgm:prSet presAssocID="{0EFDA94E-441F-4F24-B071-CC2F061B6C0E}" presName="bgRect" presStyleLbl="bgShp" presStyleIdx="5" presStyleCnt="6"/>
      <dgm:spPr/>
    </dgm:pt>
    <dgm:pt modelId="{EFC20309-BF0B-412F-9C17-C0263DD75CE1}" type="pres">
      <dgm:prSet presAssocID="{0EFDA94E-441F-4F24-B071-CC2F061B6C0E}" presName="iconRect" presStyleLbl="node1" presStyleIdx="5" presStyleCnt="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FF5BF23-BE45-4E69-9767-30A4BFC8358E}" type="pres">
      <dgm:prSet presAssocID="{0EFDA94E-441F-4F24-B071-CC2F061B6C0E}" presName="spaceRect" presStyleCnt="0"/>
      <dgm:spPr/>
    </dgm:pt>
    <dgm:pt modelId="{D48C4A6D-05D5-4B9B-9485-2F344385B24D}" type="pres">
      <dgm:prSet presAssocID="{0EFDA94E-441F-4F24-B071-CC2F061B6C0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79BD41D-4526-4A23-9D07-88E0F80CC1BC}" type="presOf" srcId="{9D395E9F-79CC-4205-80BA-FCE904A5E73D}" destId="{B6F1D824-27CF-4C68-A275-755887EF99E1}" srcOrd="0" destOrd="0" presId="urn:microsoft.com/office/officeart/2018/2/layout/IconVerticalSolidList"/>
    <dgm:cxn modelId="{3071923F-9DD3-4433-8F60-2C4CF203E588}" srcId="{1F8FCDAC-D4E6-4915-9F45-159BAAE04A07}" destId="{9F51A90D-50E2-42F9-9C9E-C875DB0741B6}" srcOrd="2" destOrd="0" parTransId="{3874E071-E49F-4645-8A00-F0376ADAEF48}" sibTransId="{3225E53E-A4BD-4211-9284-0190A1E4A0D1}"/>
    <dgm:cxn modelId="{3ABD8742-DF17-4D92-9D2E-ED3BD78AEDEC}" srcId="{1F8FCDAC-D4E6-4915-9F45-159BAAE04A07}" destId="{9D395E9F-79CC-4205-80BA-FCE904A5E73D}" srcOrd="3" destOrd="0" parTransId="{1652E579-1DE2-4D25-9B9D-D23D18C603DE}" sibTransId="{84F78987-4B8A-4DD1-BD37-C78CB956381A}"/>
    <dgm:cxn modelId="{8E7D2644-FD8A-44E8-A707-A9C459135FC4}" type="presOf" srcId="{1F8FCDAC-D4E6-4915-9F45-159BAAE04A07}" destId="{B0CEE31D-A74F-41CD-8CEA-FA7A2C0BF8F6}" srcOrd="0" destOrd="0" presId="urn:microsoft.com/office/officeart/2018/2/layout/IconVerticalSolidList"/>
    <dgm:cxn modelId="{D4BB8056-A792-4EB4-9EC9-52A13FE8C81C}" type="presOf" srcId="{9F51A90D-50E2-42F9-9C9E-C875DB0741B6}" destId="{76847A67-A6B3-49BD-BA4F-ED0F517F6E4A}" srcOrd="0" destOrd="0" presId="urn:microsoft.com/office/officeart/2018/2/layout/IconVerticalSolidList"/>
    <dgm:cxn modelId="{8F677E5A-D3F9-416A-8EF6-5FE960CECF08}" srcId="{1F8FCDAC-D4E6-4915-9F45-159BAAE04A07}" destId="{B92EFA44-BA45-4A33-B32E-BFFBABA533DE}" srcOrd="0" destOrd="0" parTransId="{2549EE3E-A79C-4D2D-BFB3-8F6AB9415B04}" sibTransId="{EC1DE47F-0EB5-479C-B9EA-2E8FA3C6C512}"/>
    <dgm:cxn modelId="{E0320F82-34DC-4E1B-B6C7-9BE60221D73E}" type="presOf" srcId="{B92EFA44-BA45-4A33-B32E-BFFBABA533DE}" destId="{87215AA9-AA5F-4EBB-A9EE-A6CA6241F68A}" srcOrd="0" destOrd="0" presId="urn:microsoft.com/office/officeart/2018/2/layout/IconVerticalSolidList"/>
    <dgm:cxn modelId="{931D7091-6E94-49D6-A8C8-0136FE572EFB}" type="presOf" srcId="{0EFDA94E-441F-4F24-B071-CC2F061B6C0E}" destId="{D48C4A6D-05D5-4B9B-9485-2F344385B24D}" srcOrd="0" destOrd="0" presId="urn:microsoft.com/office/officeart/2018/2/layout/IconVerticalSolidList"/>
    <dgm:cxn modelId="{E2F1BE96-BF24-4B0B-AEBF-2566C616EE31}" srcId="{1F8FCDAC-D4E6-4915-9F45-159BAAE04A07}" destId="{D5C89C5E-4E02-4D0A-A877-E6F96B3F9C6A}" srcOrd="1" destOrd="0" parTransId="{10D2FC96-E0AB-4F93-8C47-A098A780D439}" sibTransId="{A0F11637-162C-410D-97B2-FD8721A77BAB}"/>
    <dgm:cxn modelId="{E2AB28C1-F0C5-44FC-BCEE-C17406534D21}" type="presOf" srcId="{D5C89C5E-4E02-4D0A-A877-E6F96B3F9C6A}" destId="{2E27CA36-DF6C-41D9-9988-998BBB0601C5}" srcOrd="0" destOrd="0" presId="urn:microsoft.com/office/officeart/2018/2/layout/IconVerticalSolidList"/>
    <dgm:cxn modelId="{E9E74AD1-68FE-44C5-AAAB-612EEF44C717}" srcId="{1F8FCDAC-D4E6-4915-9F45-159BAAE04A07}" destId="{F6D50116-0CFA-4B43-A6C5-C3F85834DDCF}" srcOrd="4" destOrd="0" parTransId="{F9807BAF-AC45-4A43-8070-AAD76A2F93F8}" sibTransId="{C2412EDF-C31F-4B22-9496-A807B912D635}"/>
    <dgm:cxn modelId="{65B68BE4-4AB6-425C-94D9-DF1369FC1940}" type="presOf" srcId="{F6D50116-0CFA-4B43-A6C5-C3F85834DDCF}" destId="{EDA2A0E0-6CFA-4D20-9CBF-EEC9081EF813}" srcOrd="0" destOrd="0" presId="urn:microsoft.com/office/officeart/2018/2/layout/IconVerticalSolidList"/>
    <dgm:cxn modelId="{174BC1E9-306B-4F9E-B93A-BB72ABD23288}" srcId="{1F8FCDAC-D4E6-4915-9F45-159BAAE04A07}" destId="{0EFDA94E-441F-4F24-B071-CC2F061B6C0E}" srcOrd="5" destOrd="0" parTransId="{1FBC08A8-61F6-42F4-9D2F-6694E75EC024}" sibTransId="{7F3B7E75-FA25-4A67-A9E0-7732D55FE1EF}"/>
    <dgm:cxn modelId="{A86B734E-6C05-45C8-AB31-BE27D6541348}" type="presParOf" srcId="{B0CEE31D-A74F-41CD-8CEA-FA7A2C0BF8F6}" destId="{AF67E48E-5E33-4C60-BE71-D1569D401751}" srcOrd="0" destOrd="0" presId="urn:microsoft.com/office/officeart/2018/2/layout/IconVerticalSolidList"/>
    <dgm:cxn modelId="{4E600FCD-1804-4082-A6C2-F0E37C11BD3E}" type="presParOf" srcId="{AF67E48E-5E33-4C60-BE71-D1569D401751}" destId="{531D9518-F96C-4A1E-A9B8-8B1A89449D2E}" srcOrd="0" destOrd="0" presId="urn:microsoft.com/office/officeart/2018/2/layout/IconVerticalSolidList"/>
    <dgm:cxn modelId="{9994B333-DC18-4256-8615-9709584469BE}" type="presParOf" srcId="{AF67E48E-5E33-4C60-BE71-D1569D401751}" destId="{E8B008B1-745D-4A8C-BDC8-B601F59A4A45}" srcOrd="1" destOrd="0" presId="urn:microsoft.com/office/officeart/2018/2/layout/IconVerticalSolidList"/>
    <dgm:cxn modelId="{776908AE-96DA-4991-92FA-7B32BB5A2C3D}" type="presParOf" srcId="{AF67E48E-5E33-4C60-BE71-D1569D401751}" destId="{9730BA57-E2E6-45CE-98D8-6804BBCC2479}" srcOrd="2" destOrd="0" presId="urn:microsoft.com/office/officeart/2018/2/layout/IconVerticalSolidList"/>
    <dgm:cxn modelId="{48F073F7-1337-41DD-A266-01112EF3E082}" type="presParOf" srcId="{AF67E48E-5E33-4C60-BE71-D1569D401751}" destId="{87215AA9-AA5F-4EBB-A9EE-A6CA6241F68A}" srcOrd="3" destOrd="0" presId="urn:microsoft.com/office/officeart/2018/2/layout/IconVerticalSolidList"/>
    <dgm:cxn modelId="{37DB761A-94DC-4708-BE02-260BEEDBCB47}" type="presParOf" srcId="{B0CEE31D-A74F-41CD-8CEA-FA7A2C0BF8F6}" destId="{1D88A535-9AFB-4942-BC39-98707539336F}" srcOrd="1" destOrd="0" presId="urn:microsoft.com/office/officeart/2018/2/layout/IconVerticalSolidList"/>
    <dgm:cxn modelId="{A30D2080-E92C-4189-8CC3-853FEFCC7C72}" type="presParOf" srcId="{B0CEE31D-A74F-41CD-8CEA-FA7A2C0BF8F6}" destId="{075CFF3F-0438-4561-9546-8F5BE029EFF5}" srcOrd="2" destOrd="0" presId="urn:microsoft.com/office/officeart/2018/2/layout/IconVerticalSolidList"/>
    <dgm:cxn modelId="{7B2AAB24-9C49-4547-8CFE-EABB6E057B14}" type="presParOf" srcId="{075CFF3F-0438-4561-9546-8F5BE029EFF5}" destId="{0DFE5484-12F9-4CC5-BEF0-A79AFC308009}" srcOrd="0" destOrd="0" presId="urn:microsoft.com/office/officeart/2018/2/layout/IconVerticalSolidList"/>
    <dgm:cxn modelId="{05B7CA5E-C773-418E-A979-787063191333}" type="presParOf" srcId="{075CFF3F-0438-4561-9546-8F5BE029EFF5}" destId="{2C9F0639-6157-4E26-8D39-CF76C270AA9D}" srcOrd="1" destOrd="0" presId="urn:microsoft.com/office/officeart/2018/2/layout/IconVerticalSolidList"/>
    <dgm:cxn modelId="{0F8634DB-1B1E-4C4E-89A4-7D8605DE1430}" type="presParOf" srcId="{075CFF3F-0438-4561-9546-8F5BE029EFF5}" destId="{3DCACBA6-5268-4A5B-A6A2-0FC0CE9338E7}" srcOrd="2" destOrd="0" presId="urn:microsoft.com/office/officeart/2018/2/layout/IconVerticalSolidList"/>
    <dgm:cxn modelId="{A5739C70-AF14-4082-BD00-1C2640F8535C}" type="presParOf" srcId="{075CFF3F-0438-4561-9546-8F5BE029EFF5}" destId="{2E27CA36-DF6C-41D9-9988-998BBB0601C5}" srcOrd="3" destOrd="0" presId="urn:microsoft.com/office/officeart/2018/2/layout/IconVerticalSolidList"/>
    <dgm:cxn modelId="{80B96752-61CC-4809-AC0F-2BEA99ED1F59}" type="presParOf" srcId="{B0CEE31D-A74F-41CD-8CEA-FA7A2C0BF8F6}" destId="{37C5894F-C354-404A-BD72-A3ABFA21A1C5}" srcOrd="3" destOrd="0" presId="urn:microsoft.com/office/officeart/2018/2/layout/IconVerticalSolidList"/>
    <dgm:cxn modelId="{33E01700-C1A4-4167-8BB3-DA3CDCD955CE}" type="presParOf" srcId="{B0CEE31D-A74F-41CD-8CEA-FA7A2C0BF8F6}" destId="{5A9753B6-8570-470D-88F6-0B4AE3E321B4}" srcOrd="4" destOrd="0" presId="urn:microsoft.com/office/officeart/2018/2/layout/IconVerticalSolidList"/>
    <dgm:cxn modelId="{CC7EA8F4-3F5E-4BF3-955D-6F732D1D2084}" type="presParOf" srcId="{5A9753B6-8570-470D-88F6-0B4AE3E321B4}" destId="{8AA92FF7-7F7E-48AA-AF71-4DBC83AA8FCA}" srcOrd="0" destOrd="0" presId="urn:microsoft.com/office/officeart/2018/2/layout/IconVerticalSolidList"/>
    <dgm:cxn modelId="{38C8A389-A72B-4934-AFF4-D38FE495E208}" type="presParOf" srcId="{5A9753B6-8570-470D-88F6-0B4AE3E321B4}" destId="{35030936-3647-42D0-90CD-51C08C455BCA}" srcOrd="1" destOrd="0" presId="urn:microsoft.com/office/officeart/2018/2/layout/IconVerticalSolidList"/>
    <dgm:cxn modelId="{C567B282-8D4E-4A6C-8E1E-4B6BC54F83C7}" type="presParOf" srcId="{5A9753B6-8570-470D-88F6-0B4AE3E321B4}" destId="{5A09346F-7E81-4233-9850-18138CFE775A}" srcOrd="2" destOrd="0" presId="urn:microsoft.com/office/officeart/2018/2/layout/IconVerticalSolidList"/>
    <dgm:cxn modelId="{D28AF589-C41B-4889-A4E6-203D54176B58}" type="presParOf" srcId="{5A9753B6-8570-470D-88F6-0B4AE3E321B4}" destId="{76847A67-A6B3-49BD-BA4F-ED0F517F6E4A}" srcOrd="3" destOrd="0" presId="urn:microsoft.com/office/officeart/2018/2/layout/IconVerticalSolidList"/>
    <dgm:cxn modelId="{6BBD61A8-71F8-40DD-886E-E70A705AB5F0}" type="presParOf" srcId="{B0CEE31D-A74F-41CD-8CEA-FA7A2C0BF8F6}" destId="{A3EDC861-A1B4-4CE8-877B-3979ACC7CC68}" srcOrd="5" destOrd="0" presId="urn:microsoft.com/office/officeart/2018/2/layout/IconVerticalSolidList"/>
    <dgm:cxn modelId="{1B21C371-929E-4ACD-877B-5CFD15608ED1}" type="presParOf" srcId="{B0CEE31D-A74F-41CD-8CEA-FA7A2C0BF8F6}" destId="{9EAC592A-A05E-4CDF-A6E8-1E571051EE3B}" srcOrd="6" destOrd="0" presId="urn:microsoft.com/office/officeart/2018/2/layout/IconVerticalSolidList"/>
    <dgm:cxn modelId="{08C1A3D8-D585-40EE-BA38-7120DFF8EF11}" type="presParOf" srcId="{9EAC592A-A05E-4CDF-A6E8-1E571051EE3B}" destId="{3663C88F-23E0-4051-AC57-B056A0C1A9E8}" srcOrd="0" destOrd="0" presId="urn:microsoft.com/office/officeart/2018/2/layout/IconVerticalSolidList"/>
    <dgm:cxn modelId="{DC50D060-72F7-41CD-9B58-AD98DA3FFE49}" type="presParOf" srcId="{9EAC592A-A05E-4CDF-A6E8-1E571051EE3B}" destId="{3AFE3F70-462E-46ED-A72C-B0036625F4E8}" srcOrd="1" destOrd="0" presId="urn:microsoft.com/office/officeart/2018/2/layout/IconVerticalSolidList"/>
    <dgm:cxn modelId="{54F9888F-DC35-4056-B72A-0121ABE2D211}" type="presParOf" srcId="{9EAC592A-A05E-4CDF-A6E8-1E571051EE3B}" destId="{31FE7067-C3DA-42D5-9B2A-1F8A9FC6000B}" srcOrd="2" destOrd="0" presId="urn:microsoft.com/office/officeart/2018/2/layout/IconVerticalSolidList"/>
    <dgm:cxn modelId="{E02DADAD-6731-4E8D-A7D3-5623733B0AA4}" type="presParOf" srcId="{9EAC592A-A05E-4CDF-A6E8-1E571051EE3B}" destId="{B6F1D824-27CF-4C68-A275-755887EF99E1}" srcOrd="3" destOrd="0" presId="urn:microsoft.com/office/officeart/2018/2/layout/IconVerticalSolidList"/>
    <dgm:cxn modelId="{3CA637C9-A4C9-4EED-894D-D71E97FC07AA}" type="presParOf" srcId="{B0CEE31D-A74F-41CD-8CEA-FA7A2C0BF8F6}" destId="{7225F45B-176F-4333-AA05-45A047F80844}" srcOrd="7" destOrd="0" presId="urn:microsoft.com/office/officeart/2018/2/layout/IconVerticalSolidList"/>
    <dgm:cxn modelId="{E799055F-2F6A-4645-90D2-551869233449}" type="presParOf" srcId="{B0CEE31D-A74F-41CD-8CEA-FA7A2C0BF8F6}" destId="{1E36B5EE-AAA2-4843-A1FE-B563B6E03FE7}" srcOrd="8" destOrd="0" presId="urn:microsoft.com/office/officeart/2018/2/layout/IconVerticalSolidList"/>
    <dgm:cxn modelId="{FF58BF94-C263-4AC0-BE4B-3189E70F0C88}" type="presParOf" srcId="{1E36B5EE-AAA2-4843-A1FE-B563B6E03FE7}" destId="{4F3EACD0-F516-4A30-B961-943B20778E37}" srcOrd="0" destOrd="0" presId="urn:microsoft.com/office/officeart/2018/2/layout/IconVerticalSolidList"/>
    <dgm:cxn modelId="{593E890F-7F2D-44CD-88DE-7AD458829D90}" type="presParOf" srcId="{1E36B5EE-AAA2-4843-A1FE-B563B6E03FE7}" destId="{7FAC8D37-0FF6-4DBC-A6BB-3FA19850FCD5}" srcOrd="1" destOrd="0" presId="urn:microsoft.com/office/officeart/2018/2/layout/IconVerticalSolidList"/>
    <dgm:cxn modelId="{022F39B2-525A-49A2-8F75-239C019767E8}" type="presParOf" srcId="{1E36B5EE-AAA2-4843-A1FE-B563B6E03FE7}" destId="{40AF9D18-50CB-4515-8B5E-F2FB06F9D08D}" srcOrd="2" destOrd="0" presId="urn:microsoft.com/office/officeart/2018/2/layout/IconVerticalSolidList"/>
    <dgm:cxn modelId="{BFAC6166-8AAD-426F-BDC5-50B604F6A902}" type="presParOf" srcId="{1E36B5EE-AAA2-4843-A1FE-B563B6E03FE7}" destId="{EDA2A0E0-6CFA-4D20-9CBF-EEC9081EF813}" srcOrd="3" destOrd="0" presId="urn:microsoft.com/office/officeart/2018/2/layout/IconVerticalSolidList"/>
    <dgm:cxn modelId="{AD914DE2-252F-4568-94F1-3A49ECF4165B}" type="presParOf" srcId="{B0CEE31D-A74F-41CD-8CEA-FA7A2C0BF8F6}" destId="{36E56382-D769-48A7-A779-C00E4129EC31}" srcOrd="9" destOrd="0" presId="urn:microsoft.com/office/officeart/2018/2/layout/IconVerticalSolidList"/>
    <dgm:cxn modelId="{C5F01AE9-A569-4BF7-BAC9-725B1F52A2B3}" type="presParOf" srcId="{B0CEE31D-A74F-41CD-8CEA-FA7A2C0BF8F6}" destId="{F18C4B3D-DD85-47B0-93C6-B5CD85AC1342}" srcOrd="10" destOrd="0" presId="urn:microsoft.com/office/officeart/2018/2/layout/IconVerticalSolidList"/>
    <dgm:cxn modelId="{153CA5FD-7FD6-4932-B532-1F8F68ED5C82}" type="presParOf" srcId="{F18C4B3D-DD85-47B0-93C6-B5CD85AC1342}" destId="{CE03D64C-2484-4614-BC7A-682FB6C79708}" srcOrd="0" destOrd="0" presId="urn:microsoft.com/office/officeart/2018/2/layout/IconVerticalSolidList"/>
    <dgm:cxn modelId="{6CAB91F2-4796-4647-80AA-87EC1E0D90B4}" type="presParOf" srcId="{F18C4B3D-DD85-47B0-93C6-B5CD85AC1342}" destId="{EFC20309-BF0B-412F-9C17-C0263DD75CE1}" srcOrd="1" destOrd="0" presId="urn:microsoft.com/office/officeart/2018/2/layout/IconVerticalSolidList"/>
    <dgm:cxn modelId="{2D22F706-65FC-432E-8957-F0A3B6E02556}" type="presParOf" srcId="{F18C4B3D-DD85-47B0-93C6-B5CD85AC1342}" destId="{1FF5BF23-BE45-4E69-9767-30A4BFC8358E}" srcOrd="2" destOrd="0" presId="urn:microsoft.com/office/officeart/2018/2/layout/IconVerticalSolidList"/>
    <dgm:cxn modelId="{9B5131E5-C6B7-41F7-BC1D-9236BF219E5B}" type="presParOf" srcId="{F18C4B3D-DD85-47B0-93C6-B5CD85AC1342}" destId="{D48C4A6D-05D5-4B9B-9485-2F344385B2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D9518-F96C-4A1E-A9B8-8B1A89449D2E}">
      <dsp:nvSpPr>
        <dsp:cNvPr id="0" name=""/>
        <dsp:cNvSpPr/>
      </dsp:nvSpPr>
      <dsp:spPr>
        <a:xfrm>
          <a:off x="0" y="2761"/>
          <a:ext cx="10255250" cy="4411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008B1-745D-4A8C-BDC8-B601F59A4A45}">
      <dsp:nvSpPr>
        <dsp:cNvPr id="0" name=""/>
        <dsp:cNvSpPr/>
      </dsp:nvSpPr>
      <dsp:spPr>
        <a:xfrm>
          <a:off x="133448" y="102021"/>
          <a:ext cx="242870" cy="2426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15AA9-AA5F-4EBB-A9EE-A6CA6241F68A}">
      <dsp:nvSpPr>
        <dsp:cNvPr id="0" name=""/>
        <dsp:cNvSpPr/>
      </dsp:nvSpPr>
      <dsp:spPr>
        <a:xfrm>
          <a:off x="509766" y="2761"/>
          <a:ext cx="9730042" cy="468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7" tIns="49607" rIns="49607" bIns="4960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Team Model: Democratic</a:t>
          </a:r>
        </a:p>
      </dsp:txBody>
      <dsp:txXfrm>
        <a:off x="509766" y="2761"/>
        <a:ext cx="9730042" cy="468723"/>
      </dsp:txXfrm>
    </dsp:sp>
    <dsp:sp modelId="{0DFE5484-12F9-4CC5-BEF0-A79AFC308009}">
      <dsp:nvSpPr>
        <dsp:cNvPr id="0" name=""/>
        <dsp:cNvSpPr/>
      </dsp:nvSpPr>
      <dsp:spPr>
        <a:xfrm>
          <a:off x="0" y="588666"/>
          <a:ext cx="10255250" cy="4411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F0639-6157-4E26-8D39-CF76C270AA9D}">
      <dsp:nvSpPr>
        <dsp:cNvPr id="0" name=""/>
        <dsp:cNvSpPr/>
      </dsp:nvSpPr>
      <dsp:spPr>
        <a:xfrm>
          <a:off x="133448" y="687925"/>
          <a:ext cx="242870" cy="2426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7CA36-DF6C-41D9-9988-998BBB0601C5}">
      <dsp:nvSpPr>
        <dsp:cNvPr id="0" name=""/>
        <dsp:cNvSpPr/>
      </dsp:nvSpPr>
      <dsp:spPr>
        <a:xfrm>
          <a:off x="509766" y="588666"/>
          <a:ext cx="9730042" cy="468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7" tIns="49607" rIns="49607" bIns="4960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Tools Used: Discord, GroupMe , Trello, SQL Server Management Studio, Lucid Chart, GitHub, Visual Studio , .NET Framework C# , Google Documents, Gmail, Google.com, MS Office Suite, TeamViewer</a:t>
          </a:r>
        </a:p>
      </dsp:txBody>
      <dsp:txXfrm>
        <a:off x="509766" y="588666"/>
        <a:ext cx="9730042" cy="468723"/>
      </dsp:txXfrm>
    </dsp:sp>
    <dsp:sp modelId="{8AA92FF7-7F7E-48AA-AF71-4DBC83AA8FCA}">
      <dsp:nvSpPr>
        <dsp:cNvPr id="0" name=""/>
        <dsp:cNvSpPr/>
      </dsp:nvSpPr>
      <dsp:spPr>
        <a:xfrm>
          <a:off x="0" y="1174570"/>
          <a:ext cx="10255250" cy="4411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30936-3647-42D0-90CD-51C08C455BCA}">
      <dsp:nvSpPr>
        <dsp:cNvPr id="0" name=""/>
        <dsp:cNvSpPr/>
      </dsp:nvSpPr>
      <dsp:spPr>
        <a:xfrm>
          <a:off x="133448" y="1273829"/>
          <a:ext cx="242870" cy="2426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7A67-A6B3-49BD-BA4F-ED0F517F6E4A}">
      <dsp:nvSpPr>
        <dsp:cNvPr id="0" name=""/>
        <dsp:cNvSpPr/>
      </dsp:nvSpPr>
      <dsp:spPr>
        <a:xfrm>
          <a:off x="509766" y="1174570"/>
          <a:ext cx="9730042" cy="468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7" tIns="49607" rIns="49607" bIns="4960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Andrew and Earnest: Design Implementation ( Programming )</a:t>
          </a:r>
        </a:p>
      </dsp:txBody>
      <dsp:txXfrm>
        <a:off x="509766" y="1174570"/>
        <a:ext cx="9730042" cy="468723"/>
      </dsp:txXfrm>
    </dsp:sp>
    <dsp:sp modelId="{3663C88F-23E0-4051-AC57-B056A0C1A9E8}">
      <dsp:nvSpPr>
        <dsp:cNvPr id="0" name=""/>
        <dsp:cNvSpPr/>
      </dsp:nvSpPr>
      <dsp:spPr>
        <a:xfrm>
          <a:off x="0" y="1760474"/>
          <a:ext cx="10255250" cy="4411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FE3F70-462E-46ED-A72C-B0036625F4E8}">
      <dsp:nvSpPr>
        <dsp:cNvPr id="0" name=""/>
        <dsp:cNvSpPr/>
      </dsp:nvSpPr>
      <dsp:spPr>
        <a:xfrm>
          <a:off x="133448" y="1859733"/>
          <a:ext cx="242870" cy="2426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1D824-27CF-4C68-A275-755887EF99E1}">
      <dsp:nvSpPr>
        <dsp:cNvPr id="0" name=""/>
        <dsp:cNvSpPr/>
      </dsp:nvSpPr>
      <dsp:spPr>
        <a:xfrm>
          <a:off x="509766" y="1760474"/>
          <a:ext cx="9730042" cy="468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7" tIns="49607" rIns="49607" bIns="4960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Hassan and Keaton: Documentation</a:t>
          </a:r>
        </a:p>
      </dsp:txBody>
      <dsp:txXfrm>
        <a:off x="509766" y="1760474"/>
        <a:ext cx="9730042" cy="468723"/>
      </dsp:txXfrm>
    </dsp:sp>
    <dsp:sp modelId="{4F3EACD0-F516-4A30-B961-943B20778E37}">
      <dsp:nvSpPr>
        <dsp:cNvPr id="0" name=""/>
        <dsp:cNvSpPr/>
      </dsp:nvSpPr>
      <dsp:spPr>
        <a:xfrm>
          <a:off x="0" y="2346378"/>
          <a:ext cx="10255250" cy="4411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AC8D37-0FF6-4DBC-A6BB-3FA19850FCD5}">
      <dsp:nvSpPr>
        <dsp:cNvPr id="0" name=""/>
        <dsp:cNvSpPr/>
      </dsp:nvSpPr>
      <dsp:spPr>
        <a:xfrm>
          <a:off x="133448" y="2445637"/>
          <a:ext cx="242870" cy="2426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2A0E0-6CFA-4D20-9CBF-EEC9081EF813}">
      <dsp:nvSpPr>
        <dsp:cNvPr id="0" name=""/>
        <dsp:cNvSpPr/>
      </dsp:nvSpPr>
      <dsp:spPr>
        <a:xfrm>
          <a:off x="509766" y="2346378"/>
          <a:ext cx="9730042" cy="468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7" tIns="49607" rIns="49607" bIns="4960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Daniyal : UML Diagram, SPMP &amp; PowerPoint</a:t>
          </a:r>
        </a:p>
      </dsp:txBody>
      <dsp:txXfrm>
        <a:off x="509766" y="2346378"/>
        <a:ext cx="9730042" cy="468723"/>
      </dsp:txXfrm>
    </dsp:sp>
    <dsp:sp modelId="{CE03D64C-2484-4614-BC7A-682FB6C79708}">
      <dsp:nvSpPr>
        <dsp:cNvPr id="0" name=""/>
        <dsp:cNvSpPr/>
      </dsp:nvSpPr>
      <dsp:spPr>
        <a:xfrm>
          <a:off x="0" y="2932282"/>
          <a:ext cx="10255250" cy="4411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C20309-BF0B-412F-9C17-C0263DD75CE1}">
      <dsp:nvSpPr>
        <dsp:cNvPr id="0" name=""/>
        <dsp:cNvSpPr/>
      </dsp:nvSpPr>
      <dsp:spPr>
        <a:xfrm>
          <a:off x="133448" y="3031541"/>
          <a:ext cx="242870" cy="24263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C4A6D-05D5-4B9B-9485-2F344385B24D}">
      <dsp:nvSpPr>
        <dsp:cNvPr id="0" name=""/>
        <dsp:cNvSpPr/>
      </dsp:nvSpPr>
      <dsp:spPr>
        <a:xfrm>
          <a:off x="509766" y="2932282"/>
          <a:ext cx="9730042" cy="468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7" tIns="49607" rIns="49607" bIns="4960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>
              <a:hlinkClick xmlns:r="http://schemas.openxmlformats.org/officeDocument/2006/relationships" r:id="rId13"/>
            </a:rPr>
            <a:t>https://github.com/A-TNguyen/BlackBoard_Application</a:t>
          </a:r>
          <a:endParaRPr lang="en-US" sz="1400" kern="1200"/>
        </a:p>
      </dsp:txBody>
      <dsp:txXfrm>
        <a:off x="509766" y="2932282"/>
        <a:ext cx="9730042" cy="468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9454c5e4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79454c5e4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9454c5e4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79454c5e49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a73da3cb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a73da3cb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a73da3cb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a73da3cb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9454c5e4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79454c5e4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9454c5e49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79454c5e49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9454c5e49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79454c5e49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9454c5e49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9454c5e49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97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65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27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21809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85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6002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422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94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0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6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5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6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4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9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2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20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21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69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oogle Shape;207;p5">
            <a:extLst>
              <a:ext uri="{FF2B5EF4-FFF2-40B4-BE49-F238E27FC236}">
                <a16:creationId xmlns:a16="http://schemas.microsoft.com/office/drawing/2014/main" id="{7E284B75-6B6F-46C8-B326-D25825E6FC77}"/>
              </a:ext>
            </a:extLst>
          </p:cNvPr>
          <p:cNvPicPr preferRelativeResize="0"/>
          <p:nvPr/>
        </p:nvPicPr>
        <p:blipFill rotWithShape="1">
          <a:blip r:embed="rId3">
            <a:grayscl/>
          </a:blip>
          <a:srcRect t="5669" b="97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72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Google Shape;128;p1"/>
          <p:cNvSpPr txBox="1">
            <a:spLocks noGrp="1"/>
          </p:cNvSpPr>
          <p:nvPr>
            <p:ph type="ctrTitle"/>
          </p:nvPr>
        </p:nvSpPr>
        <p:spPr>
          <a:xfrm>
            <a:off x="571274" y="2509284"/>
            <a:ext cx="6767736" cy="248604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BLACKBOARD	</a:t>
            </a:r>
            <a:endParaRPr lang="en-US"/>
          </a:p>
        </p:txBody>
      </p:sp>
      <p:sp>
        <p:nvSpPr>
          <p:cNvPr id="129" name="Google Shape;129;p1"/>
          <p:cNvSpPr txBox="1">
            <a:spLocks noGrp="1"/>
          </p:cNvSpPr>
          <p:nvPr>
            <p:ph type="subTitle" idx="1"/>
          </p:nvPr>
        </p:nvSpPr>
        <p:spPr>
          <a:xfrm>
            <a:off x="614249" y="5071532"/>
            <a:ext cx="5133408" cy="914401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buSzPts val="2100"/>
              <a:buNone/>
            </a:pPr>
            <a:r>
              <a:rPr lang="en-US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 Earnest Teamer, Andrew Nguyen, Daniyal Raoofi, Hassan Alsalman, Keaton Alexander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7" name="Rectangle 192">
            <a:extLst>
              <a:ext uri="{FF2B5EF4-FFF2-40B4-BE49-F238E27FC236}">
                <a16:creationId xmlns:a16="http://schemas.microsoft.com/office/drawing/2014/main" id="{56D131F1-A2D1-4005-A4D4-3E6CED0BF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Google Shape;186;p4"/>
          <p:cNvSpPr txBox="1"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accent1"/>
              </a:buClr>
              <a:buSzPts val="4320"/>
            </a:pPr>
            <a:r>
              <a:rPr lang="en-US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198" name="Snip Diagonal Corner Rectangle 21">
            <a:extLst>
              <a:ext uri="{FF2B5EF4-FFF2-40B4-BE49-F238E27FC236}">
                <a16:creationId xmlns:a16="http://schemas.microsoft.com/office/drawing/2014/main" id="{81A7082F-8898-45F9-9051-28EFBA30F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tx1">
              <a:alpha val="3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Google Shape;188;p4"/>
          <p:cNvSpPr txBox="1"/>
          <p:nvPr/>
        </p:nvSpPr>
        <p:spPr>
          <a:xfrm>
            <a:off x="555625" y="2185058"/>
            <a:ext cx="9763294" cy="361526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85750" marR="0" lvl="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0" i="0" u="none" strike="noStrike" dirty="0">
                <a:solidFill>
                  <a:schemeClr val="bg2">
                    <a:lumMod val="75000"/>
                  </a:schemeClr>
                </a:solidFill>
                <a:sym typeface="Times New Roman"/>
              </a:rPr>
              <a:t>Database where students are kept after being added to blackboard by the admin</a:t>
            </a:r>
            <a:endParaRPr lang="en-US" b="0" i="0" u="none" strike="noStrike" dirty="0">
              <a:solidFill>
                <a:schemeClr val="bg2">
                  <a:lumMod val="75000"/>
                </a:schemeClr>
              </a:solidFill>
              <a:sym typeface="Arial"/>
            </a:endParaRPr>
          </a:p>
          <a:p>
            <a:pPr marL="285750" marR="0" lvl="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0" i="0" u="none" strike="noStrike" dirty="0">
                <a:solidFill>
                  <a:schemeClr val="bg2">
                    <a:lumMod val="75000"/>
                  </a:schemeClr>
                </a:solidFill>
                <a:sym typeface="Times New Roman"/>
              </a:rPr>
              <a:t>Can also be removed when deleted from the blackboard</a:t>
            </a:r>
            <a:endParaRPr lang="en-US" b="0" i="0" u="none" strike="noStrike" dirty="0">
              <a:solidFill>
                <a:schemeClr val="bg2">
                  <a:lumMod val="75000"/>
                </a:schemeClr>
              </a:solidFill>
              <a:sym typeface="Arial"/>
            </a:endParaRPr>
          </a:p>
        </p:txBody>
      </p:sp>
      <p:pic>
        <p:nvPicPr>
          <p:cNvPr id="21" name="Google Shape;189;p4">
            <a:extLst>
              <a:ext uri="{FF2B5EF4-FFF2-40B4-BE49-F238E27FC236}">
                <a16:creationId xmlns:a16="http://schemas.microsoft.com/office/drawing/2014/main" id="{93BFB487-71C1-4911-BC02-AC1A19FA9F5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12" y="276354"/>
            <a:ext cx="9214836" cy="17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90;p4">
            <a:extLst>
              <a:ext uri="{FF2B5EF4-FFF2-40B4-BE49-F238E27FC236}">
                <a16:creationId xmlns:a16="http://schemas.microsoft.com/office/drawing/2014/main" id="{976B4DEC-8815-408A-AB5B-4DF58D70979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037" y="1733549"/>
            <a:ext cx="5253038" cy="174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79454c5e49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9500" y="412338"/>
            <a:ext cx="7864977" cy="603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g79454c5e49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6800" y="60550"/>
            <a:ext cx="6858395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LOGIN PAGE</a:t>
            </a:r>
            <a:endParaRPr lang="en-US"/>
          </a:p>
        </p:txBody>
      </p:sp>
      <p:pic>
        <p:nvPicPr>
          <p:cNvPr id="207" name="Google Shape;207;p5"/>
          <p:cNvPicPr preferRelativeResize="0"/>
          <p:nvPr/>
        </p:nvPicPr>
        <p:blipFill rotWithShape="1">
          <a:blip r:embed="rId3"/>
          <a:stretch/>
        </p:blipFill>
        <p:spPr>
          <a:xfrm>
            <a:off x="791239" y="757756"/>
            <a:ext cx="5304759" cy="3527665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206" name="Google Shape;206;p5"/>
          <p:cNvSpPr txBox="1"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457200" lvl="0" indent="-342900" rtl="0">
              <a:spcBef>
                <a:spcPts val="96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User will login with their credentials added by admin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 user is admin then he will enter his own credentials.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once username and password are entered you can click “login button” to enter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entury Gothic"/>
              <a:buNone/>
            </a:pPr>
            <a:r>
              <a:rPr lang="en-US"/>
              <a:t>ADDING/DELETING/UPDATING A STUDENT</a:t>
            </a:r>
          </a:p>
        </p:txBody>
      </p:sp>
      <p:pic>
        <p:nvPicPr>
          <p:cNvPr id="215" name="Google Shape;215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1639" y="733647"/>
            <a:ext cx="5304759" cy="3514402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214" name="Google Shape;214;p7"/>
          <p:cNvSpPr txBox="1"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50"/>
            </a:pPr>
            <a:r>
              <a:rPr lang="en-US" sz="1700" dirty="0"/>
              <a:t>Add new student button will add a new student after his information has been added to the system</a:t>
            </a:r>
          </a:p>
          <a:p>
            <a:pPr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SzPts val="1850"/>
            </a:pPr>
            <a:r>
              <a:rPr lang="en-US" sz="1700" dirty="0"/>
              <a:t>Save student data will update an already added student on the system </a:t>
            </a:r>
          </a:p>
          <a:p>
            <a:pPr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SzPts val="1850"/>
            </a:pPr>
            <a:r>
              <a:rPr lang="en-US" sz="1700" dirty="0"/>
              <a:t>Deleting student data will remove the student from the blackboard.</a:t>
            </a:r>
          </a:p>
          <a:p>
            <a:pPr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SzPts val="1850"/>
            </a:pPr>
            <a:r>
              <a:rPr lang="en-US" sz="1700" dirty="0"/>
              <a:t>Logout will logout from the blackboard and back to login page</a:t>
            </a:r>
          </a:p>
        </p:txBody>
      </p:sp>
      <p:pic>
        <p:nvPicPr>
          <p:cNvPr id="7" name="Google Shape;216;p7">
            <a:extLst>
              <a:ext uri="{FF2B5EF4-FFF2-40B4-BE49-F238E27FC236}">
                <a16:creationId xmlns:a16="http://schemas.microsoft.com/office/drawing/2014/main" id="{C6F3522F-1235-4CDF-A1C8-E688DA1F11D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319" y="1071563"/>
            <a:ext cx="1251581" cy="2998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a73da3cb7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Student View</a:t>
            </a:r>
            <a:endParaRPr/>
          </a:p>
        </p:txBody>
      </p:sp>
      <p:sp>
        <p:nvSpPr>
          <p:cNvPr id="222" name="Google Shape;222;g7a73da3cb7_0_5"/>
          <p:cNvSpPr txBox="1">
            <a:spLocks noGrp="1"/>
          </p:cNvSpPr>
          <p:nvPr>
            <p:ph idx="1"/>
          </p:nvPr>
        </p:nvSpPr>
        <p:spPr>
          <a:xfrm>
            <a:off x="1027126" y="2514600"/>
            <a:ext cx="4573500" cy="31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indent="-34290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en-US" dirty="0"/>
              <a:t>Student can only view student information</a:t>
            </a:r>
            <a:endParaRPr dirty="0"/>
          </a:p>
          <a:p>
            <a:pPr marL="800100" indent="-342900">
              <a:spcBef>
                <a:spcPts val="360"/>
              </a:spcBef>
              <a:spcAft>
                <a:spcPts val="0"/>
              </a:spcAft>
            </a:pPr>
            <a:endParaRPr dirty="0"/>
          </a:p>
          <a:p>
            <a:pPr marL="457200" indent="-34290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en-US" dirty="0"/>
              <a:t>Student can logout back to the login page</a:t>
            </a:r>
            <a:endParaRPr dirty="0"/>
          </a:p>
        </p:txBody>
      </p:sp>
      <p:pic>
        <p:nvPicPr>
          <p:cNvPr id="223" name="Google Shape;223;g7a73da3cb7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1701" y="886750"/>
            <a:ext cx="4191000" cy="508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a73da3cb7_1_2"/>
          <p:cNvSpPr txBox="1">
            <a:spLocks noGrp="1"/>
          </p:cNvSpPr>
          <p:nvPr>
            <p:ph type="title"/>
          </p:nvPr>
        </p:nvSpPr>
        <p:spPr>
          <a:xfrm>
            <a:off x="1142988" y="2476500"/>
            <a:ext cx="9906000" cy="190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Google Shape;134;p2"/>
          <p:cNvSpPr txBox="1"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INFO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4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7" name="Google Shape;135;p2">
            <a:extLst>
              <a:ext uri="{FF2B5EF4-FFF2-40B4-BE49-F238E27FC236}">
                <a16:creationId xmlns:a16="http://schemas.microsoft.com/office/drawing/2014/main" id="{7588EC19-289E-4E3D-8914-068543A184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284943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</a:pPr>
            <a:r>
              <a:rPr lang="en-US" sz="4000">
                <a:solidFill>
                  <a:schemeClr val="tx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153" name="Google Shape;141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11430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>
                <a:solidFill>
                  <a:schemeClr val="tx1"/>
                </a:solidFill>
              </a:rPr>
              <a:t>The client’s requirement is to develop a learning management system (LMS) to help a university IT department with their activities and improve their services, </a:t>
            </a:r>
            <a:endParaRPr sz="1400" dirty="0">
              <a:solidFill>
                <a:schemeClr val="tx1"/>
              </a:solidFill>
            </a:endParaRPr>
          </a:p>
          <a:p>
            <a:pPr marL="11430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>
                <a:solidFill>
                  <a:schemeClr val="tx1"/>
                </a:solidFill>
              </a:rPr>
              <a:t>Management is able to track student’s basic information.</a:t>
            </a:r>
            <a:endParaRPr sz="1400" dirty="0">
              <a:solidFill>
                <a:schemeClr val="tx1"/>
              </a:solidFill>
            </a:endParaRPr>
          </a:p>
          <a:p>
            <a:pPr marL="11430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>
                <a:solidFill>
                  <a:schemeClr val="tx1"/>
                </a:solidFill>
              </a:rPr>
              <a:t>The product is supposed to simulated a typical LMS, which includes Blackboard or Moodle.</a:t>
            </a:r>
            <a:endParaRPr sz="1400" dirty="0">
              <a:solidFill>
                <a:schemeClr val="tx1"/>
              </a:solidFill>
            </a:endParaRPr>
          </a:p>
          <a:p>
            <a:pPr marL="11430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>
                <a:solidFill>
                  <a:schemeClr val="tx1"/>
                </a:solidFill>
              </a:rPr>
              <a:t>The specifications of this project includes:</a:t>
            </a:r>
            <a:endParaRPr sz="1400" dirty="0">
              <a:solidFill>
                <a:schemeClr val="tx1"/>
              </a:solidFill>
            </a:endParaRPr>
          </a:p>
          <a:p>
            <a:pPr marL="628650" lvl="0" indent="-51435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romanUcPeriod"/>
            </a:pPr>
            <a:r>
              <a:rPr lang="en-US" sz="1400" dirty="0">
                <a:solidFill>
                  <a:schemeClr val="tx1"/>
                </a:solidFill>
              </a:rPr>
              <a:t>Design A Graphical User Interface</a:t>
            </a:r>
            <a:endParaRPr sz="1400" dirty="0">
              <a:solidFill>
                <a:schemeClr val="tx1"/>
              </a:solidFill>
            </a:endParaRPr>
          </a:p>
          <a:p>
            <a:pPr marL="628650" lvl="0" indent="-51435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romanUcPeriod"/>
            </a:pPr>
            <a:r>
              <a:rPr lang="en-US" sz="1400" dirty="0">
                <a:solidFill>
                  <a:schemeClr val="tx1"/>
                </a:solidFill>
              </a:rPr>
              <a:t>Link the GUI to a database that holds all the information regarding academic records.</a:t>
            </a:r>
            <a:endParaRPr sz="1400" dirty="0">
              <a:solidFill>
                <a:schemeClr val="tx1"/>
              </a:solidFill>
            </a:endParaRPr>
          </a:p>
          <a:p>
            <a:pPr marL="628650" lvl="0" indent="-51435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romanUcPeriod"/>
            </a:pPr>
            <a:r>
              <a:rPr lang="en-US" sz="1400" dirty="0">
                <a:solidFill>
                  <a:schemeClr val="tx1"/>
                </a:solidFill>
              </a:rPr>
              <a:t>Add use cases for both students and teachers with each to have a specific user view.</a:t>
            </a:r>
            <a:endParaRPr sz="1400" dirty="0">
              <a:solidFill>
                <a:schemeClr val="tx1"/>
              </a:solidFill>
            </a:endParaRPr>
          </a:p>
          <a:p>
            <a:pPr marL="628650" lvl="0" indent="-51435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romanUcPeriod"/>
            </a:pPr>
            <a:r>
              <a:rPr lang="en-US" sz="1400" dirty="0">
                <a:solidFill>
                  <a:schemeClr val="tx1"/>
                </a:solidFill>
              </a:rPr>
              <a:t>The student would be able to enroll in classes, and view their grades, and view their GPA according to their grades.</a:t>
            </a:r>
            <a:endParaRPr sz="1400" dirty="0">
              <a:solidFill>
                <a:schemeClr val="tx1"/>
              </a:solidFill>
            </a:endParaRPr>
          </a:p>
          <a:p>
            <a:pPr marL="628650" lvl="0" indent="-51435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romanUcPeriod"/>
            </a:pPr>
            <a:r>
              <a:rPr lang="en-US" sz="1400" dirty="0">
                <a:solidFill>
                  <a:schemeClr val="tx1"/>
                </a:solidFill>
              </a:rPr>
              <a:t>Teachers are referred to as Admin in our software, and they’re able to insert, update, and monitor the whole process.</a:t>
            </a:r>
            <a:endParaRPr sz="1400" dirty="0">
              <a:solidFill>
                <a:schemeClr val="tx1"/>
              </a:solidFill>
            </a:endParaRPr>
          </a:p>
          <a:p>
            <a:pPr marL="628650" lvl="0" indent="-51435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romanUcPeriod"/>
            </a:pPr>
            <a:r>
              <a:rPr lang="en-US" sz="1400" dirty="0">
                <a:solidFill>
                  <a:schemeClr val="tx1"/>
                </a:solidFill>
              </a:rPr>
              <a:t>The students can log in via a username and password, and they can only view their information and not able to perform changes.</a:t>
            </a:r>
            <a:endParaRPr sz="1400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1014168" y="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System Development Life Cycle</a:t>
            </a:r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idx="1"/>
          </p:nvPr>
        </p:nvSpPr>
        <p:spPr>
          <a:xfrm>
            <a:off x="-1692244" y="2106908"/>
            <a:ext cx="6251575" cy="485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8" descr="https://lh3.googleusercontent.com/oagutVHWVamK7dTAZEn0cj2jVuRfbQmxTdV1OSrw28l7SORz77Z5a--4yvG8OFGNdKwlBOJb1zD0ukAKDfNa0ByoUonepK6IsvhqTm-4izBeRR1vOwWoM_ZyYFm_tss7DLw6_Hz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4219" y="1408703"/>
            <a:ext cx="6057781" cy="544929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8" name="Google Shape;148;p28"/>
          <p:cNvGraphicFramePr/>
          <p:nvPr/>
        </p:nvGraphicFramePr>
        <p:xfrm>
          <a:off x="0" y="1408703"/>
          <a:ext cx="5967175" cy="5449300"/>
        </p:xfrm>
        <a:graphic>
          <a:graphicData uri="http://schemas.openxmlformats.org/drawingml/2006/table">
            <a:tbl>
              <a:tblPr>
                <a:noFill/>
                <a:tableStyleId>{88B91955-DA5E-4F19-BACE-968320BE8973}</a:tableStyleId>
              </a:tblPr>
              <a:tblGrid>
                <a:gridCol w="139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Different phases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0775" marR="30775" marT="30775" marB="30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Activities performed in each stage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0775" marR="30775" marT="30775" marB="30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Requirement Gathering stage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0775" marR="30775" marT="30775" marB="30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76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 u="none" strike="noStrike" cap="non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 gathered the requirements from the project description posted on bb.uhd.edu for Software Engineering Class.</a:t>
                      </a:r>
                      <a:endParaRPr/>
                    </a:p>
                  </a:txBody>
                  <a:tcPr marL="30775" marR="30775" marT="30775" marB="30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8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Design Stage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0775" marR="30775" marT="30775" marB="30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76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 u="none" strike="noStrike" cap="non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 decided to use two programming languages to create the software, then decide which application is more efficient:</a:t>
                      </a:r>
                      <a:endParaRPr/>
                    </a:p>
                    <a:p>
                      <a:pPr marL="0" marR="0" lvl="0" indent="-76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 u="none" strike="noStrike" cap="non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First choice was using Visual Basics programming language in parallel with Microsoft Access as a database.</a:t>
                      </a:r>
                      <a:endParaRPr/>
                    </a:p>
                    <a:p>
                      <a:pPr marL="0" marR="0" lvl="0" indent="-76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 u="none" strike="noStrike" cap="non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Second choice was using C# in .NET framework, in parallel with MySQL.</a:t>
                      </a:r>
                      <a:endParaRPr/>
                    </a:p>
                  </a:txBody>
                  <a:tcPr marL="30775" marR="30775" marT="30775" marB="30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Built Stage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0775" marR="30775" marT="30775" marB="30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76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 u="none" strike="noStrike" cap="non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 this Stage, we started coding the program, by dividing the work among team members.</a:t>
                      </a:r>
                      <a:endParaRPr/>
                    </a:p>
                  </a:txBody>
                  <a:tcPr marL="30775" marR="30775" marT="30775" marB="30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 Stage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0775" marR="30775" marT="30775" marB="30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76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 u="none" strike="noStrike" cap="non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this phase, you test the software to verify that it is built as per the specifications given by the Professor Chang.</a:t>
                      </a:r>
                      <a:endParaRPr/>
                    </a:p>
                  </a:txBody>
                  <a:tcPr marL="30775" marR="30775" marT="30775" marB="30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Deployment stage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0775" marR="30775" marT="30775" marB="30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76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 u="none" strike="noStrike" cap="non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Deploy the project in the built environment, by presenting it to class on Monday 11/25/2019.</a:t>
                      </a:r>
                      <a:endParaRPr/>
                    </a:p>
                  </a:txBody>
                  <a:tcPr marL="30775" marR="30775" marT="30775" marB="30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Maintenance stage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0775" marR="30775" marT="30775" marB="30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76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 u="none" strike="noStrike" cap="non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 this point, the software is complete, and we regulate maintenance period or apply changes per client’s request.</a:t>
                      </a:r>
                      <a:endParaRPr/>
                    </a:p>
                  </a:txBody>
                  <a:tcPr marL="30775" marR="30775" marT="30775" marB="30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9454c5e49_2_0"/>
          <p:cNvSpPr txBox="1"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Use-Case(viewing student info/Login)</a:t>
            </a:r>
          </a:p>
        </p:txBody>
      </p:sp>
      <p:sp>
        <p:nvSpPr>
          <p:cNvPr id="155" name="Google Shape;155;g79454c5e49_2_0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9763294" cy="361526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cap="none" dirty="0">
                <a:latin typeface="Times New Roman"/>
                <a:ea typeface="Times New Roman"/>
                <a:cs typeface="Times New Roman"/>
                <a:sym typeface="Times New Roman"/>
              </a:rPr>
              <a:t>Use case name: </a:t>
            </a:r>
            <a:r>
              <a:rPr lang="en-US" sz="1500" b="1" cap="none" dirty="0">
                <a:latin typeface="Times New Roman"/>
                <a:ea typeface="Times New Roman"/>
                <a:cs typeface="Times New Roman"/>
                <a:sym typeface="Times New Roman"/>
              </a:rPr>
              <a:t>View student records/info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cap="none" dirty="0">
                <a:latin typeface="Times New Roman"/>
                <a:ea typeface="Times New Roman"/>
                <a:cs typeface="Times New Roman"/>
                <a:sym typeface="Times New Roman"/>
              </a:rPr>
              <a:t>Actor/User: Admin, Student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cap="none" dirty="0">
                <a:latin typeface="Times New Roman"/>
                <a:ea typeface="Times New Roman"/>
                <a:cs typeface="Times New Roman"/>
                <a:sym typeface="Times New Roman"/>
              </a:rPr>
              <a:t>Steps:</a:t>
            </a:r>
          </a:p>
          <a:p>
            <a:pPr marL="457200" lvl="0" indent="-304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-US" sz="1500" cap="none" dirty="0">
                <a:latin typeface="Times New Roman"/>
                <a:ea typeface="Times New Roman"/>
                <a:cs typeface="Times New Roman"/>
                <a:sym typeface="Times New Roman"/>
              </a:rPr>
              <a:t>User clicks on “student” or “admin”</a:t>
            </a:r>
          </a:p>
          <a:p>
            <a:pPr marL="457200" lvl="0" indent="-304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-US" sz="1500" cap="none" dirty="0">
                <a:latin typeface="Times New Roman"/>
                <a:ea typeface="Times New Roman"/>
                <a:cs typeface="Times New Roman"/>
                <a:sym typeface="Times New Roman"/>
              </a:rPr>
              <a:t>User </a:t>
            </a:r>
            <a:r>
              <a:rPr lang="en-US" sz="1500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enter’s</a:t>
            </a:r>
            <a:r>
              <a:rPr lang="en-US" sz="1500" cap="none" dirty="0">
                <a:latin typeface="Times New Roman"/>
                <a:ea typeface="Times New Roman"/>
                <a:cs typeface="Times New Roman"/>
                <a:sym typeface="Times New Roman"/>
              </a:rPr>
              <a:t> “student Username” and “Password” or if admin: User enter “admin Username” and “Password”</a:t>
            </a:r>
          </a:p>
          <a:p>
            <a:pPr marL="914400" lvl="1" indent="-304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lphaLcPeriod"/>
            </a:pPr>
            <a:r>
              <a:rPr lang="en-US" sz="1500" cap="none" dirty="0">
                <a:latin typeface="Times New Roman"/>
                <a:ea typeface="Times New Roman"/>
                <a:cs typeface="Times New Roman"/>
                <a:sym typeface="Times New Roman"/>
              </a:rPr>
              <a:t>if user enter wrong </a:t>
            </a:r>
            <a:r>
              <a:rPr lang="en-US" sz="1500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psw</a:t>
            </a:r>
            <a:r>
              <a:rPr lang="en-US" sz="1500" cap="none" dirty="0">
                <a:latin typeface="Times New Roman"/>
                <a:ea typeface="Times New Roman"/>
                <a:cs typeface="Times New Roman"/>
                <a:sym typeface="Times New Roman"/>
              </a:rPr>
              <a:t> or user it will be incorrect</a:t>
            </a:r>
          </a:p>
          <a:p>
            <a:pPr marL="457200" lvl="0" indent="-304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-US" sz="1500" cap="none" dirty="0">
                <a:latin typeface="Times New Roman"/>
                <a:ea typeface="Times New Roman"/>
                <a:cs typeface="Times New Roman"/>
                <a:sym typeface="Times New Roman"/>
              </a:rPr>
              <a:t>User clicks “login button”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cap="none" dirty="0">
                <a:latin typeface="Times New Roman"/>
                <a:ea typeface="Times New Roman"/>
                <a:cs typeface="Times New Roman"/>
                <a:sym typeface="Times New Roman"/>
              </a:rPr>
              <a:t>Once logged on:</a:t>
            </a:r>
          </a:p>
          <a:p>
            <a:pPr marL="685800" lvl="0" indent="-304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-US" sz="1500" cap="none" dirty="0">
                <a:latin typeface="Times New Roman"/>
                <a:ea typeface="Times New Roman"/>
                <a:cs typeface="Times New Roman"/>
                <a:sym typeface="Times New Roman"/>
              </a:rPr>
              <a:t>User views  “grades” </a:t>
            </a:r>
          </a:p>
          <a:p>
            <a:pPr marL="685800" lvl="0" indent="-304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-US" sz="1500" cap="none" dirty="0">
                <a:latin typeface="Times New Roman"/>
                <a:ea typeface="Times New Roman"/>
                <a:cs typeface="Times New Roman"/>
                <a:sym typeface="Times New Roman"/>
              </a:rPr>
              <a:t>User views  “Courses” </a:t>
            </a:r>
          </a:p>
          <a:p>
            <a:pPr marL="685800" lvl="0" indent="-304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-US" sz="1500" cap="none" dirty="0">
                <a:latin typeface="Times New Roman"/>
                <a:ea typeface="Times New Roman"/>
                <a:cs typeface="Times New Roman"/>
                <a:sym typeface="Times New Roman"/>
              </a:rPr>
              <a:t>User views  “GPA” </a:t>
            </a:r>
          </a:p>
          <a:p>
            <a:pPr marL="685800" lvl="0" indent="-304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-US" sz="1500" cap="none" dirty="0">
                <a:latin typeface="Times New Roman"/>
                <a:ea typeface="Times New Roman"/>
                <a:cs typeface="Times New Roman"/>
                <a:sym typeface="Times New Roman"/>
              </a:rPr>
              <a:t>User views  “name &amp; ID” 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 cap="none" dirty="0">
                <a:latin typeface="Times New Roman"/>
                <a:ea typeface="Times New Roman"/>
                <a:cs typeface="Times New Roman"/>
                <a:sym typeface="Times New Roman"/>
              </a:rPr>
              <a:t>User can click “logout” to exit</a:t>
            </a:r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600"/>
              </a:spcAft>
              <a:buSzPts val="1800"/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9454c5e49_2_5"/>
          <p:cNvSpPr txBox="1"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Use-Case(entering a new Student)</a:t>
            </a:r>
          </a:p>
        </p:txBody>
      </p:sp>
      <p:sp>
        <p:nvSpPr>
          <p:cNvPr id="161" name="Google Shape;161;g79454c5e49_2_5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9763294" cy="361526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cap="none">
                <a:latin typeface="Times New Roman"/>
                <a:ea typeface="Times New Roman"/>
                <a:cs typeface="Times New Roman"/>
                <a:sym typeface="Times New Roman"/>
              </a:rPr>
              <a:t>Use case name:</a:t>
            </a:r>
            <a:r>
              <a:rPr lang="en-US" b="1" cap="none">
                <a:latin typeface="Times New Roman"/>
                <a:ea typeface="Times New Roman"/>
                <a:cs typeface="Times New Roman"/>
                <a:sym typeface="Times New Roman"/>
              </a:rPr>
              <a:t> Entering a new Student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cap="none">
                <a:latin typeface="Times New Roman"/>
                <a:ea typeface="Times New Roman"/>
                <a:cs typeface="Times New Roman"/>
                <a:sym typeface="Times New Roman"/>
              </a:rPr>
              <a:t>Actor/User: Admin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cap="none">
                <a:latin typeface="Times New Roman"/>
                <a:ea typeface="Times New Roman"/>
                <a:cs typeface="Times New Roman"/>
                <a:sym typeface="Times New Roman"/>
              </a:rPr>
              <a:t>Steps:</a:t>
            </a:r>
          </a:p>
          <a:p>
            <a:pPr marL="685800" lvl="0" indent="-317500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-US" cap="none">
                <a:latin typeface="Times New Roman"/>
                <a:ea typeface="Times New Roman"/>
                <a:cs typeface="Times New Roman"/>
                <a:sym typeface="Times New Roman"/>
              </a:rPr>
              <a:t>User clicks on “View Student” button.</a:t>
            </a:r>
          </a:p>
          <a:p>
            <a:pPr marL="685800" lvl="0" indent="-317500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-US" cap="none">
                <a:latin typeface="Times New Roman"/>
                <a:ea typeface="Times New Roman"/>
                <a:cs typeface="Times New Roman"/>
                <a:sym typeface="Times New Roman"/>
              </a:rPr>
              <a:t>System displays an entry screen with new user id generated and prompts the user to enter first name, </a:t>
            </a:r>
          </a:p>
          <a:p>
            <a:pPr marL="685800" lvl="0" indent="0" rt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cap="none">
                <a:latin typeface="Times New Roman"/>
                <a:ea typeface="Times New Roman"/>
                <a:cs typeface="Times New Roman"/>
                <a:sym typeface="Times New Roman"/>
              </a:rPr>
              <a:t>last name, Student ID, Courses, Grades and calculate the GPA.</a:t>
            </a:r>
          </a:p>
          <a:p>
            <a:pPr marL="685800" lvl="0" indent="-317500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-US" cap="none">
                <a:latin typeface="Times New Roman"/>
                <a:ea typeface="Times New Roman"/>
                <a:cs typeface="Times New Roman"/>
                <a:sym typeface="Times New Roman"/>
              </a:rPr>
              <a:t>User clicks on “Add New Student” button.</a:t>
            </a:r>
          </a:p>
          <a:p>
            <a:pPr marL="685800" lvl="0" indent="-317500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-US" cap="none">
                <a:latin typeface="Times New Roman"/>
                <a:ea typeface="Times New Roman"/>
                <a:cs typeface="Times New Roman"/>
                <a:sym typeface="Times New Roman"/>
              </a:rPr>
              <a:t>System creates new student record in the database.</a:t>
            </a:r>
          </a:p>
          <a:p>
            <a:pPr marL="685800" lvl="0" indent="-317500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-US" cap="none">
                <a:latin typeface="Times New Roman"/>
                <a:ea typeface="Times New Roman"/>
                <a:cs typeface="Times New Roman"/>
                <a:sym typeface="Times New Roman"/>
              </a:rPr>
              <a:t>User can use “logout” to exit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9454c5e49_2_10"/>
          <p:cNvSpPr txBox="1"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Use-Case(Update Existing Students)</a:t>
            </a:r>
          </a:p>
        </p:txBody>
      </p:sp>
      <p:sp>
        <p:nvSpPr>
          <p:cNvPr id="167" name="Google Shape;167;g79454c5e49_2_10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9763294" cy="361526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cap="none">
                <a:latin typeface="Times New Roman"/>
                <a:ea typeface="Times New Roman"/>
                <a:cs typeface="Times New Roman"/>
                <a:sym typeface="Times New Roman"/>
              </a:rPr>
              <a:t>Use case name: </a:t>
            </a:r>
            <a:r>
              <a:rPr lang="en-US" b="1" cap="none">
                <a:latin typeface="Times New Roman"/>
                <a:ea typeface="Times New Roman"/>
                <a:cs typeface="Times New Roman"/>
                <a:sym typeface="Times New Roman"/>
              </a:rPr>
              <a:t>Updating an existing student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cap="none">
                <a:latin typeface="Times New Roman"/>
                <a:ea typeface="Times New Roman"/>
                <a:cs typeface="Times New Roman"/>
                <a:sym typeface="Times New Roman"/>
              </a:rPr>
              <a:t>Actor/User: admin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cap="none">
                <a:latin typeface="Times New Roman"/>
                <a:ea typeface="Times New Roman"/>
                <a:cs typeface="Times New Roman"/>
                <a:sym typeface="Times New Roman"/>
              </a:rPr>
              <a:t>Steps:</a:t>
            </a:r>
          </a:p>
          <a:p>
            <a:pPr marL="685800" lvl="0" indent="-317500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-US" cap="none">
                <a:latin typeface="Times New Roman"/>
                <a:ea typeface="Times New Roman"/>
                <a:cs typeface="Times New Roman"/>
                <a:sym typeface="Times New Roman"/>
              </a:rPr>
              <a:t>User clicks on “Student number” button.</a:t>
            </a:r>
          </a:p>
          <a:p>
            <a:pPr marL="685800" lvl="0" indent="-317500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-US" cap="none">
                <a:latin typeface="Times New Roman"/>
                <a:ea typeface="Times New Roman"/>
                <a:cs typeface="Times New Roman"/>
                <a:sym typeface="Times New Roman"/>
              </a:rPr>
              <a:t>System displays the students information screen and prompts the user to input the updated information</a:t>
            </a:r>
          </a:p>
          <a:p>
            <a:pPr marL="685800" lvl="0" indent="-317500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-US" cap="none">
                <a:latin typeface="Times New Roman"/>
                <a:ea typeface="Times New Roman"/>
                <a:cs typeface="Times New Roman"/>
                <a:sym typeface="Times New Roman"/>
              </a:rPr>
              <a:t>Once updated the system allows the User to save by clicking “Save Student Data” button</a:t>
            </a:r>
          </a:p>
          <a:p>
            <a:pPr marL="685800" lvl="0" indent="-317500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-US" cap="none">
                <a:latin typeface="Times New Roman"/>
                <a:ea typeface="Times New Roman"/>
                <a:cs typeface="Times New Roman"/>
                <a:sym typeface="Times New Roman"/>
              </a:rPr>
              <a:t>User has the option to update other students as well by their enrollment number.</a:t>
            </a:r>
          </a:p>
          <a:p>
            <a:pPr marL="685800" lvl="0" indent="-317500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-US" cap="none">
                <a:latin typeface="Times New Roman"/>
                <a:ea typeface="Times New Roman"/>
                <a:cs typeface="Times New Roman"/>
                <a:sym typeface="Times New Roman"/>
              </a:rPr>
              <a:t>User can use “logout” to exit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9454c5e49_2_15"/>
          <p:cNvSpPr txBox="1"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FF"/>
                </a:solidFill>
              </a:rPr>
              <a:t>Use-Case(Delete Existing Student)</a:t>
            </a:r>
          </a:p>
        </p:txBody>
      </p:sp>
      <p:sp>
        <p:nvSpPr>
          <p:cNvPr id="173" name="Google Shape;173;g79454c5e49_2_15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9763294" cy="361526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cap="none">
                <a:latin typeface="Times New Roman"/>
                <a:ea typeface="Times New Roman"/>
                <a:cs typeface="Times New Roman"/>
                <a:sym typeface="Times New Roman"/>
              </a:rPr>
              <a:t>Use case name: </a:t>
            </a:r>
            <a:r>
              <a:rPr lang="en-US" b="1" cap="none">
                <a:latin typeface="Times New Roman"/>
                <a:ea typeface="Times New Roman"/>
                <a:cs typeface="Times New Roman"/>
                <a:sym typeface="Times New Roman"/>
              </a:rPr>
              <a:t>Deleting an existing student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cap="none">
                <a:latin typeface="Times New Roman"/>
                <a:ea typeface="Times New Roman"/>
                <a:cs typeface="Times New Roman"/>
                <a:sym typeface="Times New Roman"/>
              </a:rPr>
              <a:t>Actor/User: admin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cap="none">
                <a:latin typeface="Times New Roman"/>
                <a:ea typeface="Times New Roman"/>
                <a:cs typeface="Times New Roman"/>
                <a:sym typeface="Times New Roman"/>
              </a:rPr>
              <a:t>Steps:</a:t>
            </a:r>
          </a:p>
          <a:p>
            <a:pPr marL="685800" lvl="0" indent="-342900" rtl="0">
              <a:spcBef>
                <a:spcPts val="0"/>
              </a:spcBef>
              <a:buClr>
                <a:srgbClr val="FFFFFF"/>
              </a:buClr>
              <a:buSzPts val="1800"/>
              <a:buFont typeface="Times New Roman"/>
              <a:buAutoNum type="arabicPeriod"/>
            </a:pPr>
            <a:r>
              <a:rPr lang="en-US" cap="none">
                <a:latin typeface="Times New Roman"/>
                <a:ea typeface="Times New Roman"/>
                <a:cs typeface="Times New Roman"/>
                <a:sym typeface="Times New Roman"/>
              </a:rPr>
              <a:t>User enter on the  “enrollment #” to choose the targeted student .</a:t>
            </a:r>
          </a:p>
          <a:p>
            <a:pPr marL="685800" lvl="0" indent="-342900" rtl="0">
              <a:spcBef>
                <a:spcPts val="0"/>
              </a:spcBef>
              <a:buClr>
                <a:srgbClr val="FFFFFF"/>
              </a:buClr>
              <a:buSzPts val="1800"/>
              <a:buFont typeface="Times New Roman"/>
              <a:buAutoNum type="arabicPeriod"/>
            </a:pPr>
            <a:r>
              <a:rPr lang="en-US" cap="none">
                <a:latin typeface="Times New Roman"/>
                <a:ea typeface="Times New Roman"/>
                <a:cs typeface="Times New Roman"/>
                <a:sym typeface="Times New Roman"/>
              </a:rPr>
              <a:t>User selects “ Delete Student Data” to delete the student.</a:t>
            </a:r>
          </a:p>
          <a:p>
            <a:pPr marL="685800" lvl="0" indent="-342900" rtl="0">
              <a:spcBef>
                <a:spcPts val="0"/>
              </a:spcBef>
              <a:buClr>
                <a:srgbClr val="FFFFFF"/>
              </a:buClr>
              <a:buSzPts val="1800"/>
              <a:buFont typeface="Times New Roman"/>
              <a:buAutoNum type="arabicPeriod"/>
            </a:pPr>
            <a:r>
              <a:rPr lang="en-US" cap="none">
                <a:latin typeface="Times New Roman"/>
                <a:ea typeface="Times New Roman"/>
                <a:cs typeface="Times New Roman"/>
                <a:sym typeface="Times New Roman"/>
              </a:rPr>
              <a:t>System asks User if he is sure, User can select “yes”</a:t>
            </a:r>
          </a:p>
          <a:p>
            <a:pPr marL="685800" lvl="0" indent="-342900" rtl="0">
              <a:spcBef>
                <a:spcPts val="0"/>
              </a:spcBef>
              <a:buClr>
                <a:srgbClr val="FFFFFF"/>
              </a:buClr>
              <a:buSzPts val="1800"/>
              <a:buFont typeface="Times New Roman"/>
              <a:buAutoNum type="arabicPeriod"/>
            </a:pPr>
            <a:r>
              <a:rPr lang="en-US" cap="none">
                <a:latin typeface="Times New Roman"/>
                <a:ea typeface="Times New Roman"/>
                <a:cs typeface="Times New Roman"/>
                <a:sym typeface="Times New Roman"/>
              </a:rPr>
              <a:t>Student is deleted from the database.</a:t>
            </a:r>
          </a:p>
          <a:p>
            <a:pPr marL="685800" lvl="0" indent="-342900" rtl="0">
              <a:spcBef>
                <a:spcPts val="0"/>
              </a:spcBef>
              <a:buClr>
                <a:srgbClr val="FFFFFF"/>
              </a:buClr>
              <a:buSzPts val="1800"/>
              <a:buFont typeface="Times New Roman"/>
              <a:buAutoNum type="arabicPeriod"/>
            </a:pPr>
            <a:r>
              <a:rPr lang="en-US" cap="none">
                <a:latin typeface="Times New Roman"/>
                <a:ea typeface="Times New Roman"/>
                <a:cs typeface="Times New Roman"/>
                <a:sym typeface="Times New Roman"/>
              </a:rPr>
              <a:t>User can use “logout” to exit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 txBox="1"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accent1"/>
              </a:buClr>
              <a:buSzPts val="4800"/>
            </a:pPr>
            <a:r>
              <a:rPr lang="en-US" sz="4800"/>
              <a:t>UML DIAGRAM’S</a:t>
            </a:r>
          </a:p>
        </p:txBody>
      </p:sp>
      <p:pic>
        <p:nvPicPr>
          <p:cNvPr id="181" name="Google Shape;181;p3" descr="https://lh6.googleusercontent.com/b-nsxSvA5glPIAGo_MfoWmxQgZvemPHLLTzQM9VoW8Y5gL0R-fRyAM6uOZka3mUuGGYBOvCA9o2DLtPNJOkZXXX2tFDp-K1N8svZIfoP07Bs75aijNcQAsuvCFRi47D0oF_a4poN"/>
          <p:cNvPicPr preferRelativeResize="0"/>
          <p:nvPr/>
        </p:nvPicPr>
        <p:blipFill rotWithShape="1">
          <a:blip r:embed="rId3"/>
          <a:srcRect t="4834" r="-3" b="-3"/>
          <a:stretch/>
        </p:blipFill>
        <p:spPr>
          <a:xfrm>
            <a:off x="834935" y="854087"/>
            <a:ext cx="5582963" cy="3280831"/>
          </a:xfrm>
          <a:custGeom>
            <a:avLst/>
            <a:gdLst>
              <a:gd name="connsiteX0" fmla="*/ 402071 w 5582963"/>
              <a:gd name="connsiteY0" fmla="*/ 0 h 3280831"/>
              <a:gd name="connsiteX1" fmla="*/ 5582963 w 5582963"/>
              <a:gd name="connsiteY1" fmla="*/ 0 h 3280831"/>
              <a:gd name="connsiteX2" fmla="*/ 5582963 w 5582963"/>
              <a:gd name="connsiteY2" fmla="*/ 3280831 h 3280831"/>
              <a:gd name="connsiteX3" fmla="*/ 0 w 5582963"/>
              <a:gd name="connsiteY3" fmla="*/ 3280831 h 3280831"/>
              <a:gd name="connsiteX4" fmla="*/ 0 w 5582963"/>
              <a:gd name="connsiteY4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2963" h="3280831">
                <a:moveTo>
                  <a:pt x="402071" y="0"/>
                </a:moveTo>
                <a:lnTo>
                  <a:pt x="5582963" y="0"/>
                </a:lnTo>
                <a:lnTo>
                  <a:pt x="5582963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  <a:noFill/>
        </p:spPr>
      </p:pic>
      <p:pic>
        <p:nvPicPr>
          <p:cNvPr id="180" name="Google Shape;180;p3" descr="https://lh4.googleusercontent.com/7quAncg-58T1wHnaafBKah6bB07IoEDBwECcsQvpWpL26JeojEW7BuvRXwpzuxS1H8bd0YMd-Yh2oJ_AIUbj3MBN2QEmN6gAfBmm-EGoPWff0rOT00fTmysBtZtkersfoQo6tNy2"/>
          <p:cNvPicPr preferRelativeResize="0"/>
          <p:nvPr/>
        </p:nvPicPr>
        <p:blipFill rotWithShape="1">
          <a:blip r:embed="rId4"/>
          <a:srcRect t="2910" r="5" b="5"/>
          <a:stretch/>
        </p:blipFill>
        <p:spPr>
          <a:xfrm>
            <a:off x="6568222" y="854087"/>
            <a:ext cx="3557016" cy="3280831"/>
          </a:xfrm>
          <a:custGeom>
            <a:avLst/>
            <a:gdLst>
              <a:gd name="connsiteX0" fmla="*/ 0 w 3557016"/>
              <a:gd name="connsiteY0" fmla="*/ 0 h 3280831"/>
              <a:gd name="connsiteX1" fmla="*/ 3557016 w 3557016"/>
              <a:gd name="connsiteY1" fmla="*/ 0 h 3280831"/>
              <a:gd name="connsiteX2" fmla="*/ 3557016 w 3557016"/>
              <a:gd name="connsiteY2" fmla="*/ 2876895 h 3280831"/>
              <a:gd name="connsiteX3" fmla="*/ 3153080 w 3557016"/>
              <a:gd name="connsiteY3" fmla="*/ 3280831 h 3280831"/>
              <a:gd name="connsiteX4" fmla="*/ 0 w 3557016"/>
              <a:gd name="connsiteY4" fmla="*/ 328083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7016" h="3280831">
                <a:moveTo>
                  <a:pt x="0" y="0"/>
                </a:moveTo>
                <a:lnTo>
                  <a:pt x="3557016" y="0"/>
                </a:lnTo>
                <a:lnTo>
                  <a:pt x="3557016" y="2876895"/>
                </a:lnTo>
                <a:lnTo>
                  <a:pt x="3153080" y="3280831"/>
                </a:lnTo>
                <a:lnTo>
                  <a:pt x="0" y="3280831"/>
                </a:lnTo>
                <a:close/>
              </a:path>
            </a:pathLst>
          </a:custGeom>
          <a:noFill/>
        </p:spPr>
      </p:pic>
      <p:sp>
        <p:nvSpPr>
          <p:cNvPr id="179" name="Google Shape;179;p3"/>
          <p:cNvSpPr/>
          <p:nvPr/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" name="Google Shape;180;p3" descr="https://lh4.googleusercontent.com/7quAncg-58T1wHnaafBKah6bB07IoEDBwECcsQvpWpL26JeojEW7BuvRXwpzuxS1H8bd0YMd-Yh2oJ_AIUbj3MBN2QEmN6gAfBmm-EGoPWff0rOT00fTmysBtZtkersfoQo6tNy2">
            <a:extLst>
              <a:ext uri="{FF2B5EF4-FFF2-40B4-BE49-F238E27FC236}">
                <a16:creationId xmlns:a16="http://schemas.microsoft.com/office/drawing/2014/main" id="{AAB846C2-3E9B-4D6B-946C-E7B4515AAF5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3935" y="191521"/>
            <a:ext cx="4085020" cy="3880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81;p3" descr="https://lh6.googleusercontent.com/b-nsxSvA5glPIAGo_MfoWmxQgZvemPHLLTzQM9VoW8Y5gL0R-fRyAM6uOZka3mUuGGYBOvCA9o2DLtPNJOkZXXX2tFDp-K1N8svZIfoP07Bs75aijNcQAsuvCFRi47D0oF_a4poN">
            <a:extLst>
              <a:ext uri="{FF2B5EF4-FFF2-40B4-BE49-F238E27FC236}">
                <a16:creationId xmlns:a16="http://schemas.microsoft.com/office/drawing/2014/main" id="{A5A99210-7B46-41B4-A351-6F3E868DCD8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1017" y="353430"/>
            <a:ext cx="5563991" cy="3435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950</Words>
  <Application>Microsoft Office PowerPoint</Application>
  <PresentationFormat>Widescreen</PresentationFormat>
  <Paragraphs>98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Century Gothic</vt:lpstr>
      <vt:lpstr>Wingdings 3</vt:lpstr>
      <vt:lpstr>Arial</vt:lpstr>
      <vt:lpstr>Times New Roman</vt:lpstr>
      <vt:lpstr>Slice</vt:lpstr>
      <vt:lpstr>BLACKBOARD </vt:lpstr>
      <vt:lpstr>TEAM INFO</vt:lpstr>
      <vt:lpstr>Analysis</vt:lpstr>
      <vt:lpstr>System Development Life Cycle</vt:lpstr>
      <vt:lpstr>Use-Case(viewing student info/Login)</vt:lpstr>
      <vt:lpstr>Use-Case(entering a new Student)</vt:lpstr>
      <vt:lpstr>Use-Case(Update Existing Students)</vt:lpstr>
      <vt:lpstr>Use-Case(Delete Existing Student)</vt:lpstr>
      <vt:lpstr>UML DIAGRAM’S</vt:lpstr>
      <vt:lpstr>DATABASE</vt:lpstr>
      <vt:lpstr>PowerPoint Presentation</vt:lpstr>
      <vt:lpstr>PowerPoint Presentation</vt:lpstr>
      <vt:lpstr>LOGIN PAGE</vt:lpstr>
      <vt:lpstr>ADDING/DELETING/UPDATING A STUDENT</vt:lpstr>
      <vt:lpstr>Student View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BLACKBOARD </dc:title>
  <dc:creator>Andrew Nguyen</dc:creator>
  <cp:lastModifiedBy>Andrew Nguyen</cp:lastModifiedBy>
  <cp:revision>1</cp:revision>
  <dcterms:created xsi:type="dcterms:W3CDTF">2019-12-02T05:44:15Z</dcterms:created>
  <dcterms:modified xsi:type="dcterms:W3CDTF">2019-12-02T05:44:48Z</dcterms:modified>
</cp:coreProperties>
</file>