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79" r:id="rId6"/>
    <p:sldId id="280" r:id="rId7"/>
    <p:sldId id="283" r:id="rId8"/>
    <p:sldId id="281" r:id="rId9"/>
    <p:sldId id="282" r:id="rId10"/>
    <p:sldId id="284" r:id="rId11"/>
    <p:sldId id="285" r:id="rId12"/>
    <p:sldId id="287" r:id="rId13"/>
    <p:sldId id="288" r:id="rId14"/>
    <p:sldId id="289" r:id="rId15"/>
    <p:sldId id="290" r:id="rId16"/>
    <p:sldId id="291"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3516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058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IP ADDRESS FINDER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92500"/>
          </a:bodyPr>
          <a:lstStyle/>
          <a:p>
            <a:pPr algn="l"/>
            <a:r>
              <a:rPr lang="en-US" dirty="0"/>
              <a:t>REVIEW -2 Design and Analysis of Algorithm Project </a:t>
            </a:r>
            <a:endParaRPr lang="en-US" sz="2300" dirty="0"/>
          </a:p>
        </p:txBody>
      </p:sp>
    </p:spTree>
    <p:extLst>
      <p:ext uri="{BB962C8B-B14F-4D97-AF65-F5344CB8AC3E}">
        <p14:creationId xmlns:p14="http://schemas.microsoft.com/office/powerpoint/2010/main" val="416788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19FF-AD46-3BD8-895A-AE08B27D6D80}"/>
              </a:ext>
            </a:extLst>
          </p:cNvPr>
          <p:cNvSpPr>
            <a:spLocks noGrp="1"/>
          </p:cNvSpPr>
          <p:nvPr>
            <p:ph type="title"/>
          </p:nvPr>
        </p:nvSpPr>
        <p:spPr/>
        <p:txBody>
          <a:bodyPr/>
          <a:lstStyle/>
          <a:p>
            <a:r>
              <a:rPr lang="en-IN" dirty="0"/>
              <a:t>Time Complexity Analysis</a:t>
            </a:r>
          </a:p>
        </p:txBody>
      </p:sp>
      <p:pic>
        <p:nvPicPr>
          <p:cNvPr id="5" name="Content Placeholder 4">
            <a:extLst>
              <a:ext uri="{FF2B5EF4-FFF2-40B4-BE49-F238E27FC236}">
                <a16:creationId xmlns:a16="http://schemas.microsoft.com/office/drawing/2014/main" id="{4F38192C-B38C-ADDF-F276-FCF76A9F6DDF}"/>
              </a:ext>
            </a:extLst>
          </p:cNvPr>
          <p:cNvPicPr>
            <a:picLocks noGrp="1" noChangeAspect="1"/>
          </p:cNvPicPr>
          <p:nvPr>
            <p:ph idx="1"/>
          </p:nvPr>
        </p:nvPicPr>
        <p:blipFill>
          <a:blip r:embed="rId2"/>
          <a:stretch>
            <a:fillRect/>
          </a:stretch>
        </p:blipFill>
        <p:spPr>
          <a:xfrm>
            <a:off x="3523129" y="1866900"/>
            <a:ext cx="5342965" cy="4173248"/>
          </a:xfrm>
        </p:spPr>
      </p:pic>
    </p:spTree>
    <p:extLst>
      <p:ext uri="{BB962C8B-B14F-4D97-AF65-F5344CB8AC3E}">
        <p14:creationId xmlns:p14="http://schemas.microsoft.com/office/powerpoint/2010/main" val="256825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F9EA-C638-6862-826E-E1E0147FEECD}"/>
              </a:ext>
            </a:extLst>
          </p:cNvPr>
          <p:cNvSpPr>
            <a:spLocks noGrp="1"/>
          </p:cNvSpPr>
          <p:nvPr>
            <p:ph type="title"/>
          </p:nvPr>
        </p:nvSpPr>
        <p:spPr/>
        <p:txBody>
          <a:bodyPr/>
          <a:lstStyle/>
          <a:p>
            <a:r>
              <a:rPr lang="en-IN" dirty="0"/>
              <a:t>Time Complexity Analysis</a:t>
            </a:r>
          </a:p>
        </p:txBody>
      </p:sp>
      <p:sp>
        <p:nvSpPr>
          <p:cNvPr id="3" name="Content Placeholder 2">
            <a:extLst>
              <a:ext uri="{FF2B5EF4-FFF2-40B4-BE49-F238E27FC236}">
                <a16:creationId xmlns:a16="http://schemas.microsoft.com/office/drawing/2014/main" id="{C6F49994-F5ED-79F2-426A-96F97B58C770}"/>
              </a:ext>
            </a:extLst>
          </p:cNvPr>
          <p:cNvSpPr>
            <a:spLocks noGrp="1"/>
          </p:cNvSpPr>
          <p:nvPr>
            <p:ph idx="1"/>
          </p:nvPr>
        </p:nvSpPr>
        <p:spPr/>
        <p:txBody>
          <a:bodyPr/>
          <a:lstStyle/>
          <a:p>
            <a:pPr marL="36900" indent="0">
              <a:buNone/>
            </a:pPr>
            <a:endParaRPr lang="en-IN" sz="1800" spc="1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buNone/>
            </a:pPr>
            <a:endParaRPr lang="en-IN" sz="1800" spc="1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buNone/>
            </a:pPr>
            <a:r>
              <a:rPr lang="en-IN" sz="2800" spc="10" dirty="0">
                <a:effectLst/>
                <a:latin typeface="Times New Roman" panose="02020603050405020304" pitchFamily="18" charset="0"/>
                <a:ea typeface="Calibri" panose="020F0502020204030204" pitchFamily="34" charset="0"/>
                <a:cs typeface="Times New Roman" panose="02020603050405020304" pitchFamily="18" charset="0"/>
              </a:rPr>
              <a:t>All splay tree operations run in O(log n) time on average, where n is the number of entries in the tree. Any single operation can take Theta(n) time in the worst case.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8595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6A04-33D2-680F-998E-78590DE974A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329ACC2-ABC4-9A03-F1BC-1C55A4F12407}"/>
              </a:ext>
            </a:extLst>
          </p:cNvPr>
          <p:cNvSpPr>
            <a:spLocks noGrp="1"/>
          </p:cNvSpPr>
          <p:nvPr>
            <p:ph idx="1"/>
          </p:nvPr>
        </p:nvSpPr>
        <p:spPr/>
        <p:txBody>
          <a:bodyPr/>
          <a:lstStyle/>
          <a:p>
            <a:pPr marL="36900" indent="0">
              <a:buNone/>
            </a:pPr>
            <a:endParaRPr lang="en-IN" sz="1800" spc="1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buNone/>
            </a:pPr>
            <a:endParaRPr lang="en-IN" sz="2400" spc="1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buNone/>
            </a:pPr>
            <a:r>
              <a:rPr lang="en-IN" sz="2400" spc="10" dirty="0">
                <a:effectLst/>
                <a:latin typeface="Times New Roman" panose="02020603050405020304" pitchFamily="18" charset="0"/>
                <a:ea typeface="Calibri" panose="020F0502020204030204" pitchFamily="34" charset="0"/>
                <a:cs typeface="Times New Roman" panose="02020603050405020304" pitchFamily="18" charset="0"/>
              </a:rPr>
              <a:t>The algorithm was successfully designed which makes searching fast was successfully designed.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When multiple devices are connected in one router and millions of data packets are being sent in time of seconds, splay tree is the most convenient data structure to be used in such fields.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7736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5E26-2300-174C-2996-B5632787F1D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0316CC7-8B06-A1D7-E9B2-D6698181B9A6}"/>
              </a:ext>
            </a:extLst>
          </p:cNvPr>
          <p:cNvSpPr>
            <a:spLocks noGrp="1"/>
          </p:cNvSpPr>
          <p:nvPr>
            <p:ph idx="1"/>
          </p:nvPr>
        </p:nvSpPr>
        <p:spPr/>
        <p:txBody>
          <a:bodyPr/>
          <a:lstStyle/>
          <a:p>
            <a:r>
              <a:rPr lang="en-IN" dirty="0"/>
              <a:t>GEEKS FOR GEEKS</a:t>
            </a:r>
          </a:p>
          <a:p>
            <a:r>
              <a:rPr lang="en-IN" dirty="0"/>
              <a:t>TUTORIAL POINTS</a:t>
            </a:r>
          </a:p>
          <a:p>
            <a:r>
              <a:rPr lang="en-IN" dirty="0"/>
              <a:t>CODEFORCES</a:t>
            </a:r>
          </a:p>
          <a:p>
            <a:r>
              <a:rPr lang="en-US" sz="2400" dirty="0">
                <a:effectLst/>
                <a:ea typeface="Calibri" panose="020F0502020204030204" pitchFamily="34" charset="0"/>
                <a:cs typeface="Times New Roman" panose="02020603050405020304" pitchFamily="18" charset="0"/>
              </a:rPr>
              <a:t>Thomas H </a:t>
            </a:r>
            <a:r>
              <a:rPr lang="en-US" sz="2400" dirty="0" err="1">
                <a:effectLst/>
                <a:ea typeface="Calibri" panose="020F0502020204030204" pitchFamily="34" charset="0"/>
                <a:cs typeface="Times New Roman" panose="02020603050405020304" pitchFamily="18" charset="0"/>
              </a:rPr>
              <a:t>cormen</a:t>
            </a:r>
            <a:r>
              <a:rPr lang="en-US" sz="2400" dirty="0">
                <a:effectLst/>
                <a:ea typeface="Calibri" panose="020F0502020204030204" pitchFamily="34" charset="0"/>
                <a:cs typeface="Times New Roman" panose="02020603050405020304" pitchFamily="18" charset="0"/>
              </a:rPr>
              <a:t>, Charles E </a:t>
            </a:r>
            <a:r>
              <a:rPr lang="en-US" sz="2400" dirty="0" err="1">
                <a:effectLst/>
                <a:ea typeface="Calibri" panose="020F0502020204030204" pitchFamily="34" charset="0"/>
                <a:cs typeface="Times New Roman" panose="02020603050405020304" pitchFamily="18" charset="0"/>
              </a:rPr>
              <a:t>Leiserson</a:t>
            </a:r>
            <a:r>
              <a:rPr lang="en-US" sz="2400" dirty="0">
                <a:effectLst/>
                <a:ea typeface="Calibri" panose="020F0502020204030204" pitchFamily="34" charset="0"/>
                <a:cs typeface="Times New Roman" panose="02020603050405020304" pitchFamily="18" charset="0"/>
              </a:rPr>
              <a:t>, Ronald L Revest, Clifford Stein, Introduction to Algorithms, 3</a:t>
            </a:r>
            <a:r>
              <a:rPr lang="en-US" sz="2400" baseline="30000" dirty="0">
                <a:effectLst/>
                <a:ea typeface="Calibri" panose="020F0502020204030204" pitchFamily="34" charset="0"/>
                <a:cs typeface="Times New Roman" panose="02020603050405020304" pitchFamily="18" charset="0"/>
              </a:rPr>
              <a:t>rd</a:t>
            </a:r>
            <a:r>
              <a:rPr lang="en-US" sz="2400" dirty="0">
                <a:effectLst/>
                <a:ea typeface="Calibri" panose="020F0502020204030204" pitchFamily="34" charset="0"/>
                <a:cs typeface="Times New Roman" panose="02020603050405020304" pitchFamily="18" charset="0"/>
              </a:rPr>
              <a:t>., The MIT Press Cambridge, 2014</a:t>
            </a:r>
            <a:endParaRPr lang="en-IN"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708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5400" dirty="0">
                <a:latin typeface="Blackadder ITC" panose="04020505051007020D02" pitchFamily="82" charset="0"/>
              </a:rPr>
              <a:t>Thank You</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20752" y="1732449"/>
            <a:ext cx="5047129" cy="4058751"/>
          </a:xfrm>
        </p:spPr>
        <p:txBody>
          <a:bodyPr anchor="t">
            <a:normAutofit/>
          </a:bodyPr>
          <a:lstStyle/>
          <a:p>
            <a:pPr marL="36900" lvl="0" indent="0">
              <a:buNone/>
            </a:pPr>
            <a:endParaRPr lang="en-US" sz="2400" dirty="0"/>
          </a:p>
          <a:p>
            <a:r>
              <a:rPr lang="en-US" sz="2000" dirty="0"/>
              <a:t>AFRAZ TANVIR (RA2011003010499)</a:t>
            </a:r>
          </a:p>
          <a:p>
            <a:r>
              <a:rPr lang="en-US" sz="2000" dirty="0"/>
              <a:t>ANKUSH SAHOO (RA2011003010531)</a:t>
            </a:r>
          </a:p>
          <a:p>
            <a:r>
              <a:rPr lang="en-US" sz="2000" dirty="0"/>
              <a:t>SHANSHANK SINGH (RA2011003010541)</a:t>
            </a:r>
          </a:p>
          <a:p>
            <a:endParaRPr lang="en-US" sz="2400" dirty="0"/>
          </a:p>
        </p:txBody>
      </p:sp>
    </p:spTree>
    <p:extLst>
      <p:ext uri="{BB962C8B-B14F-4D97-AF65-F5344CB8AC3E}">
        <p14:creationId xmlns:p14="http://schemas.microsoft.com/office/powerpoint/2010/main" val="142038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Team Members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20752" y="1732449"/>
            <a:ext cx="5047129" cy="4058751"/>
          </a:xfrm>
        </p:spPr>
        <p:txBody>
          <a:bodyPr anchor="t">
            <a:normAutofit/>
          </a:bodyPr>
          <a:lstStyle/>
          <a:p>
            <a:pPr marL="36900" lvl="0" indent="0">
              <a:buNone/>
            </a:pPr>
            <a:endParaRPr lang="en-US" sz="2400" dirty="0"/>
          </a:p>
          <a:p>
            <a:r>
              <a:rPr lang="en-US" sz="2000" dirty="0"/>
              <a:t>AFRAZ TANVIR (RA2011003010499)</a:t>
            </a:r>
          </a:p>
          <a:p>
            <a:r>
              <a:rPr lang="en-US" sz="2000" dirty="0"/>
              <a:t>ANKUSH SAHOO (RA2011003010531)</a:t>
            </a:r>
          </a:p>
          <a:p>
            <a:r>
              <a:rPr lang="en-US" sz="2000" dirty="0"/>
              <a:t>SHANSHANK SINGH (RA2011003010541)</a:t>
            </a:r>
          </a:p>
          <a:p>
            <a:endParaRPr lang="en-US" sz="2400" dirty="0"/>
          </a:p>
        </p:txBody>
      </p:sp>
    </p:spTree>
    <p:extLst>
      <p:ext uri="{BB962C8B-B14F-4D97-AF65-F5344CB8AC3E}">
        <p14:creationId xmlns:p14="http://schemas.microsoft.com/office/powerpoint/2010/main" val="322023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20752" y="1732449"/>
            <a:ext cx="5047129" cy="4596633"/>
          </a:xfrm>
        </p:spPr>
        <p:txBody>
          <a:bodyPr anchor="t">
            <a:normAutofit/>
          </a:bodyPr>
          <a:lstStyle/>
          <a:p>
            <a:pPr marL="36900" lvl="0" indent="0">
              <a:buNone/>
            </a:pPr>
            <a:endParaRPr lang="en-US" sz="2400" dirty="0"/>
          </a:p>
          <a:p>
            <a:r>
              <a:rPr lang="en-US" sz="2000" dirty="0"/>
              <a:t>INTRODUCTION</a:t>
            </a:r>
          </a:p>
          <a:p>
            <a:r>
              <a:rPr lang="en-US" sz="2000" dirty="0"/>
              <a:t>BASIC PRINCIPLE</a:t>
            </a:r>
          </a:p>
          <a:p>
            <a:r>
              <a:rPr lang="en-US" sz="2000" dirty="0"/>
              <a:t>PROBLEM DEFINITION</a:t>
            </a:r>
          </a:p>
          <a:p>
            <a:r>
              <a:rPr lang="en-US" sz="2000" dirty="0"/>
              <a:t>DESIGN METHODOLOGY</a:t>
            </a:r>
          </a:p>
          <a:p>
            <a:r>
              <a:rPr lang="en-US" sz="2000" dirty="0"/>
              <a:t>OUTPUT</a:t>
            </a:r>
          </a:p>
          <a:p>
            <a:r>
              <a:rPr lang="en-US" sz="2000" dirty="0"/>
              <a:t>TIME COMPLEXITY ANALYSIS</a:t>
            </a:r>
          </a:p>
          <a:p>
            <a:r>
              <a:rPr lang="en-US" sz="2000" dirty="0"/>
              <a:t>CONCLUSION</a:t>
            </a:r>
          </a:p>
          <a:p>
            <a:r>
              <a:rPr lang="en-US" sz="2000" dirty="0"/>
              <a:t>REFERENCES</a:t>
            </a:r>
          </a:p>
          <a:p>
            <a:endParaRPr lang="en-US" sz="2000" dirty="0"/>
          </a:p>
          <a:p>
            <a:endParaRPr lang="en-US" sz="2400" dirty="0"/>
          </a:p>
        </p:txBody>
      </p:sp>
    </p:spTree>
    <p:extLst>
      <p:ext uri="{BB962C8B-B14F-4D97-AF65-F5344CB8AC3E}">
        <p14:creationId xmlns:p14="http://schemas.microsoft.com/office/powerpoint/2010/main" val="103019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6212-05F8-F8EE-1214-D8EE3EA0C51B}"/>
              </a:ext>
            </a:extLst>
          </p:cNvPr>
          <p:cNvSpPr>
            <a:spLocks noGrp="1"/>
          </p:cNvSpPr>
          <p:nvPr>
            <p:ph type="title"/>
          </p:nvPr>
        </p:nvSpPr>
        <p:spPr/>
        <p:txBody>
          <a:bodyPr/>
          <a:lstStyle/>
          <a:p>
            <a:r>
              <a:rPr lang="en-IN" dirty="0"/>
              <a:t>Project Definition</a:t>
            </a:r>
          </a:p>
        </p:txBody>
      </p:sp>
      <p:sp>
        <p:nvSpPr>
          <p:cNvPr id="3" name="Content Placeholder 2">
            <a:extLst>
              <a:ext uri="{FF2B5EF4-FFF2-40B4-BE49-F238E27FC236}">
                <a16:creationId xmlns:a16="http://schemas.microsoft.com/office/drawing/2014/main" id="{2AF6B899-CA5A-FB10-2AD6-0A966955766C}"/>
              </a:ext>
            </a:extLst>
          </p:cNvPr>
          <p:cNvSpPr>
            <a:spLocks noGrp="1"/>
          </p:cNvSpPr>
          <p:nvPr>
            <p:ph idx="1"/>
          </p:nvPr>
        </p:nvSpPr>
        <p:spPr/>
        <p:txBody>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900" indent="0" algn="ctr">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To make an algorithm which can search through a data as fast as possible. To use splay tree (fastest data structure) to achieve the aim.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97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BF34-975A-194E-1E56-056115C1B79B}"/>
              </a:ext>
            </a:extLst>
          </p:cNvPr>
          <p:cNvSpPr>
            <a:spLocks noGrp="1"/>
          </p:cNvSpPr>
          <p:nvPr>
            <p:ph type="title"/>
          </p:nvPr>
        </p:nvSpPr>
        <p:spPr>
          <a:xfrm>
            <a:off x="913795" y="609600"/>
            <a:ext cx="10353762" cy="995082"/>
          </a:xfrm>
        </p:spPr>
        <p:txBody>
          <a:bodyPr/>
          <a:lstStyle/>
          <a:p>
            <a:r>
              <a:rPr lang="en-IN" dirty="0"/>
              <a:t>Introduction</a:t>
            </a:r>
          </a:p>
        </p:txBody>
      </p:sp>
      <p:sp>
        <p:nvSpPr>
          <p:cNvPr id="3" name="Content Placeholder 2">
            <a:extLst>
              <a:ext uri="{FF2B5EF4-FFF2-40B4-BE49-F238E27FC236}">
                <a16:creationId xmlns:a16="http://schemas.microsoft.com/office/drawing/2014/main" id="{ED2DFE49-8186-51DF-06C9-072935C08EA5}"/>
              </a:ext>
            </a:extLst>
          </p:cNvPr>
          <p:cNvSpPr>
            <a:spLocks noGrp="1"/>
          </p:cNvSpPr>
          <p:nvPr>
            <p:ph idx="1"/>
          </p:nvPr>
        </p:nvSpPr>
        <p:spPr>
          <a:xfrm>
            <a:off x="913795" y="1604682"/>
            <a:ext cx="10353762" cy="4643718"/>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the help of splay tree data structure, we would create a tree whose nodes are embedded with the Ip address of the device that are connect to a specific network router.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our code we have taken 11 devices connected to one network router and so there would be some common part in the Ip address of each of the devices.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router gets some specific data packets from the net which is supposed to be given to a specified device and so it uses searching operation to find the correct Ip address.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increase the speed of this process we use splay tress for searching and inserting the Ip addresses. It is the fastest data structure for searching operation.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Therefore, the router sends the data packet to the specified Ip address when multiple devices are connected.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 we have used the random function to input the data packets so that there is no input function required and the processes is completely automatic as it takes place in network router.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7671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7175-9957-FD1C-318A-5F21C2F7AD52}"/>
              </a:ext>
            </a:extLst>
          </p:cNvPr>
          <p:cNvSpPr>
            <a:spLocks noGrp="1"/>
          </p:cNvSpPr>
          <p:nvPr>
            <p:ph type="title"/>
          </p:nvPr>
        </p:nvSpPr>
        <p:spPr/>
        <p:txBody>
          <a:bodyPr/>
          <a:lstStyle/>
          <a:p>
            <a:r>
              <a:rPr lang="en-IN" dirty="0"/>
              <a:t>Basic Principle</a:t>
            </a:r>
          </a:p>
        </p:txBody>
      </p:sp>
      <p:sp>
        <p:nvSpPr>
          <p:cNvPr id="3" name="Content Placeholder 2">
            <a:extLst>
              <a:ext uri="{FF2B5EF4-FFF2-40B4-BE49-F238E27FC236}">
                <a16:creationId xmlns:a16="http://schemas.microsoft.com/office/drawing/2014/main" id="{A31B9F3F-BDE7-D821-6F58-364FA10D9C69}"/>
              </a:ext>
            </a:extLst>
          </p:cNvPr>
          <p:cNvSpPr>
            <a:spLocks noGrp="1"/>
          </p:cNvSpPr>
          <p:nvPr>
            <p:ph idx="1"/>
          </p:nvPr>
        </p:nvSpPr>
        <p:spPr/>
        <p:txBody>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uses the principle that the most occurring Ip address stays at the top and so the time complexity of searching decreases eventually.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6162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3EEF-2C03-F262-2F22-2A309ED68407}"/>
              </a:ext>
            </a:extLst>
          </p:cNvPr>
          <p:cNvSpPr>
            <a:spLocks noGrp="1"/>
          </p:cNvSpPr>
          <p:nvPr>
            <p:ph type="title"/>
          </p:nvPr>
        </p:nvSpPr>
        <p:spPr>
          <a:xfrm>
            <a:off x="913795" y="609600"/>
            <a:ext cx="10353762" cy="1048871"/>
          </a:xfrm>
        </p:spPr>
        <p:txBody>
          <a:bodyPr/>
          <a:lstStyle/>
          <a:p>
            <a:r>
              <a:rPr lang="en-IN" dirty="0"/>
              <a:t>Design Methodology</a:t>
            </a:r>
          </a:p>
        </p:txBody>
      </p:sp>
      <p:sp>
        <p:nvSpPr>
          <p:cNvPr id="3" name="Content Placeholder 2">
            <a:extLst>
              <a:ext uri="{FF2B5EF4-FFF2-40B4-BE49-F238E27FC236}">
                <a16:creationId xmlns:a16="http://schemas.microsoft.com/office/drawing/2014/main" id="{72796AA2-DC96-53D0-934E-829184F238BC}"/>
              </a:ext>
            </a:extLst>
          </p:cNvPr>
          <p:cNvSpPr>
            <a:spLocks noGrp="1"/>
          </p:cNvSpPr>
          <p:nvPr>
            <p:ph idx="1"/>
          </p:nvPr>
        </p:nvSpPr>
        <p:spPr>
          <a:xfrm>
            <a:off x="913795" y="1658472"/>
            <a:ext cx="10353762" cy="4132728"/>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keep the most recurring element on the root node the data structure uses splaying operation.</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will use greedy method to perform splaying.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10" dirty="0">
                <a:effectLst/>
                <a:latin typeface="Times New Roman" panose="02020603050405020304" pitchFamily="18" charset="0"/>
                <a:ea typeface="Calibri" panose="020F0502020204030204" pitchFamily="34" charset="0"/>
              </a:rPr>
              <a:t>The main idea of splay tree is to bring the recently accessed item to root of the tree, this makes the recently searched item to be accessible in O(1) time if accessed again. </a:t>
            </a:r>
          </a:p>
          <a:p>
            <a:r>
              <a:rPr lang="en-IN" sz="1800" spc="10" dirty="0">
                <a:effectLst/>
                <a:latin typeface="Times New Roman" panose="02020603050405020304" pitchFamily="18" charset="0"/>
                <a:ea typeface="Calibri" panose="020F0502020204030204" pitchFamily="34" charset="0"/>
              </a:rPr>
              <a:t>The idea is to use locality of reference (In a typical application, 80% of the access are to 20% of the items). Imagine a situation where we have millions or billions of keys and only few of them are accessed frequently, which is very likely in many practical applications.</a:t>
            </a:r>
            <a:br>
              <a:rPr lang="en-IN" sz="1800" spc="10" dirty="0">
                <a:effectLst/>
                <a:latin typeface="Times New Roman" panose="02020603050405020304" pitchFamily="18" charset="0"/>
                <a:ea typeface="Calibri" panose="020F0502020204030204" pitchFamily="34"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9789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817F-CD61-1475-014C-1750D3720BFA}"/>
              </a:ext>
            </a:extLst>
          </p:cNvPr>
          <p:cNvSpPr>
            <a:spLocks noGrp="1"/>
          </p:cNvSpPr>
          <p:nvPr>
            <p:ph type="title"/>
          </p:nvPr>
        </p:nvSpPr>
        <p:spPr/>
        <p:txBody>
          <a:bodyPr/>
          <a:lstStyle/>
          <a:p>
            <a:r>
              <a:rPr lang="en-IN" dirty="0"/>
              <a:t>Block Diagram</a:t>
            </a:r>
          </a:p>
        </p:txBody>
      </p:sp>
      <p:pic>
        <p:nvPicPr>
          <p:cNvPr id="5" name="Content Placeholder 4">
            <a:extLst>
              <a:ext uri="{FF2B5EF4-FFF2-40B4-BE49-F238E27FC236}">
                <a16:creationId xmlns:a16="http://schemas.microsoft.com/office/drawing/2014/main" id="{AC862CD7-91A6-0962-0AFE-526F3D1F2B48}"/>
              </a:ext>
            </a:extLst>
          </p:cNvPr>
          <p:cNvPicPr>
            <a:picLocks noGrp="1" noChangeAspect="1"/>
          </p:cNvPicPr>
          <p:nvPr>
            <p:ph idx="1"/>
          </p:nvPr>
        </p:nvPicPr>
        <p:blipFill>
          <a:blip r:embed="rId2"/>
          <a:stretch>
            <a:fillRect/>
          </a:stretch>
        </p:blipFill>
        <p:spPr>
          <a:xfrm>
            <a:off x="2752165" y="1810872"/>
            <a:ext cx="6323688" cy="4437528"/>
          </a:xfrm>
        </p:spPr>
      </p:pic>
    </p:spTree>
    <p:extLst>
      <p:ext uri="{BB962C8B-B14F-4D97-AF65-F5344CB8AC3E}">
        <p14:creationId xmlns:p14="http://schemas.microsoft.com/office/powerpoint/2010/main" val="45394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31ED-9907-23B0-5785-2C755E584801}"/>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C3D25F32-9265-D5E2-434D-8CD6E55D5C78}"/>
              </a:ext>
            </a:extLst>
          </p:cNvPr>
          <p:cNvPicPr>
            <a:picLocks noGrp="1" noChangeAspect="1"/>
          </p:cNvPicPr>
          <p:nvPr>
            <p:ph idx="1"/>
          </p:nvPr>
        </p:nvPicPr>
        <p:blipFill>
          <a:blip r:embed="rId2"/>
          <a:stretch>
            <a:fillRect/>
          </a:stretch>
        </p:blipFill>
        <p:spPr>
          <a:xfrm>
            <a:off x="3109119" y="1866900"/>
            <a:ext cx="6115564" cy="4042344"/>
          </a:xfrm>
        </p:spPr>
      </p:pic>
    </p:spTree>
    <p:extLst>
      <p:ext uri="{BB962C8B-B14F-4D97-AF65-F5344CB8AC3E}">
        <p14:creationId xmlns:p14="http://schemas.microsoft.com/office/powerpoint/2010/main" val="358179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{8F1E6B24-BA11-4B0B-A6F1-859BC74CD8C7}tf55705232_win32</Template>
  <TotalTime>31</TotalTime>
  <Words>562</Words>
  <Application>Microsoft Office PowerPoint</Application>
  <PresentationFormat>Widescreen</PresentationFormat>
  <Paragraphs>61</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Blackadder ITC</vt:lpstr>
      <vt:lpstr>Calibri</vt:lpstr>
      <vt:lpstr>Goudy Old Style</vt:lpstr>
      <vt:lpstr>Times New Roman</vt:lpstr>
      <vt:lpstr>Wingdings 2</vt:lpstr>
      <vt:lpstr>SlateVTI</vt:lpstr>
      <vt:lpstr>IP ADDRESS FINDER</vt:lpstr>
      <vt:lpstr>Team Members </vt:lpstr>
      <vt:lpstr>Contents </vt:lpstr>
      <vt:lpstr>Project Definition</vt:lpstr>
      <vt:lpstr>Introduction</vt:lpstr>
      <vt:lpstr>Basic Principle</vt:lpstr>
      <vt:lpstr>Design Methodology</vt:lpstr>
      <vt:lpstr>Block Diagram</vt:lpstr>
      <vt:lpstr>Output</vt:lpstr>
      <vt:lpstr>Time Complexity Analysis</vt:lpstr>
      <vt:lpstr>Time Complexity Analysis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make an algorithm which can search through a data as fast as possible.</dc:title>
  <dc:creator>afraz tanvir</dc:creator>
  <cp:lastModifiedBy>afraz tanvir</cp:lastModifiedBy>
  <cp:revision>3</cp:revision>
  <dcterms:created xsi:type="dcterms:W3CDTF">2022-06-25T11:06:03Z</dcterms:created>
  <dcterms:modified xsi:type="dcterms:W3CDTF">2022-06-25T11:41:00Z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