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61"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a87e87e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a87e87e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87e87e94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87e87e94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87e87e9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87e87e9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v-FDc0jSU59AV47tnxDfz9SSHr9CdP29?usp=shar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moneycontrol.com/news/sector/power-sector-set-for-a-long-haul-on-sustained-demand-spike-large-capex-push-9139961.html" TargetMode="External"/><Relationship Id="rId5" Type="http://schemas.openxmlformats.org/officeDocument/2006/relationships/hyperlink" Target="https://www.sciencedirect.com/science/article/pii/S136403212030191X" TargetMode="External"/><Relationship Id="rId4" Type="http://schemas.openxmlformats.org/officeDocument/2006/relationships/hyperlink" Target="https://github.com/A-Tanz/S.P.A.R.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4325" y="206024"/>
            <a:ext cx="8520600" cy="1344169"/>
          </a:xfrm>
          <a:prstGeom prst="rect">
            <a:avLst/>
          </a:prstGeom>
          <a:solidFill>
            <a:srgbClr val="073763"/>
          </a:solidFill>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lt1"/>
                </a:solidFill>
              </a:rPr>
              <a:t>Project Name: S.P.A.R.K (Smart Power Automatic Regulation Kit)</a:t>
            </a:r>
            <a:endParaRPr sz="3600" dirty="0">
              <a:solidFill>
                <a:schemeClr val="lt1"/>
              </a:solidFill>
            </a:endParaRPr>
          </a:p>
        </p:txBody>
      </p:sp>
      <p:sp>
        <p:nvSpPr>
          <p:cNvPr id="56" name="Google Shape;56;p13"/>
          <p:cNvSpPr txBox="1"/>
          <p:nvPr/>
        </p:nvSpPr>
        <p:spPr>
          <a:xfrm>
            <a:off x="311700" y="1975568"/>
            <a:ext cx="8520600" cy="1953000"/>
          </a:xfrm>
          <a:prstGeom prst="rect">
            <a:avLst/>
          </a:prstGeom>
          <a:solidFill>
            <a:srgbClr val="EFEFEF"/>
          </a:solidFill>
          <a:ln>
            <a:noFill/>
          </a:ln>
        </p:spPr>
        <p:txBody>
          <a:bodyPr spcFirstLastPara="1" wrap="square" lIns="45700" tIns="45700" rIns="45700" bIns="45700" anchor="t" anchorCtr="0">
            <a:noAutofit/>
          </a:bodyPr>
          <a:lstStyle/>
          <a:p>
            <a:pPr marL="0" marR="0" lvl="0" indent="0" algn="l" rtl="0">
              <a:lnSpc>
                <a:spcPct val="90000"/>
              </a:lnSpc>
              <a:spcBef>
                <a:spcPts val="1500"/>
              </a:spcBef>
              <a:spcAft>
                <a:spcPts val="0"/>
              </a:spcAft>
              <a:buClr>
                <a:srgbClr val="000000"/>
              </a:buClr>
              <a:buSzPts val="4000"/>
              <a:buFont typeface="Avenir"/>
              <a:buNone/>
            </a:pPr>
            <a:r>
              <a:rPr lang="en" sz="1800" dirty="0">
                <a:latin typeface="Avenir"/>
                <a:ea typeface="Avenir"/>
                <a:cs typeface="Avenir"/>
                <a:sym typeface="Avenir"/>
              </a:rPr>
              <a:t>T</a:t>
            </a:r>
            <a:r>
              <a:rPr lang="en" sz="1800" b="0" i="0" u="none" strike="noStrike" cap="none" dirty="0">
                <a:latin typeface="Avenir"/>
                <a:ea typeface="Avenir"/>
                <a:cs typeface="Avenir"/>
                <a:sym typeface="Avenir"/>
              </a:rPr>
              <a:t>eam members and contact information:</a:t>
            </a:r>
            <a:endParaRPr sz="1800" dirty="0"/>
          </a:p>
        </p:txBody>
      </p:sp>
      <p:sp>
        <p:nvSpPr>
          <p:cNvPr id="10" name="Subtitle 9"/>
          <p:cNvSpPr>
            <a:spLocks noGrp="1"/>
          </p:cNvSpPr>
          <p:nvPr>
            <p:ph type="subTitle" idx="1"/>
          </p:nvPr>
        </p:nvSpPr>
        <p:spPr>
          <a:xfrm>
            <a:off x="311700" y="2516051"/>
            <a:ext cx="8520600" cy="792600"/>
          </a:xfrm>
        </p:spPr>
        <p:txBody>
          <a:bodyPr/>
          <a:lstStyle/>
          <a:p>
            <a:pPr algn="l">
              <a:lnSpc>
                <a:spcPct val="150000"/>
              </a:lnSpc>
            </a:pPr>
            <a:r>
              <a:rPr lang="en-US" sz="2000" dirty="0"/>
              <a:t>Afraz Tanvir		(RA2011003010499) 	(M. 9891766655)</a:t>
            </a:r>
          </a:p>
          <a:p>
            <a:pPr algn="l">
              <a:lnSpc>
                <a:spcPct val="150000"/>
              </a:lnSpc>
            </a:pPr>
            <a:r>
              <a:rPr lang="en-US" sz="2000" dirty="0"/>
              <a:t>Abhijeet Kumar Jha	(RA2011003010549)	(M. 9319592002)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28175" y="395650"/>
            <a:ext cx="2162700" cy="24471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Who needs it and why?</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Developing economies like India are in urgent need of a way to regulate power demand as their GRID system are not as advanced as in developed nations.</a:t>
            </a:r>
          </a:p>
          <a:p>
            <a:pPr marL="0" lvl="0" indent="0" algn="l" rtl="0">
              <a:spcBef>
                <a:spcPts val="0"/>
              </a:spcBef>
              <a:spcAft>
                <a:spcPts val="0"/>
              </a:spcAft>
              <a:buNone/>
            </a:pPr>
            <a:r>
              <a:rPr lang="en" sz="1200" dirty="0"/>
              <a:t>Especially for India which also suffers from Overpopulation.</a:t>
            </a:r>
          </a:p>
        </p:txBody>
      </p:sp>
      <p:sp>
        <p:nvSpPr>
          <p:cNvPr id="65" name="Google Shape;65;p14"/>
          <p:cNvSpPr txBox="1"/>
          <p:nvPr/>
        </p:nvSpPr>
        <p:spPr>
          <a:xfrm>
            <a:off x="-7145" y="45025"/>
            <a:ext cx="9144000" cy="327600"/>
          </a:xfrm>
          <a:prstGeom prst="rect">
            <a:avLst/>
          </a:prstGeom>
          <a:solidFill>
            <a:srgbClr val="20124D"/>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lt1"/>
                </a:solidFill>
              </a:rPr>
              <a:t>Need		       Approach	                 Benefit		           Competition</a:t>
            </a:r>
            <a:endParaRPr sz="1600" b="1" dirty="0">
              <a:solidFill>
                <a:schemeClr val="lt1"/>
              </a:solidFill>
            </a:endParaRPr>
          </a:p>
        </p:txBody>
      </p:sp>
      <p:sp>
        <p:nvSpPr>
          <p:cNvPr id="66" name="Google Shape;66;p14"/>
          <p:cNvSpPr txBox="1"/>
          <p:nvPr/>
        </p:nvSpPr>
        <p:spPr>
          <a:xfrm>
            <a:off x="0" y="3271750"/>
            <a:ext cx="4524900" cy="1871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How will others in the industry react?</a:t>
            </a:r>
          </a:p>
          <a:p>
            <a:pPr marL="0" lvl="0" indent="0" algn="l" rtl="0">
              <a:spcBef>
                <a:spcPts val="0"/>
              </a:spcBef>
              <a:spcAft>
                <a:spcPts val="0"/>
              </a:spcAft>
              <a:buClr>
                <a:schemeClr val="dk1"/>
              </a:buClr>
              <a:buSzPts val="1100"/>
              <a:buFont typeface="Arial"/>
              <a:buNone/>
            </a:pPr>
            <a:endParaRPr lang="en"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Since there is virtually no competition for this project. The industry can only react positively. This only adds upon the already established industries such as the AirConditioners, who can incorporate this within their porducts to make it more competitve and lucrative for consumers. It also lowers burden on National GRID which also makes it an excellent project to collaborate on with the Govt.</a:t>
            </a:r>
            <a:endParaRPr dirty="0"/>
          </a:p>
        </p:txBody>
      </p:sp>
      <p:sp>
        <p:nvSpPr>
          <p:cNvPr id="67" name="Google Shape;67;p14"/>
          <p:cNvSpPr txBox="1"/>
          <p:nvPr/>
        </p:nvSpPr>
        <p:spPr>
          <a:xfrm>
            <a:off x="4619075" y="3271675"/>
            <a:ext cx="4524900" cy="1871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chemeClr val="dk1"/>
                </a:solidFill>
              </a:rPr>
              <a:t>Important Links:</a:t>
            </a:r>
          </a:p>
          <a:p>
            <a:pPr marL="0" lvl="0" indent="0" algn="l" rtl="0">
              <a:spcBef>
                <a:spcPts val="0"/>
              </a:spcBef>
              <a:spcAft>
                <a:spcPts val="0"/>
              </a:spcAft>
              <a:buClr>
                <a:schemeClr val="dk1"/>
              </a:buClr>
              <a:buSzPts val="1100"/>
              <a:buFont typeface="Arial"/>
              <a:buNone/>
            </a:pPr>
            <a:r>
              <a:rPr lang="en" sz="1100" dirty="0">
                <a:solidFill>
                  <a:schemeClr val="dk1"/>
                </a:solidFill>
              </a:rPr>
              <a:t>Project Files: </a:t>
            </a:r>
            <a:r>
              <a:rPr lang="en-IN" sz="1100" dirty="0">
                <a:solidFill>
                  <a:schemeClr val="dk1"/>
                </a:solidFill>
                <a:hlinkClick r:id="rId3"/>
              </a:rPr>
              <a:t>https://drive.google.com/drive/folders/1v-FDc0jSU59AV47tnxDfz9SSHr9CdP29?usp=sharing</a:t>
            </a:r>
            <a:endParaRPr lang="en"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Github Repo: </a:t>
            </a:r>
            <a:r>
              <a:rPr lang="en-IN" sz="1100" dirty="0">
                <a:solidFill>
                  <a:schemeClr val="dk1"/>
                </a:solidFill>
                <a:hlinkClick r:id="rId4"/>
              </a:rPr>
              <a:t>https://github.com/A-Tanz/S.P.A.R.K</a:t>
            </a:r>
            <a:endParaRPr lang="en-IN" sz="1100" dirty="0">
              <a:solidFill>
                <a:schemeClr val="dk1"/>
              </a:solidFill>
            </a:endParaRPr>
          </a:p>
          <a:p>
            <a:pPr marL="0" lvl="0" indent="0" algn="l" rtl="0">
              <a:spcBef>
                <a:spcPts val="0"/>
              </a:spcBef>
              <a:spcAft>
                <a:spcPts val="0"/>
              </a:spcAft>
              <a:buClr>
                <a:schemeClr val="dk1"/>
              </a:buClr>
              <a:buSzPts val="1100"/>
              <a:buFont typeface="Arial"/>
              <a:buNone/>
            </a:pPr>
            <a:r>
              <a:rPr lang="en-IN" sz="1100" dirty="0">
                <a:solidFill>
                  <a:schemeClr val="dk1"/>
                </a:solidFill>
              </a:rPr>
              <a:t>Reference Materials: </a:t>
            </a:r>
          </a:p>
          <a:p>
            <a:pPr marL="0" lvl="0" indent="0" algn="l" rtl="0">
              <a:spcBef>
                <a:spcPts val="0"/>
              </a:spcBef>
              <a:spcAft>
                <a:spcPts val="0"/>
              </a:spcAft>
              <a:buClr>
                <a:schemeClr val="dk1"/>
              </a:buClr>
              <a:buSzPts val="1100"/>
              <a:buFont typeface="Arial"/>
              <a:buNone/>
            </a:pPr>
            <a:r>
              <a:rPr lang="en-IN" sz="1100" dirty="0">
                <a:solidFill>
                  <a:schemeClr val="dk1"/>
                </a:solidFill>
                <a:hlinkClick r:id="rId5"/>
              </a:rPr>
              <a:t>https://www.sciencedirect.com/science/article/pii/S136403212030191X</a:t>
            </a:r>
            <a:endParaRPr lang="en-IN" sz="1100" dirty="0">
              <a:solidFill>
                <a:schemeClr val="dk1"/>
              </a:solidFill>
            </a:endParaRPr>
          </a:p>
          <a:p>
            <a:pPr marL="0" lvl="0" indent="0" algn="l" rtl="0">
              <a:spcBef>
                <a:spcPts val="0"/>
              </a:spcBef>
              <a:spcAft>
                <a:spcPts val="0"/>
              </a:spcAft>
              <a:buClr>
                <a:schemeClr val="dk1"/>
              </a:buClr>
              <a:buSzPts val="1100"/>
              <a:buFont typeface="Arial"/>
              <a:buNone/>
            </a:pPr>
            <a:r>
              <a:rPr lang="en-IN" sz="1100" dirty="0">
                <a:hlinkClick r:id="rId6"/>
              </a:rPr>
              <a:t>https://www.moneycontrol.com/news/sector/power-sector-set-for-a-long-haul-on-sustained-demand-spike-large-capex-push-9139961.html</a:t>
            </a:r>
            <a:endParaRPr lang="en-IN" sz="1100" dirty="0">
              <a:solidFill>
                <a:schemeClr val="dk1"/>
              </a:solidFill>
            </a:endParaRPr>
          </a:p>
        </p:txBody>
      </p:sp>
      <p:sp>
        <p:nvSpPr>
          <p:cNvPr id="68" name="Google Shape;68;p14"/>
          <p:cNvSpPr/>
          <p:nvPr/>
        </p:nvSpPr>
        <p:spPr>
          <a:xfrm>
            <a:off x="2239025" y="395650"/>
            <a:ext cx="2286000" cy="24471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What approach will be used?</a:t>
            </a:r>
          </a:p>
          <a:p>
            <a:pPr marL="0" lvl="0" indent="0" algn="l" rtl="0">
              <a:spcBef>
                <a:spcPts val="0"/>
              </a:spcBef>
              <a:spcAft>
                <a:spcPts val="0"/>
              </a:spcAft>
              <a:buNone/>
            </a:pPr>
            <a:r>
              <a:rPr lang="en" sz="1200" dirty="0"/>
              <a:t>Our system places emphasis on the heating and cooling system of the home as they are the biggest energy consumers in an individual household.</a:t>
            </a:r>
          </a:p>
          <a:p>
            <a:pPr marL="0" lvl="0" indent="0" algn="l" rtl="0">
              <a:spcBef>
                <a:spcPts val="0"/>
              </a:spcBef>
              <a:spcAft>
                <a:spcPts val="0"/>
              </a:spcAft>
              <a:buNone/>
            </a:pPr>
            <a:r>
              <a:rPr lang="en" sz="1200" dirty="0"/>
              <a:t>The system tracks user locally and recognizes their behaviour pattern to intelligently heat/cool the house. </a:t>
            </a:r>
            <a:endParaRPr sz="1200" dirty="0"/>
          </a:p>
        </p:txBody>
      </p:sp>
      <p:cxnSp>
        <p:nvCxnSpPr>
          <p:cNvPr id="69" name="Google Shape;69;p14"/>
          <p:cNvCxnSpPr/>
          <p:nvPr/>
        </p:nvCxnSpPr>
        <p:spPr>
          <a:xfrm>
            <a:off x="4629400" y="9575"/>
            <a:ext cx="0" cy="2837400"/>
          </a:xfrm>
          <a:prstGeom prst="straightConnector1">
            <a:avLst/>
          </a:prstGeom>
          <a:noFill/>
          <a:ln w="9525" cap="flat" cmpd="sng">
            <a:solidFill>
              <a:srgbClr val="EDA29B"/>
            </a:solidFill>
            <a:prstDash val="dot"/>
            <a:round/>
            <a:headEnd type="none" w="sm" len="sm"/>
            <a:tailEnd type="none" w="sm" len="sm"/>
          </a:ln>
        </p:spPr>
      </p:cxnSp>
      <p:sp>
        <p:nvSpPr>
          <p:cNvPr id="70" name="Google Shape;70;p14"/>
          <p:cNvSpPr/>
          <p:nvPr/>
        </p:nvSpPr>
        <p:spPr>
          <a:xfrm>
            <a:off x="4630425" y="402794"/>
            <a:ext cx="2286000" cy="24471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benefit?</a:t>
            </a:r>
          </a:p>
          <a:p>
            <a:pPr marL="0" lvl="0" indent="0" algn="l" rtl="0">
              <a:spcBef>
                <a:spcPts val="0"/>
              </a:spcBef>
              <a:spcAft>
                <a:spcPts val="0"/>
              </a:spcAft>
              <a:buNone/>
            </a:pPr>
            <a:endParaRPr lang="en" dirty="0"/>
          </a:p>
          <a:p>
            <a:pPr marL="0" lvl="0" indent="0" algn="l" rtl="0">
              <a:spcBef>
                <a:spcPts val="0"/>
              </a:spcBef>
              <a:spcAft>
                <a:spcPts val="0"/>
              </a:spcAft>
              <a:buNone/>
            </a:pPr>
            <a:r>
              <a:rPr lang="en" sz="1200" dirty="0"/>
              <a:t>The system takes advantage of the inherent ability of the house to remain cooled/heated for some time even after the cooling/heating systems are turned off to distribute the load and avoid peak load on the GRID system. This allows the GRID to remain operational without power cut-offs.</a:t>
            </a:r>
            <a:endParaRPr sz="1200" dirty="0"/>
          </a:p>
        </p:txBody>
      </p:sp>
      <p:cxnSp>
        <p:nvCxnSpPr>
          <p:cNvPr id="71" name="Google Shape;71;p14"/>
          <p:cNvCxnSpPr/>
          <p:nvPr/>
        </p:nvCxnSpPr>
        <p:spPr>
          <a:xfrm>
            <a:off x="7020800" y="9575"/>
            <a:ext cx="0" cy="2837400"/>
          </a:xfrm>
          <a:prstGeom prst="straightConnector1">
            <a:avLst/>
          </a:prstGeom>
          <a:noFill/>
          <a:ln w="9525" cap="flat" cmpd="sng">
            <a:solidFill>
              <a:srgbClr val="EDA29B"/>
            </a:solidFill>
            <a:prstDash val="dot"/>
            <a:round/>
            <a:headEnd type="none" w="sm" len="sm"/>
            <a:tailEnd type="none" w="sm" len="sm"/>
          </a:ln>
        </p:spPr>
      </p:cxnSp>
      <p:sp>
        <p:nvSpPr>
          <p:cNvPr id="72" name="Google Shape;72;p14"/>
          <p:cNvSpPr/>
          <p:nvPr/>
        </p:nvSpPr>
        <p:spPr>
          <a:xfrm>
            <a:off x="7038600" y="395650"/>
            <a:ext cx="2085600" cy="24471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next best alternative if this project was not done?</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Although similar projects are in research, currently there are no products available to masses commercially.</a:t>
            </a:r>
            <a:endParaRPr dirty="0"/>
          </a:p>
        </p:txBody>
      </p:sp>
      <p:cxnSp>
        <p:nvCxnSpPr>
          <p:cNvPr id="73" name="Google Shape;73;p14"/>
          <p:cNvCxnSpPr/>
          <p:nvPr/>
        </p:nvCxnSpPr>
        <p:spPr>
          <a:xfrm>
            <a:off x="9124175" y="9575"/>
            <a:ext cx="0" cy="2837400"/>
          </a:xfrm>
          <a:prstGeom prst="straightConnector1">
            <a:avLst/>
          </a:prstGeom>
          <a:noFill/>
          <a:ln w="9525" cap="flat" cmpd="sng">
            <a:solidFill>
              <a:srgbClr val="EDA29B"/>
            </a:solidFill>
            <a:prstDash val="dot"/>
            <a:round/>
            <a:headEnd type="none" w="sm" len="sm"/>
            <a:tailEnd type="none" w="sm" len="sm"/>
          </a:ln>
        </p:spPr>
      </p:cxnSp>
      <p:sp>
        <p:nvSpPr>
          <p:cNvPr id="74" name="Google Shape;74;p14"/>
          <p:cNvSpPr txBox="1"/>
          <p:nvPr/>
        </p:nvSpPr>
        <p:spPr>
          <a:xfrm>
            <a:off x="-1" y="2895563"/>
            <a:ext cx="9144000" cy="327600"/>
          </a:xfrm>
          <a:prstGeom prst="rect">
            <a:avLst/>
          </a:prstGeom>
          <a:solidFill>
            <a:srgbClr val="20124D"/>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lt1"/>
                </a:solidFill>
              </a:rPr>
              <a:t>Why is this a good space?			Online project folders, documents:		</a:t>
            </a:r>
            <a:endParaRPr sz="1600"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48900" y="352351"/>
            <a:ext cx="2850000" cy="2514600"/>
          </a:xfrm>
          <a:prstGeom prst="rect">
            <a:avLst/>
          </a:prstGeom>
          <a:solidFill>
            <a:srgbClr val="EFEFEF"/>
          </a:solidFill>
          <a:ln w="19050" cap="flat" cmpd="sng">
            <a:solidFill>
              <a:srgbClr val="B7B7B7"/>
            </a:solidFill>
            <a:prstDash val="dash"/>
            <a:round/>
            <a:headEnd type="none" w="sm" len="sm"/>
            <a:tailEnd type="none" w="sm" len="sm"/>
          </a:ln>
        </p:spPr>
        <p:txBody>
          <a:bodyPr spcFirstLastPara="1" wrap="square" lIns="91425" tIns="91425" rIns="91425" bIns="91425" anchor="t" anchorCtr="0">
            <a:noAutofit/>
          </a:bodyPr>
          <a:lstStyle/>
          <a:p>
            <a:pPr marL="137160" lvl="0" indent="-121920" algn="l" rtl="0">
              <a:spcBef>
                <a:spcPts val="0"/>
              </a:spcBef>
              <a:spcAft>
                <a:spcPts val="0"/>
              </a:spcAft>
              <a:buClr>
                <a:srgbClr val="434343"/>
              </a:buClr>
              <a:buSzPts val="1200"/>
              <a:buChar char="●"/>
            </a:pPr>
            <a:r>
              <a:rPr lang="en" dirty="0">
                <a:solidFill>
                  <a:srgbClr val="434343"/>
                </a:solidFill>
              </a:rPr>
              <a:t>As this is the new and origional idea and nothing like this exists in market currently so that go very positive in our success.Hence, we are pretty confident in our project.</a:t>
            </a:r>
            <a:endParaRPr dirty="0">
              <a:solidFill>
                <a:srgbClr val="434343"/>
              </a:solidFill>
            </a:endParaRPr>
          </a:p>
        </p:txBody>
      </p:sp>
      <p:sp>
        <p:nvSpPr>
          <p:cNvPr id="80" name="Google Shape;80;p15"/>
          <p:cNvSpPr txBox="1">
            <a:spLocks noGrp="1"/>
          </p:cNvSpPr>
          <p:nvPr>
            <p:ph type="body" idx="1"/>
          </p:nvPr>
        </p:nvSpPr>
        <p:spPr>
          <a:xfrm>
            <a:off x="3060219" y="352350"/>
            <a:ext cx="3048000" cy="2514600"/>
          </a:xfrm>
          <a:prstGeom prst="rect">
            <a:avLst/>
          </a:prstGeom>
          <a:solidFill>
            <a:srgbClr val="EFEFEF"/>
          </a:solidFill>
          <a:ln w="19050" cap="flat" cmpd="sng">
            <a:solidFill>
              <a:srgbClr val="B7B7B7"/>
            </a:solidFill>
            <a:prstDash val="dash"/>
            <a:round/>
            <a:headEnd type="none" w="sm" len="sm"/>
            <a:tailEnd type="none" w="sm" len="sm"/>
          </a:ln>
        </p:spPr>
        <p:txBody>
          <a:bodyPr spcFirstLastPara="1" wrap="square" lIns="91425" tIns="91425" rIns="91425" bIns="91425" anchor="t" anchorCtr="0">
            <a:noAutofit/>
          </a:bodyPr>
          <a:lstStyle/>
          <a:p>
            <a:pPr marL="137160" lvl="0" indent="-121920" algn="l" rtl="0">
              <a:spcBef>
                <a:spcPts val="0"/>
              </a:spcBef>
              <a:spcAft>
                <a:spcPts val="0"/>
              </a:spcAft>
              <a:buClr>
                <a:srgbClr val="434343"/>
              </a:buClr>
              <a:buSzPts val="1200"/>
              <a:buChar char="●"/>
            </a:pPr>
            <a:r>
              <a:rPr lang="en" dirty="0">
                <a:solidFill>
                  <a:srgbClr val="434343"/>
                </a:solidFill>
              </a:rPr>
              <a:t>The idea is going well with t</a:t>
            </a:r>
            <a:r>
              <a:rPr lang="en-IN" dirty="0">
                <a:solidFill>
                  <a:srgbClr val="434343"/>
                </a:solidFill>
              </a:rPr>
              <a:t>he support of our teachers and mentors and with the support of friends and team determination we will be able to get it across the board.</a:t>
            </a:r>
            <a:endParaRPr dirty="0">
              <a:solidFill>
                <a:srgbClr val="434343"/>
              </a:solidFill>
            </a:endParaRPr>
          </a:p>
        </p:txBody>
      </p:sp>
      <p:sp>
        <p:nvSpPr>
          <p:cNvPr id="81" name="Google Shape;81;p15"/>
          <p:cNvSpPr txBox="1">
            <a:spLocks noGrp="1"/>
          </p:cNvSpPr>
          <p:nvPr>
            <p:ph type="body" idx="1"/>
          </p:nvPr>
        </p:nvSpPr>
        <p:spPr>
          <a:xfrm>
            <a:off x="6240970" y="352350"/>
            <a:ext cx="2952000" cy="2514600"/>
          </a:xfrm>
          <a:prstGeom prst="rect">
            <a:avLst/>
          </a:prstGeom>
          <a:solidFill>
            <a:srgbClr val="EFEFEF"/>
          </a:solidFill>
          <a:ln w="19050" cap="flat" cmpd="sng">
            <a:solidFill>
              <a:srgbClr val="B7B7B7"/>
            </a:solidFill>
            <a:prstDash val="dash"/>
            <a:round/>
            <a:headEnd type="none" w="sm" len="sm"/>
            <a:tailEnd type="none" w="sm" len="sm"/>
          </a:ln>
        </p:spPr>
        <p:txBody>
          <a:bodyPr spcFirstLastPara="1" wrap="square" lIns="91425" tIns="91425" rIns="91425" bIns="91425" anchor="t" anchorCtr="0">
            <a:noAutofit/>
          </a:bodyPr>
          <a:lstStyle/>
          <a:p>
            <a:pPr marL="137160" lvl="0" indent="-121920" algn="l" rtl="0">
              <a:spcBef>
                <a:spcPts val="0"/>
              </a:spcBef>
              <a:spcAft>
                <a:spcPts val="0"/>
              </a:spcAft>
              <a:buClr>
                <a:srgbClr val="434343"/>
              </a:buClr>
              <a:buSzPts val="1200"/>
              <a:buChar char="●"/>
            </a:pPr>
            <a:r>
              <a:rPr lang="en" dirty="0">
                <a:solidFill>
                  <a:srgbClr val="434343"/>
                </a:solidFill>
              </a:rPr>
              <a:t>Sometimes it requires more time for a project to complete. So we have to increase our effieciency.</a:t>
            </a:r>
            <a:endParaRPr dirty="0">
              <a:solidFill>
                <a:srgbClr val="434343"/>
              </a:solidFill>
            </a:endParaRPr>
          </a:p>
        </p:txBody>
      </p:sp>
      <p:sp>
        <p:nvSpPr>
          <p:cNvPr id="83" name="Google Shape;83;p15"/>
          <p:cNvSpPr txBox="1"/>
          <p:nvPr/>
        </p:nvSpPr>
        <p:spPr>
          <a:xfrm>
            <a:off x="48899" y="0"/>
            <a:ext cx="9144000" cy="327600"/>
          </a:xfrm>
          <a:prstGeom prst="rect">
            <a:avLst/>
          </a:prstGeom>
          <a:solidFill>
            <a:srgbClr val="20124D"/>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lt1"/>
                </a:solidFill>
              </a:rPr>
              <a:t>How will you win?		   What is Working/Known: 	           What is Not Working/Known:</a:t>
            </a:r>
            <a:endParaRPr sz="1600" b="1" dirty="0">
              <a:solidFill>
                <a:schemeClr val="lt1"/>
              </a:solidFill>
            </a:endParaRPr>
          </a:p>
        </p:txBody>
      </p:sp>
      <p:sp>
        <p:nvSpPr>
          <p:cNvPr id="84" name="Google Shape;84;p15"/>
          <p:cNvSpPr txBox="1"/>
          <p:nvPr/>
        </p:nvSpPr>
        <p:spPr>
          <a:xfrm>
            <a:off x="12224" y="3001763"/>
            <a:ext cx="9144000" cy="327600"/>
          </a:xfrm>
          <a:prstGeom prst="rect">
            <a:avLst/>
          </a:prstGeom>
          <a:solidFill>
            <a:srgbClr val="20124D"/>
          </a:solidFill>
          <a:ln>
            <a:noFill/>
          </a:ln>
        </p:spPr>
        <p:txBody>
          <a:bodyPr spcFirstLastPara="1" wrap="square" lIns="91425" tIns="91425" rIns="91425" bIns="91425" anchor="t" anchorCtr="0">
            <a:noAutofit/>
          </a:bodyPr>
          <a:lstStyle/>
          <a:p>
            <a:pPr lvl="0" rtl="0">
              <a:lnSpc>
                <a:spcPct val="115000"/>
              </a:lnSpc>
              <a:spcBef>
                <a:spcPts val="0"/>
              </a:spcBef>
              <a:spcAft>
                <a:spcPts val="1600"/>
              </a:spcAft>
              <a:buNone/>
            </a:pPr>
            <a:r>
              <a:rPr lang="en" sz="1600" b="1" dirty="0">
                <a:solidFill>
                  <a:schemeClr val="lt1"/>
                </a:solidFill>
              </a:rPr>
              <a:t>Reflection 1:		    Reflection 2:	                           Advisor/Manager:</a:t>
            </a:r>
            <a:endParaRPr sz="1600" b="1" dirty="0">
              <a:solidFill>
                <a:schemeClr val="lt1"/>
              </a:solidFill>
            </a:endParaRPr>
          </a:p>
        </p:txBody>
      </p:sp>
      <p:sp>
        <p:nvSpPr>
          <p:cNvPr id="85" name="Google Shape;85;p15"/>
          <p:cNvSpPr txBox="1">
            <a:spLocks noGrp="1"/>
          </p:cNvSpPr>
          <p:nvPr>
            <p:ph type="body" idx="1"/>
          </p:nvPr>
        </p:nvSpPr>
        <p:spPr>
          <a:xfrm>
            <a:off x="48875" y="3388001"/>
            <a:ext cx="2850000" cy="1679400"/>
          </a:xfrm>
          <a:prstGeom prst="rect">
            <a:avLst/>
          </a:prstGeom>
          <a:solidFill>
            <a:srgbClr val="EFEFEF"/>
          </a:solidFill>
          <a:ln w="19050" cap="flat" cmpd="sng">
            <a:solidFill>
              <a:srgbClr val="B7B7B7"/>
            </a:solidFill>
            <a:prstDash val="dash"/>
            <a:round/>
            <a:headEnd type="none" w="sm" len="sm"/>
            <a:tailEnd type="none" w="sm" len="sm"/>
          </a:ln>
        </p:spPr>
        <p:txBody>
          <a:bodyPr spcFirstLastPara="1" wrap="square" lIns="91425" tIns="91425" rIns="91425" bIns="91425" anchor="t" anchorCtr="0">
            <a:noAutofit/>
          </a:bodyPr>
          <a:lstStyle/>
          <a:p>
            <a:pPr marL="137160" lvl="0" indent="-121920" algn="l" rtl="0">
              <a:spcBef>
                <a:spcPts val="0"/>
              </a:spcBef>
              <a:spcAft>
                <a:spcPts val="0"/>
              </a:spcAft>
              <a:buClr>
                <a:srgbClr val="434343"/>
              </a:buClr>
              <a:buSzPts val="1200"/>
              <a:buChar char="●"/>
            </a:pPr>
            <a:r>
              <a:rPr lang="en" dirty="0">
                <a:solidFill>
                  <a:srgbClr val="434343"/>
                </a:solidFill>
              </a:rPr>
              <a:t>That’s a great product to reduce peak hour load and will contribute effectively in go green motion.</a:t>
            </a:r>
            <a:endParaRPr dirty="0">
              <a:solidFill>
                <a:srgbClr val="434343"/>
              </a:solidFill>
            </a:endParaRPr>
          </a:p>
        </p:txBody>
      </p:sp>
      <p:sp>
        <p:nvSpPr>
          <p:cNvPr id="86" name="Google Shape;86;p15"/>
          <p:cNvSpPr txBox="1">
            <a:spLocks noGrp="1"/>
          </p:cNvSpPr>
          <p:nvPr>
            <p:ph type="body" idx="1"/>
          </p:nvPr>
        </p:nvSpPr>
        <p:spPr>
          <a:xfrm>
            <a:off x="3060185" y="3388000"/>
            <a:ext cx="3048000" cy="1679400"/>
          </a:xfrm>
          <a:prstGeom prst="rect">
            <a:avLst/>
          </a:prstGeom>
          <a:solidFill>
            <a:srgbClr val="EFEFEF"/>
          </a:solidFill>
          <a:ln w="19050" cap="flat" cmpd="sng">
            <a:solidFill>
              <a:srgbClr val="B7B7B7"/>
            </a:solidFill>
            <a:prstDash val="dash"/>
            <a:round/>
            <a:headEnd type="none" w="sm" len="sm"/>
            <a:tailEnd type="none" w="sm" len="sm"/>
          </a:ln>
        </p:spPr>
        <p:txBody>
          <a:bodyPr spcFirstLastPara="1" wrap="square" lIns="91425" tIns="91425" rIns="91425" bIns="91425" anchor="t" anchorCtr="0">
            <a:noAutofit/>
          </a:bodyPr>
          <a:lstStyle/>
          <a:p>
            <a:pPr marL="137160" lvl="0" indent="-121920" algn="l" rtl="0">
              <a:spcBef>
                <a:spcPts val="0"/>
              </a:spcBef>
              <a:spcAft>
                <a:spcPts val="0"/>
              </a:spcAft>
              <a:buClr>
                <a:srgbClr val="434343"/>
              </a:buClr>
              <a:buSzPts val="1200"/>
              <a:buChar char="●"/>
            </a:pPr>
            <a:r>
              <a:rPr lang="en" dirty="0">
                <a:solidFill>
                  <a:srgbClr val="434343"/>
                </a:solidFill>
              </a:rPr>
              <a:t>That’s a really great initiative for peak hour load management. </a:t>
            </a:r>
            <a:endParaRPr dirty="0">
              <a:solidFill>
                <a:srgbClr val="434343"/>
              </a:solidFill>
            </a:endParaRPr>
          </a:p>
        </p:txBody>
      </p:sp>
      <p:sp>
        <p:nvSpPr>
          <p:cNvPr id="87" name="Google Shape;87;p15"/>
          <p:cNvSpPr txBox="1">
            <a:spLocks noGrp="1"/>
          </p:cNvSpPr>
          <p:nvPr>
            <p:ph type="body" idx="1"/>
          </p:nvPr>
        </p:nvSpPr>
        <p:spPr>
          <a:xfrm>
            <a:off x="6240925" y="3388000"/>
            <a:ext cx="2952000" cy="1755500"/>
          </a:xfrm>
          <a:prstGeom prst="rect">
            <a:avLst/>
          </a:prstGeom>
          <a:solidFill>
            <a:srgbClr val="EFEFEF"/>
          </a:solidFill>
          <a:ln w="19050" cap="flat" cmpd="sng">
            <a:solidFill>
              <a:srgbClr val="B7B7B7"/>
            </a:solidFill>
            <a:prstDash val="dash"/>
            <a:round/>
            <a:headEnd type="none" w="sm" len="sm"/>
            <a:tailEnd type="none" w="sm" len="sm"/>
          </a:ln>
        </p:spPr>
        <p:txBody>
          <a:bodyPr spcFirstLastPara="1" wrap="square" lIns="91425" tIns="91425" rIns="91425" bIns="91425" anchor="t" anchorCtr="0">
            <a:noAutofit/>
          </a:bodyPr>
          <a:lstStyle/>
          <a:p>
            <a:pPr marL="137160" lvl="0" indent="-121920" algn="l" rtl="0">
              <a:spcBef>
                <a:spcPts val="0"/>
              </a:spcBef>
              <a:spcAft>
                <a:spcPts val="0"/>
              </a:spcAft>
              <a:buClr>
                <a:srgbClr val="434343"/>
              </a:buClr>
              <a:buSzPts val="1200"/>
              <a:buChar char="●"/>
            </a:pPr>
            <a:r>
              <a:rPr lang="en" dirty="0">
                <a:solidFill>
                  <a:srgbClr val="434343"/>
                </a:solidFill>
              </a:rPr>
              <a:t>Mukesh Krishnan MB</a:t>
            </a:r>
            <a:endParaRPr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ctrTitle"/>
          </p:nvPr>
        </p:nvSpPr>
        <p:spPr>
          <a:xfrm>
            <a:off x="0" y="14250"/>
            <a:ext cx="9144000" cy="495000"/>
          </a:xfrm>
          <a:prstGeom prst="rect">
            <a:avLst/>
          </a:prstGeom>
          <a:solidFill>
            <a:srgbClr val="073763"/>
          </a:solidFill>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rPr>
              <a:t>Project Checklist: </a:t>
            </a:r>
            <a:endParaRPr sz="1800">
              <a:solidFill>
                <a:schemeClr val="lt1"/>
              </a:solidFill>
            </a:endParaRPr>
          </a:p>
        </p:txBody>
      </p:sp>
      <p:sp>
        <p:nvSpPr>
          <p:cNvPr id="120" name="Google Shape;120;p18"/>
          <p:cNvSpPr txBox="1"/>
          <p:nvPr/>
        </p:nvSpPr>
        <p:spPr>
          <a:xfrm>
            <a:off x="238850" y="615450"/>
            <a:ext cx="4333200" cy="3802500"/>
          </a:xfrm>
          <a:prstGeom prst="rect">
            <a:avLst/>
          </a:prstGeom>
          <a:noFill/>
          <a:ln w="19050" cap="flat" cmpd="sng">
            <a:solidFill>
              <a:srgbClr val="073763"/>
            </a:solidFill>
            <a:prstDash val="dash"/>
            <a:miter lim="400000"/>
            <a:headEnd type="none" w="sm" len="sm"/>
            <a:tailEnd type="none" w="sm" len="sm"/>
          </a:ln>
        </p:spPr>
        <p:txBody>
          <a:bodyPr spcFirstLastPara="1" wrap="square" lIns="45700" tIns="45700" rIns="45700" bIns="45700" anchor="t" anchorCtr="0">
            <a:noAutofit/>
          </a:bodyPr>
          <a:lstStyle/>
          <a:p>
            <a:pPr marL="0" marR="0" lvl="0" indent="0" algn="l" rtl="0">
              <a:lnSpc>
                <a:spcPct val="90000"/>
              </a:lnSpc>
              <a:spcBef>
                <a:spcPts val="1500"/>
              </a:spcBef>
              <a:spcAft>
                <a:spcPts val="0"/>
              </a:spcAft>
              <a:buClr>
                <a:srgbClr val="000000"/>
              </a:buClr>
              <a:buSzPts val="4000"/>
              <a:buFont typeface="Avenir"/>
              <a:buNone/>
            </a:pPr>
            <a:r>
              <a:rPr lang="en" dirty="0">
                <a:latin typeface="Avenir"/>
                <a:sym typeface="Avenir"/>
              </a:rPr>
              <a:t>AFRAZ TANVIR</a:t>
            </a:r>
          </a:p>
          <a:p>
            <a:pPr marL="0" marR="0" lvl="0" indent="0" algn="l" rtl="0">
              <a:lnSpc>
                <a:spcPct val="90000"/>
              </a:lnSpc>
              <a:spcBef>
                <a:spcPts val="1500"/>
              </a:spcBef>
              <a:spcAft>
                <a:spcPts val="0"/>
              </a:spcAft>
              <a:buClr>
                <a:srgbClr val="000000"/>
              </a:buClr>
              <a:buSzPts val="4000"/>
              <a:buFont typeface="Avenir"/>
              <a:buNone/>
            </a:pPr>
            <a:r>
              <a:rPr lang="en" dirty="0">
                <a:latin typeface="Avenir"/>
                <a:sym typeface="Avenir"/>
              </a:rPr>
              <a:t>Perform research and gather monetry support for the project.</a:t>
            </a:r>
          </a:p>
          <a:p>
            <a:pPr marL="0" marR="0" lvl="0" indent="0" algn="l" rtl="0">
              <a:lnSpc>
                <a:spcPct val="90000"/>
              </a:lnSpc>
              <a:spcBef>
                <a:spcPts val="1500"/>
              </a:spcBef>
              <a:spcAft>
                <a:spcPts val="0"/>
              </a:spcAft>
              <a:buClr>
                <a:srgbClr val="000000"/>
              </a:buClr>
              <a:buSzPts val="4000"/>
              <a:buFont typeface="Avenir"/>
              <a:buNone/>
            </a:pPr>
            <a:r>
              <a:rPr lang="en" dirty="0">
                <a:latin typeface="Avenir"/>
                <a:sym typeface="Avenir"/>
              </a:rPr>
              <a:t>Contribute with the fellow teammates with coding and be dedicated towards his work.</a:t>
            </a:r>
            <a:endParaRPr dirty="0"/>
          </a:p>
        </p:txBody>
      </p:sp>
      <p:sp>
        <p:nvSpPr>
          <p:cNvPr id="123" name="Google Shape;123;p18"/>
          <p:cNvSpPr txBox="1"/>
          <p:nvPr/>
        </p:nvSpPr>
        <p:spPr>
          <a:xfrm>
            <a:off x="4749975" y="615450"/>
            <a:ext cx="4129200" cy="3802500"/>
          </a:xfrm>
          <a:prstGeom prst="rect">
            <a:avLst/>
          </a:prstGeom>
          <a:noFill/>
          <a:ln w="19050" cap="flat" cmpd="sng">
            <a:solidFill>
              <a:srgbClr val="073763"/>
            </a:solidFill>
            <a:prstDash val="dash"/>
            <a:miter lim="400000"/>
            <a:headEnd type="none" w="sm" len="sm"/>
            <a:tailEnd type="none" w="sm" len="sm"/>
          </a:ln>
        </p:spPr>
        <p:txBody>
          <a:bodyPr spcFirstLastPara="1" wrap="square" lIns="45700" tIns="45700" rIns="45700" bIns="45700" anchor="t" anchorCtr="0">
            <a:noAutofit/>
          </a:bodyPr>
          <a:lstStyle/>
          <a:p>
            <a:pPr marL="0" marR="0" lvl="0" indent="0" algn="l" rtl="0">
              <a:lnSpc>
                <a:spcPct val="90000"/>
              </a:lnSpc>
              <a:spcBef>
                <a:spcPts val="1500"/>
              </a:spcBef>
              <a:spcAft>
                <a:spcPts val="0"/>
              </a:spcAft>
              <a:buClr>
                <a:srgbClr val="000000"/>
              </a:buClr>
              <a:buSzPts val="4000"/>
              <a:buFont typeface="Avenir"/>
              <a:buNone/>
            </a:pPr>
            <a:r>
              <a:rPr lang="en" dirty="0">
                <a:latin typeface="Avenir"/>
                <a:sym typeface="Avenir"/>
              </a:rPr>
              <a:t>ABHIJEET KUMAR JHA</a:t>
            </a:r>
          </a:p>
          <a:p>
            <a:pPr marL="0" marR="0" lvl="0" indent="0" algn="l" rtl="0">
              <a:lnSpc>
                <a:spcPct val="90000"/>
              </a:lnSpc>
              <a:spcBef>
                <a:spcPts val="1500"/>
              </a:spcBef>
              <a:spcAft>
                <a:spcPts val="0"/>
              </a:spcAft>
              <a:buClr>
                <a:srgbClr val="000000"/>
              </a:buClr>
              <a:buSzPts val="4000"/>
              <a:buFont typeface="Avenir"/>
              <a:buNone/>
            </a:pPr>
            <a:r>
              <a:rPr lang="en" dirty="0">
                <a:latin typeface="Avenir"/>
                <a:sym typeface="Avenir"/>
              </a:rPr>
              <a:t>Communicate and present our idea to the world.</a:t>
            </a:r>
          </a:p>
          <a:p>
            <a:pPr>
              <a:lnSpc>
                <a:spcPct val="90000"/>
              </a:lnSpc>
              <a:spcBef>
                <a:spcPts val="1500"/>
              </a:spcBef>
              <a:buSzPts val="4000"/>
            </a:pPr>
            <a:r>
              <a:rPr lang="en-US">
                <a:latin typeface="Avenir"/>
                <a:sym typeface="Avenir"/>
              </a:rPr>
              <a:t>Contribute with the fellow teammates with coding and be dedicated towards his work.</a:t>
            </a:r>
            <a:endParaRPr lang="en-US"/>
          </a:p>
          <a:p>
            <a:pPr marL="0" marR="0" lvl="0" indent="0" algn="l" rtl="0">
              <a:lnSpc>
                <a:spcPct val="90000"/>
              </a:lnSpc>
              <a:spcBef>
                <a:spcPts val="1500"/>
              </a:spcBef>
              <a:spcAft>
                <a:spcPts val="0"/>
              </a:spcAft>
              <a:buClr>
                <a:srgbClr val="000000"/>
              </a:buClr>
              <a:buSzPts val="4000"/>
              <a:buFont typeface="Avenir"/>
              <a:buNone/>
            </a:pPr>
            <a:endParaRPr lang="en" dirty="0">
              <a:latin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626</Words>
  <Application>Microsoft Office PowerPoint</Application>
  <PresentationFormat>On-screen Show (16:9)</PresentationFormat>
  <Paragraphs>43</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Avenir</vt:lpstr>
      <vt:lpstr>Simple Light</vt:lpstr>
      <vt:lpstr>Project Name: S.P.A.R.K (Smart Power Automatic Regulation Kit)</vt:lpstr>
      <vt:lpstr>PowerPoint Presentation</vt:lpstr>
      <vt:lpstr>PowerPoint Presentation</vt:lpstr>
      <vt:lpstr>Project Checklist: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___________</dc:title>
  <dc:creator>afraz tanvir</dc:creator>
  <cp:lastModifiedBy>afraz tanvir</cp:lastModifiedBy>
  <cp:revision>6</cp:revision>
  <dcterms:modified xsi:type="dcterms:W3CDTF">2022-09-08T18:24:11Z</dcterms:modified>
</cp:coreProperties>
</file>