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63" r:id="rId6"/>
    <p:sldId id="262" r:id="rId7"/>
    <p:sldId id="260" r:id="rId8"/>
    <p:sldId id="259" r:id="rId9"/>
    <p:sldId id="264" r:id="rId10"/>
    <p:sldId id="265" r:id="rId11"/>
    <p:sldId id="266" r:id="rId12"/>
    <p:sldId id="270" r:id="rId13"/>
    <p:sldId id="2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5" d="100"/>
          <a:sy n="85" d="100"/>
        </p:scale>
        <p:origin x="547"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7AE0D36E-5330-4C7F-9EF3-13725C4DFA8F}" type="datetimeFigureOut">
              <a:rPr lang="en-US" smtClean="0"/>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F68C7B-2044-4A15-9F25-09A154F08267}"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5007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E0D36E-5330-4C7F-9EF3-13725C4DFA8F}" type="datetimeFigureOut">
              <a:rPr lang="en-US" smtClean="0"/>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F68C7B-2044-4A15-9F25-09A154F08267}" type="slidenum">
              <a:rPr lang="en-US" smtClean="0"/>
              <a:t>‹#›</a:t>
            </a:fld>
            <a:endParaRPr lang="en-US"/>
          </a:p>
        </p:txBody>
      </p:sp>
    </p:spTree>
    <p:extLst>
      <p:ext uri="{BB962C8B-B14F-4D97-AF65-F5344CB8AC3E}">
        <p14:creationId xmlns:p14="http://schemas.microsoft.com/office/powerpoint/2010/main" val="754797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E0D36E-5330-4C7F-9EF3-13725C4DFA8F}" type="datetimeFigureOut">
              <a:rPr lang="en-US" smtClean="0"/>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F68C7B-2044-4A15-9F25-09A154F08267}"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2133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E0D36E-5330-4C7F-9EF3-13725C4DFA8F}" type="datetimeFigureOut">
              <a:rPr lang="en-US" smtClean="0"/>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F68C7B-2044-4A15-9F25-09A154F08267}" type="slidenum">
              <a:rPr lang="en-US" smtClean="0"/>
              <a:t>‹#›</a:t>
            </a:fld>
            <a:endParaRPr lang="en-US"/>
          </a:p>
        </p:txBody>
      </p:sp>
    </p:spTree>
    <p:extLst>
      <p:ext uri="{BB962C8B-B14F-4D97-AF65-F5344CB8AC3E}">
        <p14:creationId xmlns:p14="http://schemas.microsoft.com/office/powerpoint/2010/main" val="1682310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E0D36E-5330-4C7F-9EF3-13725C4DFA8F}" type="datetimeFigureOut">
              <a:rPr lang="en-US" smtClean="0"/>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F68C7B-2044-4A15-9F25-09A154F08267}"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835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AE0D36E-5330-4C7F-9EF3-13725C4DFA8F}" type="datetimeFigureOut">
              <a:rPr lang="en-US" smtClean="0"/>
              <a:t>11/2/2022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F68C7B-2044-4A15-9F25-09A154F08267}" type="slidenum">
              <a:rPr lang="en-US" smtClean="0"/>
              <a:t>‹#›</a:t>
            </a:fld>
            <a:endParaRPr lang="en-US"/>
          </a:p>
        </p:txBody>
      </p:sp>
    </p:spTree>
    <p:extLst>
      <p:ext uri="{BB962C8B-B14F-4D97-AF65-F5344CB8AC3E}">
        <p14:creationId xmlns:p14="http://schemas.microsoft.com/office/powerpoint/2010/main" val="1825118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E0D36E-5330-4C7F-9EF3-13725C4DFA8F}" type="datetimeFigureOut">
              <a:rPr lang="en-US" smtClean="0"/>
              <a:t>11/2/2022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F68C7B-2044-4A15-9F25-09A154F08267}" type="slidenum">
              <a:rPr lang="en-US" smtClean="0"/>
              <a:t>‹#›</a:t>
            </a:fld>
            <a:endParaRPr lang="en-US"/>
          </a:p>
        </p:txBody>
      </p:sp>
    </p:spTree>
    <p:extLst>
      <p:ext uri="{BB962C8B-B14F-4D97-AF65-F5344CB8AC3E}">
        <p14:creationId xmlns:p14="http://schemas.microsoft.com/office/powerpoint/2010/main" val="2033835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E0D36E-5330-4C7F-9EF3-13725C4DFA8F}" type="datetimeFigureOut">
              <a:rPr lang="en-US" smtClean="0"/>
              <a:t>11/2/2022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F68C7B-2044-4A15-9F25-09A154F08267}" type="slidenum">
              <a:rPr lang="en-US" smtClean="0"/>
              <a:t>‹#›</a:t>
            </a:fld>
            <a:endParaRPr lang="en-US"/>
          </a:p>
        </p:txBody>
      </p:sp>
    </p:spTree>
    <p:extLst>
      <p:ext uri="{BB962C8B-B14F-4D97-AF65-F5344CB8AC3E}">
        <p14:creationId xmlns:p14="http://schemas.microsoft.com/office/powerpoint/2010/main" val="395982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E0D36E-5330-4C7F-9EF3-13725C4DFA8F}" type="datetimeFigureOut">
              <a:rPr lang="en-US" smtClean="0"/>
              <a:t>11/2/2022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F68C7B-2044-4A15-9F25-09A154F08267}" type="slidenum">
              <a:rPr lang="en-US" smtClean="0"/>
              <a:t>‹#›</a:t>
            </a:fld>
            <a:endParaRPr lang="en-US"/>
          </a:p>
        </p:txBody>
      </p:sp>
    </p:spTree>
    <p:extLst>
      <p:ext uri="{BB962C8B-B14F-4D97-AF65-F5344CB8AC3E}">
        <p14:creationId xmlns:p14="http://schemas.microsoft.com/office/powerpoint/2010/main" val="1129384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E0D36E-5330-4C7F-9EF3-13725C4DFA8F}" type="datetimeFigureOut">
              <a:rPr lang="en-US" smtClean="0"/>
              <a:t>11/2/2022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F68C7B-2044-4A15-9F25-09A154F08267}" type="slidenum">
              <a:rPr lang="en-US" smtClean="0"/>
              <a:t>‹#›</a:t>
            </a:fld>
            <a:endParaRPr lang="en-US"/>
          </a:p>
        </p:txBody>
      </p:sp>
    </p:spTree>
    <p:extLst>
      <p:ext uri="{BB962C8B-B14F-4D97-AF65-F5344CB8AC3E}">
        <p14:creationId xmlns:p14="http://schemas.microsoft.com/office/powerpoint/2010/main" val="3187136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E0D36E-5330-4C7F-9EF3-13725C4DFA8F}" type="datetimeFigureOut">
              <a:rPr lang="en-US" smtClean="0"/>
              <a:t>11/2/2022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F68C7B-2044-4A15-9F25-09A154F08267}"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1298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7AE0D36E-5330-4C7F-9EF3-13725C4DFA8F}" type="datetimeFigureOut">
              <a:rPr lang="en-US" smtClean="0"/>
              <a:t>11/2/2022</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5F68C7B-2044-4A15-9F25-09A154F08267}"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32069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2755" y="4767016"/>
            <a:ext cx="6780415" cy="2028386"/>
          </a:xfrm>
        </p:spPr>
        <p:txBody>
          <a:bodyPr>
            <a:noAutofit/>
          </a:bodyPr>
          <a:lstStyle/>
          <a:p>
            <a:pPr algn="l"/>
            <a:r>
              <a:rPr lang="en-US" sz="2000" dirty="0">
                <a:latin typeface="Cambria" panose="02040503050406030204" pitchFamily="18" charset="0"/>
                <a:ea typeface="Cambria" panose="02040503050406030204" pitchFamily="18" charset="0"/>
              </a:rPr>
              <a:t>Title: S.P.A.R.K</a:t>
            </a:r>
            <a:br>
              <a:rPr lang="en-US" sz="2000" dirty="0">
                <a:latin typeface="Cambria" panose="02040503050406030204" pitchFamily="18" charset="0"/>
                <a:ea typeface="Cambria" panose="02040503050406030204" pitchFamily="18" charset="0"/>
              </a:rPr>
            </a:br>
            <a:br>
              <a:rPr lang="en-US" sz="2000" dirty="0">
                <a:latin typeface="Cambria" panose="02040503050406030204" pitchFamily="18" charset="0"/>
                <a:ea typeface="Cambria" panose="02040503050406030204" pitchFamily="18" charset="0"/>
              </a:rPr>
            </a:br>
            <a:r>
              <a:rPr lang="en-US" sz="2000" dirty="0">
                <a:latin typeface="Cambria" panose="02040503050406030204" pitchFamily="18" charset="0"/>
                <a:ea typeface="Cambria" panose="02040503050406030204" pitchFamily="18" charset="0"/>
              </a:rPr>
              <a:t>Team Lead Name (Student): Afraz tanvir</a:t>
            </a:r>
            <a:br>
              <a:rPr lang="en-US" sz="2000" dirty="0">
                <a:latin typeface="Cambria" panose="02040503050406030204" pitchFamily="18" charset="0"/>
                <a:ea typeface="Cambria" panose="02040503050406030204" pitchFamily="18" charset="0"/>
              </a:rPr>
            </a:br>
            <a:br>
              <a:rPr lang="en-US" sz="2000" dirty="0">
                <a:latin typeface="Cambria" panose="02040503050406030204" pitchFamily="18" charset="0"/>
                <a:ea typeface="Cambria" panose="02040503050406030204" pitchFamily="18" charset="0"/>
              </a:rPr>
            </a:br>
            <a:r>
              <a:rPr lang="en-US" sz="2000" dirty="0">
                <a:latin typeface="Cambria" panose="02040503050406030204" pitchFamily="18" charset="0"/>
                <a:ea typeface="Cambria" panose="02040503050406030204" pitchFamily="18" charset="0"/>
              </a:rPr>
              <a:t>Team Members: Abhijeet </a:t>
            </a:r>
            <a:r>
              <a:rPr lang="en-US" sz="2000" dirty="0" err="1">
                <a:latin typeface="Cambria" panose="02040503050406030204" pitchFamily="18" charset="0"/>
                <a:ea typeface="Cambria" panose="02040503050406030204" pitchFamily="18" charset="0"/>
              </a:rPr>
              <a:t>kumar</a:t>
            </a:r>
            <a:r>
              <a:rPr lang="en-US" sz="2000" dirty="0">
                <a:latin typeface="Cambria" panose="02040503050406030204" pitchFamily="18" charset="0"/>
                <a:ea typeface="Cambria" panose="02040503050406030204" pitchFamily="18" charset="0"/>
              </a:rPr>
              <a:t> </a:t>
            </a:r>
            <a:r>
              <a:rPr lang="en-US" sz="2000" dirty="0" err="1">
                <a:latin typeface="Cambria" panose="02040503050406030204" pitchFamily="18" charset="0"/>
                <a:ea typeface="Cambria" panose="02040503050406030204" pitchFamily="18" charset="0"/>
              </a:rPr>
              <a:t>jha</a:t>
            </a:r>
            <a:br>
              <a:rPr lang="en-US" sz="2000" dirty="0">
                <a:latin typeface="Cambria" panose="02040503050406030204" pitchFamily="18" charset="0"/>
                <a:ea typeface="Cambria" panose="02040503050406030204" pitchFamily="18" charset="0"/>
              </a:rPr>
            </a:br>
            <a:endParaRPr lang="en-US" sz="2000" dirty="0">
              <a:latin typeface="Cambria" panose="02040503050406030204" pitchFamily="18" charset="0"/>
              <a:ea typeface="Cambria" panose="02040503050406030204" pitchFamily="18" charset="0"/>
            </a:endParaRPr>
          </a:p>
        </p:txBody>
      </p:sp>
      <p:sp>
        <p:nvSpPr>
          <p:cNvPr id="6" name="Rectangle 5"/>
          <p:cNvSpPr/>
          <p:nvPr/>
        </p:nvSpPr>
        <p:spPr>
          <a:xfrm>
            <a:off x="3622963" y="1596523"/>
            <a:ext cx="4796443" cy="4944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latin typeface="Cambria" panose="02040503050406030204" pitchFamily="18" charset="0"/>
              <a:ea typeface="Cambria" panose="02040503050406030204" pitchFamily="18" charset="0"/>
            </a:endParaRPr>
          </a:p>
        </p:txBody>
      </p:sp>
      <p:sp>
        <p:nvSpPr>
          <p:cNvPr id="3" name="Title 1">
            <a:extLst>
              <a:ext uri="{FF2B5EF4-FFF2-40B4-BE49-F238E27FC236}">
                <a16:creationId xmlns:a16="http://schemas.microsoft.com/office/drawing/2014/main" id="{03974FB7-2D2D-60FB-DE11-465C95E35054}"/>
              </a:ext>
            </a:extLst>
          </p:cNvPr>
          <p:cNvSpPr txBox="1">
            <a:spLocks/>
          </p:cNvSpPr>
          <p:nvPr/>
        </p:nvSpPr>
        <p:spPr>
          <a:xfrm>
            <a:off x="8595903" y="5533977"/>
            <a:ext cx="1905558" cy="494463"/>
          </a:xfrm>
          <a:prstGeom prst="rect">
            <a:avLst/>
          </a:prstGeom>
        </p:spPr>
        <p:txBody>
          <a:bodyPr vert="horz" lIns="91440" tIns="45720" rIns="91440" bIns="45720" rtlCol="0" anchor="ctr">
            <a:noAutofit/>
          </a:bodyPr>
          <a:lstStyle>
            <a:lvl1pPr algn="r" defTabSz="914400" rtl="0" eaLnBrk="1" latinLnBrk="0" hangingPunct="1">
              <a:lnSpc>
                <a:spcPct val="80000"/>
              </a:lnSpc>
              <a:spcBef>
                <a:spcPct val="0"/>
              </a:spcBef>
              <a:buNone/>
              <a:defRPr sz="5000" kern="1200" cap="all" spc="200" baseline="0">
                <a:solidFill>
                  <a:schemeClr val="tx1">
                    <a:lumMod val="95000"/>
                    <a:lumOff val="5000"/>
                  </a:schemeClr>
                </a:solidFill>
                <a:latin typeface="+mj-lt"/>
                <a:ea typeface="+mj-ea"/>
                <a:cs typeface="+mj-cs"/>
              </a:defRPr>
            </a:lvl1pPr>
          </a:lstStyle>
          <a:p>
            <a:pPr algn="l"/>
            <a:r>
              <a:rPr lang="en-US" sz="2000" dirty="0">
                <a:latin typeface="Cambria" panose="02040503050406030204" pitchFamily="18" charset="0"/>
                <a:ea typeface="Cambria" panose="02040503050406030204" pitchFamily="18" charset="0"/>
              </a:rPr>
              <a:t>Team: B102</a:t>
            </a:r>
          </a:p>
        </p:txBody>
      </p:sp>
    </p:spTree>
    <p:extLst>
      <p:ext uri="{BB962C8B-B14F-4D97-AF65-F5344CB8AC3E}">
        <p14:creationId xmlns:p14="http://schemas.microsoft.com/office/powerpoint/2010/main" val="934375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19765"/>
            <a:ext cx="10515600" cy="599151"/>
          </a:xfrm>
        </p:spPr>
        <p:txBody>
          <a:bodyPr>
            <a:noAutofit/>
          </a:bodyPr>
          <a:lstStyle/>
          <a:p>
            <a:pPr algn="ctr"/>
            <a:r>
              <a:rPr lang="en-IN" sz="2500" dirty="0">
                <a:latin typeface="Cambria" panose="02040503050406030204" pitchFamily="18" charset="0"/>
                <a:ea typeface="Cambria" panose="02040503050406030204" pitchFamily="18" charset="0"/>
              </a:rPr>
              <a:t>Implementation Plan with Timeline to convert the Innovation/Solution to a Venture/Startup</a:t>
            </a:r>
            <a:endParaRPr lang="en-US" sz="2500" dirty="0">
              <a:latin typeface="Cambria" panose="02040503050406030204" pitchFamily="18" charset="0"/>
              <a:ea typeface="Cambria" panose="02040503050406030204" pitchFamily="18" charset="0"/>
            </a:endParaRPr>
          </a:p>
        </p:txBody>
      </p:sp>
      <p:sp>
        <p:nvSpPr>
          <p:cNvPr id="3" name="TextBox 2">
            <a:extLst>
              <a:ext uri="{FF2B5EF4-FFF2-40B4-BE49-F238E27FC236}">
                <a16:creationId xmlns:a16="http://schemas.microsoft.com/office/drawing/2014/main" id="{183A0CA1-64F7-C591-96E0-B3C9F39075CE}"/>
              </a:ext>
            </a:extLst>
          </p:cNvPr>
          <p:cNvSpPr txBox="1"/>
          <p:nvPr/>
        </p:nvSpPr>
        <p:spPr>
          <a:xfrm>
            <a:off x="762000" y="2160587"/>
            <a:ext cx="10591800" cy="235109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t>By End November we will be able to make a prototype for our solution.</a:t>
            </a:r>
          </a:p>
          <a:p>
            <a:pPr marL="285750" indent="-285750">
              <a:lnSpc>
                <a:spcPct val="150000"/>
              </a:lnSpc>
              <a:buFont typeface="Arial" panose="020B0604020202020204" pitchFamily="34" charset="0"/>
              <a:buChar char="•"/>
            </a:pPr>
            <a:r>
              <a:rPr lang="en-US" sz="2000" dirty="0"/>
              <a:t>Then by mid January we will be able to make a full product.</a:t>
            </a:r>
          </a:p>
          <a:p>
            <a:pPr marL="285750" indent="-285750">
              <a:lnSpc>
                <a:spcPct val="150000"/>
              </a:lnSpc>
              <a:buFont typeface="Arial" panose="020B0604020202020204" pitchFamily="34" charset="0"/>
              <a:buChar char="•"/>
            </a:pPr>
            <a:r>
              <a:rPr lang="en-US" sz="2000" dirty="0"/>
              <a:t>Then during the same time we will contact our investors to invest in our startup.</a:t>
            </a:r>
          </a:p>
          <a:p>
            <a:pPr marL="285750" indent="-285750">
              <a:lnSpc>
                <a:spcPct val="150000"/>
              </a:lnSpc>
              <a:buFont typeface="Arial" panose="020B0604020202020204" pitchFamily="34" charset="0"/>
              <a:buChar char="•"/>
            </a:pPr>
            <a:r>
              <a:rPr lang="en-US" sz="2000" dirty="0"/>
              <a:t>After getting the investors we will try to scale up and probably gather more real world data.</a:t>
            </a:r>
          </a:p>
          <a:p>
            <a:pPr marL="285750" indent="-285750">
              <a:lnSpc>
                <a:spcPct val="150000"/>
              </a:lnSpc>
              <a:buFont typeface="Arial" panose="020B0604020202020204" pitchFamily="34" charset="0"/>
              <a:buChar char="•"/>
            </a:pPr>
            <a:r>
              <a:rPr lang="en-US" sz="2000" dirty="0"/>
              <a:t>If all gets good, that’s the plan we will be able to convert our solution to a venture/startup.</a:t>
            </a:r>
            <a:endParaRPr lang="en-IN" sz="2000" dirty="0"/>
          </a:p>
        </p:txBody>
      </p:sp>
    </p:spTree>
    <p:extLst>
      <p:ext uri="{BB962C8B-B14F-4D97-AF65-F5344CB8AC3E}">
        <p14:creationId xmlns:p14="http://schemas.microsoft.com/office/powerpoint/2010/main" val="19111456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95179"/>
            <a:ext cx="10515600" cy="599151"/>
          </a:xfrm>
        </p:spPr>
        <p:txBody>
          <a:bodyPr>
            <a:noAutofit/>
          </a:bodyPr>
          <a:lstStyle/>
          <a:p>
            <a:pPr algn="ctr"/>
            <a:r>
              <a:rPr lang="en-IN" sz="2500" dirty="0">
                <a:latin typeface="Cambria" panose="02040503050406030204" pitchFamily="18" charset="0"/>
                <a:ea typeface="Cambria" panose="02040503050406030204" pitchFamily="18" charset="0"/>
              </a:rPr>
              <a:t>Team Composition and Competency and Skill Set to Turn the Innovation/Solution into Start-up</a:t>
            </a:r>
            <a:endParaRPr lang="en-US" sz="2500" dirty="0">
              <a:latin typeface="Cambria" panose="02040503050406030204" pitchFamily="18" charset="0"/>
              <a:ea typeface="Cambria" panose="02040503050406030204" pitchFamily="18" charset="0"/>
            </a:endParaRPr>
          </a:p>
        </p:txBody>
      </p:sp>
      <p:sp>
        <p:nvSpPr>
          <p:cNvPr id="3" name="TextBox 2">
            <a:extLst>
              <a:ext uri="{FF2B5EF4-FFF2-40B4-BE49-F238E27FC236}">
                <a16:creationId xmlns:a16="http://schemas.microsoft.com/office/drawing/2014/main" id="{556C212F-B5AC-95EF-2B01-5A92C8481777}"/>
              </a:ext>
            </a:extLst>
          </p:cNvPr>
          <p:cNvSpPr txBox="1"/>
          <p:nvPr/>
        </p:nvSpPr>
        <p:spPr>
          <a:xfrm>
            <a:off x="762000" y="1973899"/>
            <a:ext cx="10591800" cy="317009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t>We are a team of 2 : Afraz Tanvir, Abhijeet Kumar Jha</a:t>
            </a:r>
          </a:p>
          <a:p>
            <a:pPr marL="285750" indent="-285750">
              <a:lnSpc>
                <a:spcPct val="150000"/>
              </a:lnSpc>
              <a:buFont typeface="Arial" panose="020B0604020202020204" pitchFamily="34" charset="0"/>
              <a:buChar char="•"/>
            </a:pPr>
            <a:r>
              <a:rPr lang="en-US" sz="2000" dirty="0"/>
              <a:t>We are highly determined as a team.</a:t>
            </a:r>
          </a:p>
          <a:p>
            <a:pPr marL="285750" indent="-285750">
              <a:lnSpc>
                <a:spcPct val="150000"/>
              </a:lnSpc>
              <a:buFont typeface="Arial" panose="020B0604020202020204" pitchFamily="34" charset="0"/>
              <a:buChar char="•"/>
            </a:pPr>
            <a:r>
              <a:rPr lang="en-US" sz="2000" dirty="0"/>
              <a:t>We are focus oriented.</a:t>
            </a:r>
          </a:p>
          <a:p>
            <a:pPr marL="285750" indent="-285750">
              <a:lnSpc>
                <a:spcPct val="150000"/>
              </a:lnSpc>
              <a:buFont typeface="Arial" panose="020B0604020202020204" pitchFamily="34" charset="0"/>
              <a:buChar char="•"/>
            </a:pPr>
            <a:r>
              <a:rPr lang="en-US" sz="2000" dirty="0"/>
              <a:t>We will make our plan as start up to scale up our activities.</a:t>
            </a:r>
          </a:p>
          <a:p>
            <a:pPr marL="285750" indent="-285750">
              <a:lnSpc>
                <a:spcPct val="150000"/>
              </a:lnSpc>
              <a:buFont typeface="Arial" panose="020B0604020202020204" pitchFamily="34" charset="0"/>
              <a:buChar char="•"/>
            </a:pPr>
            <a:r>
              <a:rPr lang="en-US" sz="2000" dirty="0"/>
              <a:t>We will take help of potential investors like government, banks, businessman.</a:t>
            </a:r>
          </a:p>
          <a:p>
            <a:pPr marL="285750" indent="-285750">
              <a:lnSpc>
                <a:spcPct val="150000"/>
              </a:lnSpc>
              <a:buFont typeface="Arial" panose="020B0604020202020204" pitchFamily="34" charset="0"/>
              <a:buChar char="•"/>
            </a:pPr>
            <a:r>
              <a:rPr lang="en-US" sz="2000" dirty="0"/>
              <a:t>Proper marketing is need to be taken care of to let the users know about our product.</a:t>
            </a:r>
          </a:p>
          <a:p>
            <a:pPr marL="285750" indent="-285750">
              <a:buFont typeface="Arial" panose="020B0604020202020204" pitchFamily="34" charset="0"/>
              <a:buChar char="•"/>
            </a:pPr>
            <a:endParaRPr lang="en-IN" sz="2000" dirty="0"/>
          </a:p>
        </p:txBody>
      </p:sp>
    </p:spTree>
    <p:extLst>
      <p:ext uri="{BB962C8B-B14F-4D97-AF65-F5344CB8AC3E}">
        <p14:creationId xmlns:p14="http://schemas.microsoft.com/office/powerpoint/2010/main" val="377593981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91590"/>
            <a:ext cx="10515600" cy="599151"/>
          </a:xfrm>
        </p:spPr>
        <p:txBody>
          <a:bodyPr>
            <a:normAutofit/>
          </a:bodyPr>
          <a:lstStyle/>
          <a:p>
            <a:pPr algn="ctr"/>
            <a:r>
              <a:rPr lang="en-IN" sz="2500" dirty="0">
                <a:latin typeface="Cambria" panose="02040503050406030204" pitchFamily="18" charset="0"/>
                <a:ea typeface="Cambria" panose="02040503050406030204" pitchFamily="18" charset="0"/>
              </a:rPr>
              <a:t>Photographs: Team </a:t>
            </a:r>
            <a:endParaRPr lang="en-US" sz="2500" dirty="0">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01BBFB83-A2F2-4508-CEA4-CDA953C8E7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7979" y="2327989"/>
            <a:ext cx="3462914" cy="2676443"/>
          </a:xfrm>
          <a:prstGeom prst="rect">
            <a:avLst/>
          </a:prstGeom>
        </p:spPr>
      </p:pic>
      <p:pic>
        <p:nvPicPr>
          <p:cNvPr id="7" name="Picture 6">
            <a:extLst>
              <a:ext uri="{FF2B5EF4-FFF2-40B4-BE49-F238E27FC236}">
                <a16:creationId xmlns:a16="http://schemas.microsoft.com/office/drawing/2014/main" id="{2FE4F0E7-7F63-F2DE-4F1B-9951B7C575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1107" y="2163741"/>
            <a:ext cx="2840691" cy="2840691"/>
          </a:xfrm>
          <a:prstGeom prst="rect">
            <a:avLst/>
          </a:prstGeom>
        </p:spPr>
      </p:pic>
      <p:sp>
        <p:nvSpPr>
          <p:cNvPr id="8" name="TextBox 7">
            <a:extLst>
              <a:ext uri="{FF2B5EF4-FFF2-40B4-BE49-F238E27FC236}">
                <a16:creationId xmlns:a16="http://schemas.microsoft.com/office/drawing/2014/main" id="{72E2E5CC-CDD9-65F0-2710-CE4D259D94CB}"/>
              </a:ext>
            </a:extLst>
          </p:cNvPr>
          <p:cNvSpPr txBox="1"/>
          <p:nvPr/>
        </p:nvSpPr>
        <p:spPr>
          <a:xfrm>
            <a:off x="2078542" y="5089872"/>
            <a:ext cx="3101788" cy="646331"/>
          </a:xfrm>
          <a:prstGeom prst="rect">
            <a:avLst/>
          </a:prstGeom>
          <a:noFill/>
        </p:spPr>
        <p:txBody>
          <a:bodyPr wrap="square" rtlCol="0">
            <a:spAutoFit/>
          </a:bodyPr>
          <a:lstStyle/>
          <a:p>
            <a:pPr algn="ctr"/>
            <a:r>
              <a:rPr lang="en-US" dirty="0"/>
              <a:t>AFRAZ TANVIR </a:t>
            </a:r>
            <a:br>
              <a:rPr lang="en-US" dirty="0"/>
            </a:br>
            <a:r>
              <a:rPr lang="en-US" dirty="0"/>
              <a:t>RA2011003010499</a:t>
            </a:r>
            <a:endParaRPr lang="en-IN" dirty="0"/>
          </a:p>
        </p:txBody>
      </p:sp>
      <p:sp>
        <p:nvSpPr>
          <p:cNvPr id="9" name="TextBox 8">
            <a:extLst>
              <a:ext uri="{FF2B5EF4-FFF2-40B4-BE49-F238E27FC236}">
                <a16:creationId xmlns:a16="http://schemas.microsoft.com/office/drawing/2014/main" id="{084AFCA0-A831-DDDE-FA7F-F6A3ECC88460}"/>
              </a:ext>
            </a:extLst>
          </p:cNvPr>
          <p:cNvSpPr txBox="1"/>
          <p:nvPr/>
        </p:nvSpPr>
        <p:spPr>
          <a:xfrm>
            <a:off x="6831108" y="5004432"/>
            <a:ext cx="2840691" cy="646331"/>
          </a:xfrm>
          <a:prstGeom prst="rect">
            <a:avLst/>
          </a:prstGeom>
          <a:noFill/>
        </p:spPr>
        <p:txBody>
          <a:bodyPr wrap="square" rtlCol="0">
            <a:spAutoFit/>
          </a:bodyPr>
          <a:lstStyle/>
          <a:p>
            <a:pPr algn="ctr"/>
            <a:r>
              <a:rPr lang="en-US" dirty="0"/>
              <a:t>ABHIJEET KUMAR JHA</a:t>
            </a:r>
            <a:br>
              <a:rPr lang="en-US" dirty="0"/>
            </a:br>
            <a:r>
              <a:rPr lang="en-US" dirty="0"/>
              <a:t>RA2011003010549</a:t>
            </a:r>
            <a:endParaRPr lang="en-IN" dirty="0"/>
          </a:p>
        </p:txBody>
      </p:sp>
    </p:spTree>
    <p:extLst>
      <p:ext uri="{BB962C8B-B14F-4D97-AF65-F5344CB8AC3E}">
        <p14:creationId xmlns:p14="http://schemas.microsoft.com/office/powerpoint/2010/main" val="36516252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47466"/>
            <a:ext cx="10515600" cy="1961802"/>
          </a:xfrm>
        </p:spPr>
        <p:txBody>
          <a:bodyPr>
            <a:normAutofit/>
          </a:bodyPr>
          <a:lstStyle/>
          <a:p>
            <a:pPr algn="ctr"/>
            <a:r>
              <a:rPr lang="en-IN" dirty="0">
                <a:latin typeface="Cambria" panose="02040503050406030204" pitchFamily="18" charset="0"/>
                <a:ea typeface="Cambria" panose="02040503050406030204" pitchFamily="18" charset="0"/>
              </a:rPr>
              <a:t>Thank You</a:t>
            </a: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2732280"/>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5620"/>
            <a:ext cx="10515600" cy="599151"/>
          </a:xfrm>
        </p:spPr>
        <p:txBody>
          <a:bodyPr>
            <a:normAutofit/>
          </a:bodyPr>
          <a:lstStyle/>
          <a:p>
            <a:pPr algn="ctr"/>
            <a:r>
              <a:rPr lang="en-IN" sz="2500" dirty="0">
                <a:latin typeface="Cambria" panose="02040503050406030204" pitchFamily="18" charset="0"/>
                <a:ea typeface="Cambria" panose="02040503050406030204" pitchFamily="18" charset="0"/>
              </a:rPr>
              <a:t>Problem/Pain Point/Opportunity Identified</a:t>
            </a:r>
            <a:endParaRPr lang="en-US" sz="2500"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777240" y="987581"/>
            <a:ext cx="10515600" cy="744977"/>
          </a:xfrm>
        </p:spPr>
        <p:txBody>
          <a:bodyPr>
            <a:normAutofit/>
          </a:bodyPr>
          <a:lstStyle/>
          <a:p>
            <a:pPr marL="0" indent="0">
              <a:buNone/>
            </a:pPr>
            <a:r>
              <a:rPr lang="en-IN" sz="1800" dirty="0">
                <a:latin typeface="Cambria" panose="02040503050406030204" pitchFamily="18" charset="0"/>
                <a:ea typeface="Cambria" panose="02040503050406030204" pitchFamily="18" charset="0"/>
              </a:rPr>
              <a:t>Explain the Problem/pain point (or) Opportunity Identified with quantification of problem and some research data </a:t>
            </a:r>
          </a:p>
        </p:txBody>
      </p:sp>
      <p:sp>
        <p:nvSpPr>
          <p:cNvPr id="4" name="TextBox 3">
            <a:extLst>
              <a:ext uri="{FF2B5EF4-FFF2-40B4-BE49-F238E27FC236}">
                <a16:creationId xmlns:a16="http://schemas.microsoft.com/office/drawing/2014/main" id="{BD3F4A53-C418-8EE8-A622-41CE669AD704}"/>
              </a:ext>
            </a:extLst>
          </p:cNvPr>
          <p:cNvSpPr txBox="1"/>
          <p:nvPr/>
        </p:nvSpPr>
        <p:spPr>
          <a:xfrm>
            <a:off x="777240" y="1877228"/>
            <a:ext cx="10515600" cy="419775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t>Peak hour load on the power grid is huge problem.</a:t>
            </a:r>
          </a:p>
          <a:p>
            <a:pPr marL="285750" indent="-285750">
              <a:lnSpc>
                <a:spcPct val="150000"/>
              </a:lnSpc>
              <a:buFont typeface="Arial" panose="020B0604020202020204" pitchFamily="34" charset="0"/>
              <a:buChar char="•"/>
            </a:pPr>
            <a:r>
              <a:rPr lang="en-US" sz="2000" dirty="0"/>
              <a:t>Peak hour usage of grid causes sudden power cuts/ long power cuts.</a:t>
            </a:r>
          </a:p>
          <a:p>
            <a:pPr marL="285750" indent="-285750">
              <a:lnSpc>
                <a:spcPct val="150000"/>
              </a:lnSpc>
              <a:buFont typeface="Arial" panose="020B0604020202020204" pitchFamily="34" charset="0"/>
              <a:buChar char="•"/>
            </a:pPr>
            <a:r>
              <a:rPr lang="en-US" sz="2000" b="0" i="0" dirty="0">
                <a:effectLst/>
              </a:rPr>
              <a:t>If multiple buildings were to use all of their powered devices at one time, but there was not enough electricity available in the grid to meet this demand, the power from the grid could be overdrawn, which, in turn, would lead to disastrous brownouts, blackouts, and other unexpected outages.</a:t>
            </a:r>
          </a:p>
          <a:p>
            <a:pPr marL="285750" indent="-285750">
              <a:lnSpc>
                <a:spcPct val="150000"/>
              </a:lnSpc>
              <a:buFont typeface="Arial" panose="020B0604020202020204" pitchFamily="34" charset="0"/>
              <a:buChar char="•"/>
            </a:pPr>
            <a:r>
              <a:rPr lang="en-US" sz="2000" b="0" i="0" dirty="0">
                <a:effectLst/>
              </a:rPr>
              <a:t>These peak events usually occur during sustained heat waves that fall on consecutive weekdays, the moment that the total system reaches is maximum demand.</a:t>
            </a:r>
            <a:endParaRPr lang="en-US" sz="2000" dirty="0"/>
          </a:p>
          <a:p>
            <a:pPr marL="285750" indent="-285750">
              <a:lnSpc>
                <a:spcPct val="150000"/>
              </a:lnSpc>
              <a:buFont typeface="Arial" panose="020B0604020202020204" pitchFamily="34" charset="0"/>
              <a:buChar char="•"/>
            </a:pPr>
            <a:r>
              <a:rPr lang="en-US" sz="2000" dirty="0"/>
              <a:t>T</a:t>
            </a:r>
            <a:r>
              <a:rPr lang="en-US" sz="2000" b="0" i="0" dirty="0">
                <a:effectLst/>
              </a:rPr>
              <a:t>imes of peak demand put a great deal of strain on the grid, its infrastructure, and the generators so curtailing actually relieves some of that stress and allows operations to run more smoothly.</a:t>
            </a:r>
            <a:endParaRPr lang="en-IN" sz="2000" dirty="0"/>
          </a:p>
        </p:txBody>
      </p:sp>
    </p:spTree>
    <p:extLst>
      <p:ext uri="{BB962C8B-B14F-4D97-AF65-F5344CB8AC3E}">
        <p14:creationId xmlns:p14="http://schemas.microsoft.com/office/powerpoint/2010/main" val="2165112434"/>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0952" y="991430"/>
            <a:ext cx="10515600" cy="599151"/>
          </a:xfrm>
        </p:spPr>
        <p:txBody>
          <a:bodyPr>
            <a:noAutofit/>
          </a:bodyPr>
          <a:lstStyle/>
          <a:p>
            <a:pPr algn="ctr"/>
            <a:r>
              <a:rPr lang="en-US" sz="2500" dirty="0">
                <a:latin typeface="Cambria" panose="02040503050406030204" pitchFamily="18" charset="0"/>
                <a:ea typeface="Cambria" panose="02040503050406030204" pitchFamily="18" charset="0"/>
              </a:rPr>
              <a:t>Briefly </a:t>
            </a:r>
            <a:r>
              <a:rPr lang="en-IN" sz="2500" dirty="0">
                <a:latin typeface="Cambria" panose="02040503050406030204" pitchFamily="18" charset="0"/>
                <a:ea typeface="Cambria" panose="02040503050406030204" pitchFamily="18" charset="0"/>
              </a:rPr>
              <a:t>Describe the Solution/ Innovation to Address the Problem/Opportunity Identified</a:t>
            </a:r>
            <a:endParaRPr lang="en-US" sz="2500" dirty="0">
              <a:latin typeface="Cambria" panose="02040503050406030204" pitchFamily="18" charset="0"/>
              <a:ea typeface="Cambria" panose="02040503050406030204" pitchFamily="18" charset="0"/>
            </a:endParaRPr>
          </a:p>
        </p:txBody>
      </p:sp>
      <p:sp>
        <p:nvSpPr>
          <p:cNvPr id="4" name="TextBox 3">
            <a:extLst>
              <a:ext uri="{FF2B5EF4-FFF2-40B4-BE49-F238E27FC236}">
                <a16:creationId xmlns:a16="http://schemas.microsoft.com/office/drawing/2014/main" id="{6A5D3307-CBD0-4B52-3835-FF286027D2C0}"/>
              </a:ext>
            </a:extLst>
          </p:cNvPr>
          <p:cNvSpPr txBox="1"/>
          <p:nvPr/>
        </p:nvSpPr>
        <p:spPr>
          <a:xfrm>
            <a:off x="775447" y="2124972"/>
            <a:ext cx="10641105" cy="3274423"/>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dirty="0"/>
              <a:t>We will observe user behavior and make a pattern of their electric usage activities.</a:t>
            </a:r>
          </a:p>
          <a:p>
            <a:pPr marL="342900" indent="-342900">
              <a:lnSpc>
                <a:spcPct val="150000"/>
              </a:lnSpc>
              <a:buFont typeface="Arial" panose="020B0604020202020204" pitchFamily="34" charset="0"/>
              <a:buChar char="•"/>
            </a:pPr>
            <a:r>
              <a:rPr lang="en-US" sz="2000" dirty="0"/>
              <a:t>We will use the precool and preheat of the home to escalate our solution.</a:t>
            </a:r>
          </a:p>
          <a:p>
            <a:pPr marL="342900" indent="-342900">
              <a:lnSpc>
                <a:spcPct val="150000"/>
              </a:lnSpc>
              <a:buFont typeface="Arial" panose="020B0604020202020204" pitchFamily="34" charset="0"/>
              <a:buChar char="•"/>
            </a:pPr>
            <a:r>
              <a:rPr lang="en-US" sz="2000" dirty="0"/>
              <a:t>We will open the air conditioner before the arrival of the user to their home, it will uniformly distribute the load on the grid.</a:t>
            </a:r>
          </a:p>
          <a:p>
            <a:pPr marL="342900" indent="-342900">
              <a:lnSpc>
                <a:spcPct val="150000"/>
              </a:lnSpc>
              <a:buFont typeface="Arial" panose="020B0604020202020204" pitchFamily="34" charset="0"/>
              <a:buChar char="•"/>
            </a:pPr>
            <a:r>
              <a:rPr lang="en-IN" sz="2000" dirty="0"/>
              <a:t>It will also help in saving the electricity of the household.</a:t>
            </a:r>
          </a:p>
          <a:p>
            <a:pPr marL="342900" indent="-342900">
              <a:lnSpc>
                <a:spcPct val="150000"/>
              </a:lnSpc>
              <a:buFont typeface="Arial" panose="020B0604020202020204" pitchFamily="34" charset="0"/>
              <a:buChar char="•"/>
            </a:pPr>
            <a:r>
              <a:rPr lang="en-IN" sz="2000" dirty="0"/>
              <a:t>We will make pattern of user coming back to come and then use precool feature to cool the home so that’s user don’t make electric demand during peak time.</a:t>
            </a:r>
          </a:p>
        </p:txBody>
      </p:sp>
    </p:spTree>
    <p:extLst>
      <p:ext uri="{BB962C8B-B14F-4D97-AF65-F5344CB8AC3E}">
        <p14:creationId xmlns:p14="http://schemas.microsoft.com/office/powerpoint/2010/main" val="259081776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82057"/>
            <a:ext cx="10515600" cy="599151"/>
          </a:xfrm>
        </p:spPr>
        <p:txBody>
          <a:bodyPr>
            <a:noAutofit/>
          </a:bodyPr>
          <a:lstStyle/>
          <a:p>
            <a:pPr algn="ctr"/>
            <a:r>
              <a:rPr lang="en-IN" sz="2500" dirty="0">
                <a:latin typeface="Cambria" panose="02040503050406030204" pitchFamily="18" charset="0"/>
                <a:ea typeface="Cambria" panose="02040503050406030204" pitchFamily="18" charset="0"/>
              </a:rPr>
              <a:t>Highlight the Uniqueness/Innovative Component of the Proposed Innovation/Solution</a:t>
            </a:r>
            <a:endParaRPr lang="en-US" sz="2500" dirty="0">
              <a:latin typeface="Cambria" panose="02040503050406030204" pitchFamily="18" charset="0"/>
              <a:ea typeface="Cambria" panose="02040503050406030204" pitchFamily="18" charset="0"/>
            </a:endParaRPr>
          </a:p>
        </p:txBody>
      </p:sp>
      <p:sp>
        <p:nvSpPr>
          <p:cNvPr id="3" name="TextBox 2">
            <a:extLst>
              <a:ext uri="{FF2B5EF4-FFF2-40B4-BE49-F238E27FC236}">
                <a16:creationId xmlns:a16="http://schemas.microsoft.com/office/drawing/2014/main" id="{CFDA843B-8549-5922-BF5A-2B0E34BC1D87}"/>
              </a:ext>
            </a:extLst>
          </p:cNvPr>
          <p:cNvSpPr txBox="1"/>
          <p:nvPr/>
        </p:nvSpPr>
        <p:spPr>
          <a:xfrm>
            <a:off x="753035" y="2074783"/>
            <a:ext cx="10600765" cy="270843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t>Currently there’s nothing like this exists in the market.</a:t>
            </a:r>
          </a:p>
          <a:p>
            <a:pPr marL="285750" indent="-285750">
              <a:lnSpc>
                <a:spcPct val="150000"/>
              </a:lnSpc>
              <a:buFont typeface="Arial" panose="020B0604020202020204" pitchFamily="34" charset="0"/>
              <a:buChar char="•"/>
            </a:pPr>
            <a:r>
              <a:rPr lang="en-US" sz="2000" dirty="0"/>
              <a:t>Our solution is first of its kind.</a:t>
            </a:r>
          </a:p>
          <a:p>
            <a:pPr marL="285750" indent="-285750">
              <a:lnSpc>
                <a:spcPct val="150000"/>
              </a:lnSpc>
              <a:buFont typeface="Arial" panose="020B0604020202020204" pitchFamily="34" charset="0"/>
              <a:buChar char="•"/>
            </a:pPr>
            <a:r>
              <a:rPr lang="en-US" sz="2000" dirty="0"/>
              <a:t>Existing solutions can predict the grid usage but didn’t know how to balance grid load. </a:t>
            </a:r>
          </a:p>
          <a:p>
            <a:pPr marL="285750" indent="-285750">
              <a:lnSpc>
                <a:spcPct val="150000"/>
              </a:lnSpc>
              <a:buFont typeface="Arial" panose="020B0604020202020204" pitchFamily="34" charset="0"/>
              <a:buChar char="•"/>
            </a:pPr>
            <a:r>
              <a:rPr lang="en-US" sz="2000" dirty="0"/>
              <a:t>S.P.A.R.K focuses to load the balance on grid, currently no product is doing this.</a:t>
            </a:r>
          </a:p>
          <a:p>
            <a:pPr marL="285750" indent="-285750">
              <a:lnSpc>
                <a:spcPct val="150000"/>
              </a:lnSpc>
              <a:buFont typeface="Arial" panose="020B0604020202020204" pitchFamily="34" charset="0"/>
              <a:buChar char="•"/>
            </a:pPr>
            <a:r>
              <a:rPr lang="en-US" sz="2000" dirty="0"/>
              <a:t>Hence we can say that we have a unique solution.</a:t>
            </a:r>
          </a:p>
          <a:p>
            <a:pPr marL="285750" indent="-285750">
              <a:buFont typeface="Arial" panose="020B0604020202020204" pitchFamily="34" charset="0"/>
              <a:buChar char="•"/>
            </a:pPr>
            <a:endParaRPr lang="en-IN" sz="2000" dirty="0"/>
          </a:p>
        </p:txBody>
      </p:sp>
    </p:spTree>
    <p:extLst>
      <p:ext uri="{BB962C8B-B14F-4D97-AF65-F5344CB8AC3E}">
        <p14:creationId xmlns:p14="http://schemas.microsoft.com/office/powerpoint/2010/main" val="1928714940"/>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57472"/>
            <a:ext cx="10515600" cy="599151"/>
          </a:xfrm>
        </p:spPr>
        <p:txBody>
          <a:bodyPr>
            <a:noAutofit/>
          </a:bodyPr>
          <a:lstStyle/>
          <a:p>
            <a:pPr algn="ctr"/>
            <a:r>
              <a:rPr lang="en-IN" sz="2500" dirty="0">
                <a:latin typeface="Cambria" panose="02040503050406030204" pitchFamily="18" charset="0"/>
                <a:ea typeface="Cambria" panose="02040503050406030204" pitchFamily="18" charset="0"/>
              </a:rPr>
              <a:t>Describe the Technology Involves and Technical Feasibility for the Proposed Innovation/Solution</a:t>
            </a:r>
            <a:endParaRPr lang="en-US" sz="2500" dirty="0">
              <a:latin typeface="Cambria" panose="02040503050406030204" pitchFamily="18" charset="0"/>
              <a:ea typeface="Cambria" panose="02040503050406030204" pitchFamily="18" charset="0"/>
            </a:endParaRPr>
          </a:p>
        </p:txBody>
      </p:sp>
      <p:sp>
        <p:nvSpPr>
          <p:cNvPr id="3" name="TextBox 2">
            <a:extLst>
              <a:ext uri="{FF2B5EF4-FFF2-40B4-BE49-F238E27FC236}">
                <a16:creationId xmlns:a16="http://schemas.microsoft.com/office/drawing/2014/main" id="{CE5B5AD6-B2C3-94BD-B205-D8529A8325B6}"/>
              </a:ext>
            </a:extLst>
          </p:cNvPr>
          <p:cNvSpPr txBox="1"/>
          <p:nvPr/>
        </p:nvSpPr>
        <p:spPr>
          <a:xfrm>
            <a:off x="762000" y="1819835"/>
            <a:ext cx="10591800" cy="498598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t>S.P.A.R.K collects user data locally on the system and uses it to identify behavior patterns.</a:t>
            </a:r>
          </a:p>
          <a:p>
            <a:pPr marL="285750" indent="-285750">
              <a:lnSpc>
                <a:spcPct val="150000"/>
              </a:lnSpc>
              <a:buFont typeface="Arial" panose="020B0604020202020204" pitchFamily="34" charset="0"/>
              <a:buChar char="•"/>
            </a:pPr>
            <a:r>
              <a:rPr lang="en-US" sz="2000" dirty="0"/>
              <a:t>The usage behavior patterns found in the user data will be matched against average GRID load patterns to train an AI model.</a:t>
            </a:r>
          </a:p>
          <a:p>
            <a:pPr marL="285750" indent="-285750">
              <a:lnSpc>
                <a:spcPct val="150000"/>
              </a:lnSpc>
              <a:buFont typeface="Arial" panose="020B0604020202020204" pitchFamily="34" charset="0"/>
              <a:buChar char="•"/>
            </a:pPr>
            <a:r>
              <a:rPr lang="en-US" sz="2000" dirty="0"/>
              <a:t>The AI model can then be used to predict when to turn on/off the heating and cooling systems in the house to optimize and distribute the load on the GRID.</a:t>
            </a:r>
          </a:p>
          <a:p>
            <a:pPr marL="285750" indent="-285750">
              <a:lnSpc>
                <a:spcPct val="150000"/>
              </a:lnSpc>
              <a:buFont typeface="Arial" panose="020B0604020202020204" pitchFamily="34" charset="0"/>
              <a:buChar char="•"/>
            </a:pPr>
            <a:r>
              <a:rPr lang="en-IN" sz="2000" dirty="0"/>
              <a:t>The system can be calibrated to better suit a house by measuring how the temperature increases/decreases throughout the day to get an estimate on the heat/cooling retention capacity of the house.</a:t>
            </a:r>
          </a:p>
          <a:p>
            <a:pPr marL="285750" indent="-285750">
              <a:lnSpc>
                <a:spcPct val="150000"/>
              </a:lnSpc>
              <a:buFont typeface="Arial" panose="020B0604020202020204" pitchFamily="34" charset="0"/>
              <a:buChar char="•"/>
            </a:pPr>
            <a:r>
              <a:rPr lang="en-IN" sz="2000" dirty="0"/>
              <a:t>As more user data gets collected, the system learns more about the user and gets smarter about the predictions.</a:t>
            </a:r>
          </a:p>
          <a:p>
            <a:endParaRPr lang="en-IN" dirty="0"/>
          </a:p>
        </p:txBody>
      </p:sp>
    </p:spTree>
    <p:extLst>
      <p:ext uri="{BB962C8B-B14F-4D97-AF65-F5344CB8AC3E}">
        <p14:creationId xmlns:p14="http://schemas.microsoft.com/office/powerpoint/2010/main" val="3014481996"/>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56409"/>
            <a:ext cx="10515600" cy="599151"/>
          </a:xfrm>
        </p:spPr>
        <p:txBody>
          <a:bodyPr>
            <a:noAutofit/>
          </a:bodyPr>
          <a:lstStyle/>
          <a:p>
            <a:pPr algn="ctr"/>
            <a:r>
              <a:rPr lang="en-IN" sz="2500" dirty="0">
                <a:latin typeface="Cambria" panose="02040503050406030204" pitchFamily="18" charset="0"/>
                <a:ea typeface="Cambria" panose="02040503050406030204" pitchFamily="18" charset="0"/>
              </a:rPr>
              <a:t>Highlight if any Intellectual Property (IP) Component Associated with the Proposed Innovation/Solution.</a:t>
            </a:r>
            <a:endParaRPr lang="en-US" sz="2500" dirty="0">
              <a:latin typeface="Cambria" panose="02040503050406030204" pitchFamily="18" charset="0"/>
              <a:ea typeface="Cambria" panose="02040503050406030204" pitchFamily="18" charset="0"/>
            </a:endParaRPr>
          </a:p>
        </p:txBody>
      </p:sp>
      <p:sp>
        <p:nvSpPr>
          <p:cNvPr id="4" name="TextBox 3">
            <a:extLst>
              <a:ext uri="{FF2B5EF4-FFF2-40B4-BE49-F238E27FC236}">
                <a16:creationId xmlns:a16="http://schemas.microsoft.com/office/drawing/2014/main" id="{42E39034-130E-DEB7-791C-86B87501A74E}"/>
              </a:ext>
            </a:extLst>
          </p:cNvPr>
          <p:cNvSpPr txBox="1"/>
          <p:nvPr/>
        </p:nvSpPr>
        <p:spPr>
          <a:xfrm>
            <a:off x="838200" y="2200605"/>
            <a:ext cx="10515600" cy="360098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t>S.P.A.R.K uses open-source and publicly available algorithms and software to work.</a:t>
            </a:r>
          </a:p>
          <a:p>
            <a:pPr marL="285750" indent="-285750">
              <a:lnSpc>
                <a:spcPct val="150000"/>
              </a:lnSpc>
              <a:buFont typeface="Arial" panose="020B0604020202020204" pitchFamily="34" charset="0"/>
              <a:buChar char="•"/>
            </a:pPr>
            <a:r>
              <a:rPr lang="en-US" sz="2000" dirty="0"/>
              <a:t>The hardware will also use open-source hardware like Raspberry Pi and Arduino Microcontroller as the brains of the project.</a:t>
            </a:r>
          </a:p>
          <a:p>
            <a:pPr marL="285750" indent="-285750">
              <a:lnSpc>
                <a:spcPct val="150000"/>
              </a:lnSpc>
              <a:buFont typeface="Arial" panose="020B0604020202020204" pitchFamily="34" charset="0"/>
              <a:buChar char="•"/>
            </a:pPr>
            <a:r>
              <a:rPr lang="en-US" sz="2000" dirty="0"/>
              <a:t>The data collection and processing will be done entirely locally on-the-system and will not send the user data out to any cloud database.</a:t>
            </a:r>
          </a:p>
          <a:p>
            <a:pPr marL="285750" indent="-285750">
              <a:lnSpc>
                <a:spcPct val="150000"/>
              </a:lnSpc>
              <a:buFont typeface="Arial" panose="020B0604020202020204" pitchFamily="34" charset="0"/>
              <a:buChar char="•"/>
            </a:pPr>
            <a:r>
              <a:rPr lang="en-US" sz="2000" dirty="0"/>
              <a:t>The GRID load data is publicly available to use</a:t>
            </a:r>
          </a:p>
          <a:p>
            <a:pPr marL="285750" indent="-285750">
              <a:lnSpc>
                <a:spcPct val="150000"/>
              </a:lnSpc>
              <a:buFont typeface="Arial" panose="020B0604020202020204" pitchFamily="34" charset="0"/>
              <a:buChar char="•"/>
            </a:pPr>
            <a:r>
              <a:rPr lang="en-US" sz="2000" dirty="0"/>
              <a:t>Hence, the project does not involve or intrude upon any intellectual property (IP).</a:t>
            </a:r>
            <a:endParaRPr lang="en-IN" sz="2000" dirty="0"/>
          </a:p>
          <a:p>
            <a:endParaRPr lang="en-IN" dirty="0"/>
          </a:p>
        </p:txBody>
      </p:sp>
    </p:spTree>
    <p:extLst>
      <p:ext uri="{BB962C8B-B14F-4D97-AF65-F5344CB8AC3E}">
        <p14:creationId xmlns:p14="http://schemas.microsoft.com/office/powerpoint/2010/main" val="176830778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95179"/>
            <a:ext cx="10515600" cy="599151"/>
          </a:xfrm>
        </p:spPr>
        <p:txBody>
          <a:bodyPr>
            <a:noAutofit/>
          </a:bodyPr>
          <a:lstStyle/>
          <a:p>
            <a:pPr algn="ctr"/>
            <a:r>
              <a:rPr lang="en-IN" sz="2500" dirty="0">
                <a:latin typeface="Cambria" panose="02040503050406030204" pitchFamily="18" charset="0"/>
                <a:ea typeface="Cambria" panose="02040503050406030204" pitchFamily="18" charset="0"/>
              </a:rPr>
              <a:t>Describe the Business Potential of the Proposed Innovation/Solution into Venture/Start-up</a:t>
            </a:r>
            <a:endParaRPr lang="en-US" sz="2500" dirty="0">
              <a:latin typeface="Cambria" panose="02040503050406030204" pitchFamily="18" charset="0"/>
              <a:ea typeface="Cambria" panose="02040503050406030204" pitchFamily="18" charset="0"/>
            </a:endParaRPr>
          </a:p>
        </p:txBody>
      </p:sp>
      <p:sp>
        <p:nvSpPr>
          <p:cNvPr id="3" name="TextBox 2">
            <a:extLst>
              <a:ext uri="{FF2B5EF4-FFF2-40B4-BE49-F238E27FC236}">
                <a16:creationId xmlns:a16="http://schemas.microsoft.com/office/drawing/2014/main" id="{262987CF-421D-F034-998C-486B5C1BCDC6}"/>
              </a:ext>
            </a:extLst>
          </p:cNvPr>
          <p:cNvSpPr txBox="1"/>
          <p:nvPr/>
        </p:nvSpPr>
        <p:spPr>
          <a:xfrm>
            <a:off x="676835" y="2168860"/>
            <a:ext cx="10838330" cy="3274423"/>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dirty="0"/>
              <a:t>The problem of power cuts due to unbalanced use of grid makes this a huge problem with a huge affected population.</a:t>
            </a:r>
          </a:p>
          <a:p>
            <a:pPr marL="342900" indent="-342900">
              <a:lnSpc>
                <a:spcPct val="150000"/>
              </a:lnSpc>
              <a:buFont typeface="Arial" panose="020B0604020202020204" pitchFamily="34" charset="0"/>
              <a:buChar char="•"/>
            </a:pPr>
            <a:r>
              <a:rPr lang="en-US" sz="2000" dirty="0"/>
              <a:t>We have a very huge target audience as this solution affects the life of million of peoples.</a:t>
            </a:r>
          </a:p>
          <a:p>
            <a:pPr marL="342900" indent="-342900">
              <a:lnSpc>
                <a:spcPct val="150000"/>
              </a:lnSpc>
              <a:buFont typeface="Arial" panose="020B0604020202020204" pitchFamily="34" charset="0"/>
              <a:buChar char="•"/>
            </a:pPr>
            <a:r>
              <a:rPr lang="en-US" sz="2000" dirty="0"/>
              <a:t>As this is the need of the hour and helps in the transition of power to renewable sources, therefore various governments will also support and help us.</a:t>
            </a:r>
          </a:p>
          <a:p>
            <a:pPr marL="342900" indent="-342900">
              <a:lnSpc>
                <a:spcPct val="150000"/>
              </a:lnSpc>
              <a:buFont typeface="Arial" panose="020B0604020202020204" pitchFamily="34" charset="0"/>
              <a:buChar char="•"/>
            </a:pPr>
            <a:r>
              <a:rPr lang="en-US" sz="2000" dirty="0"/>
              <a:t>As it will reduce people’s electricity bills they will be eager to buy our product.</a:t>
            </a:r>
          </a:p>
          <a:p>
            <a:pPr marL="342900" indent="-342900">
              <a:lnSpc>
                <a:spcPct val="150000"/>
              </a:lnSpc>
              <a:buFont typeface="Arial" panose="020B0604020202020204" pitchFamily="34" charset="0"/>
              <a:buChar char="•"/>
            </a:pPr>
            <a:r>
              <a:rPr lang="en-US" sz="2000" dirty="0"/>
              <a:t>Hence, our product has a very bright business potential.</a:t>
            </a:r>
            <a:endParaRPr lang="en-IN" sz="2000" dirty="0"/>
          </a:p>
        </p:txBody>
      </p:sp>
    </p:spTree>
    <p:extLst>
      <p:ext uri="{BB962C8B-B14F-4D97-AF65-F5344CB8AC3E}">
        <p14:creationId xmlns:p14="http://schemas.microsoft.com/office/powerpoint/2010/main" val="852830664"/>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75607"/>
            <a:ext cx="10515600" cy="599151"/>
          </a:xfrm>
        </p:spPr>
        <p:txBody>
          <a:bodyPr>
            <a:normAutofit/>
          </a:bodyPr>
          <a:lstStyle/>
          <a:p>
            <a:pPr algn="ctr"/>
            <a:r>
              <a:rPr lang="en-IN" sz="2500" dirty="0">
                <a:latin typeface="Cambria" panose="02040503050406030204" pitchFamily="18" charset="0"/>
                <a:ea typeface="Cambria" panose="02040503050406030204" pitchFamily="18" charset="0"/>
              </a:rPr>
              <a:t>Highlight the Market Potential for Innovation/Solution</a:t>
            </a:r>
            <a:endParaRPr lang="en-US" sz="2500" dirty="0">
              <a:latin typeface="Cambria" panose="02040503050406030204" pitchFamily="18" charset="0"/>
              <a:ea typeface="Cambria" panose="02040503050406030204" pitchFamily="18" charset="0"/>
            </a:endParaRPr>
          </a:p>
        </p:txBody>
      </p:sp>
      <p:sp>
        <p:nvSpPr>
          <p:cNvPr id="3" name="TextBox 2">
            <a:extLst>
              <a:ext uri="{FF2B5EF4-FFF2-40B4-BE49-F238E27FC236}">
                <a16:creationId xmlns:a16="http://schemas.microsoft.com/office/drawing/2014/main" id="{C537AB3C-1DA9-73B1-0855-314CD220CB6B}"/>
              </a:ext>
            </a:extLst>
          </p:cNvPr>
          <p:cNvSpPr txBox="1"/>
          <p:nvPr/>
        </p:nvSpPr>
        <p:spPr>
          <a:xfrm>
            <a:off x="762000" y="1950424"/>
            <a:ext cx="10591800" cy="373608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dirty="0"/>
              <a:t>Currently in market there is no product which addresses this problem, that is, our solution is unique</a:t>
            </a:r>
          </a:p>
          <a:p>
            <a:pPr marL="342900" indent="-342900">
              <a:lnSpc>
                <a:spcPct val="150000"/>
              </a:lnSpc>
              <a:buFont typeface="Arial" panose="020B0604020202020204" pitchFamily="34" charset="0"/>
              <a:buChar char="•"/>
            </a:pPr>
            <a:r>
              <a:rPr lang="en-US" sz="2000" dirty="0"/>
              <a:t>It will attract the potential investors.</a:t>
            </a:r>
          </a:p>
          <a:p>
            <a:pPr marL="342900" indent="-342900">
              <a:lnSpc>
                <a:spcPct val="150000"/>
              </a:lnSpc>
              <a:buFont typeface="Arial" panose="020B0604020202020204" pitchFamily="34" charset="0"/>
              <a:buChar char="•"/>
            </a:pPr>
            <a:r>
              <a:rPr lang="en-US" sz="2000" dirty="0"/>
              <a:t>We can get government subsidies since we are making a product which will help the government make the transition to renewable sources of energy.</a:t>
            </a:r>
          </a:p>
          <a:p>
            <a:pPr marL="342900" indent="-342900">
              <a:lnSpc>
                <a:spcPct val="150000"/>
              </a:lnSpc>
              <a:buFont typeface="Arial" panose="020B0604020202020204" pitchFamily="34" charset="0"/>
              <a:buChar char="•"/>
            </a:pPr>
            <a:r>
              <a:rPr lang="en-US" sz="2000" dirty="0"/>
              <a:t>S.P.A.R.K does not disrupt existing industry, instead adds to it, so it will accepted much more easily. </a:t>
            </a:r>
          </a:p>
          <a:p>
            <a:pPr marL="342900" indent="-342900">
              <a:lnSpc>
                <a:spcPct val="150000"/>
              </a:lnSpc>
              <a:buFont typeface="Arial" panose="020B0604020202020204" pitchFamily="34" charset="0"/>
              <a:buChar char="•"/>
            </a:pPr>
            <a:r>
              <a:rPr lang="en-US" sz="2000" dirty="0"/>
              <a:t>Heating/Cooling solution providers can bake the S.P.A.R.K technology within their product to make it unique and attractive to consumers</a:t>
            </a:r>
          </a:p>
          <a:p>
            <a:pPr marL="342900" indent="-342900">
              <a:lnSpc>
                <a:spcPct val="150000"/>
              </a:lnSpc>
              <a:buFont typeface="Arial" panose="020B0604020202020204" pitchFamily="34" charset="0"/>
              <a:buChar char="•"/>
            </a:pPr>
            <a:r>
              <a:rPr lang="en-US" sz="2000" dirty="0"/>
              <a:t>Hence, S.P.A.R.K can operate in both B2B and B2C mode, catering to all the needs of the market.</a:t>
            </a:r>
          </a:p>
        </p:txBody>
      </p:sp>
    </p:spTree>
    <p:extLst>
      <p:ext uri="{BB962C8B-B14F-4D97-AF65-F5344CB8AC3E}">
        <p14:creationId xmlns:p14="http://schemas.microsoft.com/office/powerpoint/2010/main" val="1082195702"/>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48046"/>
            <a:ext cx="10515600" cy="599151"/>
          </a:xfrm>
        </p:spPr>
        <p:txBody>
          <a:bodyPr>
            <a:noAutofit/>
          </a:bodyPr>
          <a:lstStyle/>
          <a:p>
            <a:pPr algn="ctr"/>
            <a:r>
              <a:rPr lang="en-IN" sz="2500" dirty="0">
                <a:latin typeface="Cambria" panose="02040503050406030204" pitchFamily="18" charset="0"/>
                <a:ea typeface="Cambria" panose="02040503050406030204" pitchFamily="18" charset="0"/>
              </a:rPr>
              <a:t>Explain the Constraints/Risks Associated with the Innovation/Solution and Strategy to tackle These</a:t>
            </a:r>
            <a:endParaRPr lang="en-US" sz="2500" dirty="0">
              <a:latin typeface="Cambria" panose="02040503050406030204" pitchFamily="18" charset="0"/>
              <a:ea typeface="Cambria" panose="02040503050406030204" pitchFamily="18" charset="0"/>
            </a:endParaRPr>
          </a:p>
        </p:txBody>
      </p:sp>
      <p:sp>
        <p:nvSpPr>
          <p:cNvPr id="3" name="TextBox 2">
            <a:extLst>
              <a:ext uri="{FF2B5EF4-FFF2-40B4-BE49-F238E27FC236}">
                <a16:creationId xmlns:a16="http://schemas.microsoft.com/office/drawing/2014/main" id="{61F56EAF-5535-C438-6D06-48B9D12D3D15}"/>
              </a:ext>
            </a:extLst>
          </p:cNvPr>
          <p:cNvSpPr txBox="1"/>
          <p:nvPr/>
        </p:nvSpPr>
        <p:spPr>
          <a:xfrm>
            <a:off x="744071" y="1827692"/>
            <a:ext cx="10609729" cy="465941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dirty="0"/>
              <a:t>If the grid is operating on high load most of the time, then the optimization may be fruitless.</a:t>
            </a:r>
          </a:p>
          <a:p>
            <a:pPr marL="342900" indent="-342900">
              <a:lnSpc>
                <a:spcPct val="150000"/>
              </a:lnSpc>
              <a:buFont typeface="Arial" panose="020B0604020202020204" pitchFamily="34" charset="0"/>
              <a:buChar char="•"/>
            </a:pPr>
            <a:r>
              <a:rPr lang="en-US" sz="2000" dirty="0"/>
              <a:t>If heat/ cooling retention capacity of the house is poor. Then also we cannot optimize the load.</a:t>
            </a:r>
          </a:p>
          <a:p>
            <a:pPr marL="342900" indent="-342900">
              <a:lnSpc>
                <a:spcPct val="150000"/>
              </a:lnSpc>
              <a:buFont typeface="Arial" panose="020B0604020202020204" pitchFamily="34" charset="0"/>
              <a:buChar char="•"/>
            </a:pPr>
            <a:r>
              <a:rPr lang="en-US" sz="2000" dirty="0"/>
              <a:t>If the user pattern is irregular then the system will find difficulty finding appropriate pattern to precool/ preheat home.</a:t>
            </a:r>
          </a:p>
          <a:p>
            <a:pPr marL="342900" indent="-342900">
              <a:lnSpc>
                <a:spcPct val="150000"/>
              </a:lnSpc>
              <a:buFont typeface="Arial" panose="020B0604020202020204" pitchFamily="34" charset="0"/>
              <a:buChar char="•"/>
            </a:pPr>
            <a:r>
              <a:rPr lang="en-US" sz="2000" dirty="0"/>
              <a:t>We can share the load of grid with different grid to make the load equally balanced.</a:t>
            </a:r>
          </a:p>
          <a:p>
            <a:pPr marL="342900" indent="-342900">
              <a:lnSpc>
                <a:spcPct val="150000"/>
              </a:lnSpc>
              <a:buFont typeface="Arial" panose="020B0604020202020204" pitchFamily="34" charset="0"/>
              <a:buChar char="•"/>
            </a:pPr>
            <a:r>
              <a:rPr lang="en-US" sz="2000" dirty="0"/>
              <a:t>We can install a high and advance precool and preheat device in user household which will help the house retain its cool/ heat.</a:t>
            </a:r>
          </a:p>
          <a:p>
            <a:pPr marL="342900" indent="-342900">
              <a:lnSpc>
                <a:spcPct val="150000"/>
              </a:lnSpc>
              <a:buFont typeface="Arial" panose="020B0604020202020204" pitchFamily="34" charset="0"/>
              <a:buChar char="•"/>
            </a:pPr>
            <a:r>
              <a:rPr lang="en-US" sz="2000" dirty="0"/>
              <a:t>We have to understand user pattern more deeply. </a:t>
            </a:r>
          </a:p>
          <a:p>
            <a:pPr marL="342900" indent="-342900">
              <a:lnSpc>
                <a:spcPct val="150000"/>
              </a:lnSpc>
              <a:buFont typeface="Arial" panose="020B0604020202020204" pitchFamily="34" charset="0"/>
              <a:buChar char="•"/>
            </a:pPr>
            <a:r>
              <a:rPr lang="en-US" sz="2000" dirty="0"/>
              <a:t>If user pattern can’t be understandable user can himself decide and give the time to our device for precool and preheat.</a:t>
            </a:r>
            <a:endParaRPr lang="en-IN" sz="2000" dirty="0"/>
          </a:p>
        </p:txBody>
      </p:sp>
    </p:spTree>
    <p:extLst>
      <p:ext uri="{BB962C8B-B14F-4D97-AF65-F5344CB8AC3E}">
        <p14:creationId xmlns:p14="http://schemas.microsoft.com/office/powerpoint/2010/main" val="2776362130"/>
      </p:ext>
    </p:extLst>
  </p:cSld>
  <p:clrMapOvr>
    <a:masterClrMapping/>
  </p:clrMapOvr>
  <p:transition spd="slow">
    <p:cove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179</TotalTime>
  <Words>1257</Words>
  <Application>Microsoft Office PowerPoint</Application>
  <PresentationFormat>Widescreen</PresentationFormat>
  <Paragraphs>71</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Cambria</vt:lpstr>
      <vt:lpstr>Tw Cen MT</vt:lpstr>
      <vt:lpstr>Tw Cen MT Condensed</vt:lpstr>
      <vt:lpstr>Wingdings 3</vt:lpstr>
      <vt:lpstr>Integral</vt:lpstr>
      <vt:lpstr>Title: S.P.A.R.K  Team Lead Name (Student): Afraz tanvir  Team Members: Abhijeet kumar jha </vt:lpstr>
      <vt:lpstr>Problem/Pain Point/Opportunity Identified</vt:lpstr>
      <vt:lpstr>Briefly Describe the Solution/ Innovation to Address the Problem/Opportunity Identified</vt:lpstr>
      <vt:lpstr>Highlight the Uniqueness/Innovative Component of the Proposed Innovation/Solution</vt:lpstr>
      <vt:lpstr>Describe the Technology Involves and Technical Feasibility for the Proposed Innovation/Solution</vt:lpstr>
      <vt:lpstr>Highlight if any Intellectual Property (IP) Component Associated with the Proposed Innovation/Solution.</vt:lpstr>
      <vt:lpstr>Describe the Business Potential of the Proposed Innovation/Solution into Venture/Start-up</vt:lpstr>
      <vt:lpstr>Highlight the Market Potential for Innovation/Solution</vt:lpstr>
      <vt:lpstr>Explain the Constraints/Risks Associated with the Innovation/Solution and Strategy to tackle These</vt:lpstr>
      <vt:lpstr>Implementation Plan with Timeline to convert the Innovation/Solution to a Venture/Startup</vt:lpstr>
      <vt:lpstr>Team Composition and Competency and Skill Set to Turn the Innovation/Solution into Start-up</vt:lpstr>
      <vt:lpstr>Photographs: Team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Team Lead Name (Student):  Team Members:</dc:title>
  <dc:creator>Admin</dc:creator>
  <cp:lastModifiedBy>afraz tanvir</cp:lastModifiedBy>
  <cp:revision>19</cp:revision>
  <dcterms:created xsi:type="dcterms:W3CDTF">2020-11-24T10:19:55Z</dcterms:created>
  <dcterms:modified xsi:type="dcterms:W3CDTF">2022-11-02T17:44:13Z</dcterms:modified>
</cp:coreProperties>
</file>