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278" r:id="rId5"/>
    <p:sldId id="280" r:id="rId6"/>
    <p:sldId id="281" r:id="rId7"/>
    <p:sldId id="282" r:id="rId8"/>
    <p:sldId id="283" r:id="rId9"/>
    <p:sldId id="284" r:id="rId10"/>
    <p:sldId id="285" r:id="rId11"/>
    <p:sldId id="286" r:id="rId12"/>
    <p:sldId id="287" r:id="rId13"/>
    <p:sldId id="288" r:id="rId14"/>
    <p:sldId id="289" r:id="rId15"/>
    <p:sldId id="290"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Team Rookies</a:t>
            </a:r>
            <a:br>
              <a:rPr lang="en-US" sz="4000" dirty="0"/>
            </a:br>
            <a:r>
              <a:rPr lang="en-US" sz="2200" dirty="0"/>
              <a:t>Gen-AI Based Data Profiling</a:t>
            </a:r>
            <a:br>
              <a:rPr lang="en-US" sz="2200" dirty="0"/>
            </a:br>
            <a:br>
              <a:rPr lang="en-US" sz="4000" dirty="0"/>
            </a:br>
            <a:r>
              <a:rPr lang="en-US" sz="1600" dirty="0"/>
              <a:t>Afraz Tanvir</a:t>
            </a:r>
            <a:br>
              <a:rPr lang="en-US" sz="1600" dirty="0"/>
            </a:br>
            <a:r>
              <a:rPr lang="en-US" sz="1600" dirty="0"/>
              <a:t>Prakhar Sharma</a:t>
            </a:r>
            <a:br>
              <a:rPr lang="en-US" sz="1600" dirty="0"/>
            </a:br>
            <a:r>
              <a:rPr lang="en-US" sz="1600" dirty="0"/>
              <a:t>Uday Goel</a:t>
            </a:r>
            <a:br>
              <a:rPr lang="en-US" sz="1600" dirty="0"/>
            </a:br>
            <a:r>
              <a:rPr lang="en-US" sz="1600" dirty="0"/>
              <a:t>Priyal Mittal</a:t>
            </a:r>
            <a:br>
              <a:rPr lang="en-US" sz="1600" dirty="0"/>
            </a:br>
            <a:r>
              <a:rPr lang="en-US" sz="1600" dirty="0"/>
              <a:t>Ayushi</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Technology Hackathon – Wells Fargo 2025</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39D6E-058E-5BAF-24C3-243702652E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3C3D7-1858-75E8-122C-97DF3CADDA15}"/>
              </a:ext>
            </a:extLst>
          </p:cNvPr>
          <p:cNvSpPr>
            <a:spLocks noGrp="1"/>
          </p:cNvSpPr>
          <p:nvPr>
            <p:ph type="title"/>
          </p:nvPr>
        </p:nvSpPr>
        <p:spPr>
          <a:xfrm>
            <a:off x="913795" y="609600"/>
            <a:ext cx="10353762" cy="690282"/>
          </a:xfrm>
        </p:spPr>
        <p:txBody>
          <a:bodyPr>
            <a:normAutofit fontScale="90000"/>
          </a:bodyPr>
          <a:lstStyle/>
          <a:p>
            <a:r>
              <a:rPr lang="en-US" dirty="0" err="1"/>
              <a:t>ScreenShots</a:t>
            </a:r>
            <a:endParaRPr lang="en-IN" dirty="0"/>
          </a:p>
        </p:txBody>
      </p:sp>
      <p:pic>
        <p:nvPicPr>
          <p:cNvPr id="11" name="Content Placeholder 10">
            <a:extLst>
              <a:ext uri="{FF2B5EF4-FFF2-40B4-BE49-F238E27FC236}">
                <a16:creationId xmlns:a16="http://schemas.microsoft.com/office/drawing/2014/main" id="{A76DAE9E-56E7-E54A-6AA8-F0CB2E98A474}"/>
              </a:ext>
            </a:extLst>
          </p:cNvPr>
          <p:cNvPicPr>
            <a:picLocks noGrp="1" noChangeAspect="1"/>
          </p:cNvPicPr>
          <p:nvPr>
            <p:ph idx="1"/>
          </p:nvPr>
        </p:nvPicPr>
        <p:blipFill>
          <a:blip r:embed="rId2"/>
          <a:stretch>
            <a:fillRect/>
          </a:stretch>
        </p:blipFill>
        <p:spPr>
          <a:xfrm>
            <a:off x="1485322" y="2076450"/>
            <a:ext cx="9211831" cy="3714750"/>
          </a:xfrm>
        </p:spPr>
      </p:pic>
    </p:spTree>
    <p:extLst>
      <p:ext uri="{BB962C8B-B14F-4D97-AF65-F5344CB8AC3E}">
        <p14:creationId xmlns:p14="http://schemas.microsoft.com/office/powerpoint/2010/main" val="3548426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ABBD-BA1A-29A2-DD67-05A58147C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F373C-8097-BC95-1C1D-8FE36478DFDE}"/>
              </a:ext>
            </a:extLst>
          </p:cNvPr>
          <p:cNvSpPr>
            <a:spLocks noGrp="1"/>
          </p:cNvSpPr>
          <p:nvPr>
            <p:ph type="title"/>
          </p:nvPr>
        </p:nvSpPr>
        <p:spPr>
          <a:xfrm>
            <a:off x="913795" y="609600"/>
            <a:ext cx="10353762" cy="690282"/>
          </a:xfrm>
        </p:spPr>
        <p:txBody>
          <a:bodyPr>
            <a:normAutofit fontScale="90000"/>
          </a:bodyPr>
          <a:lstStyle/>
          <a:p>
            <a:r>
              <a:rPr lang="en-US" dirty="0" err="1"/>
              <a:t>ScreenShots</a:t>
            </a:r>
            <a:endParaRPr lang="en-IN" dirty="0"/>
          </a:p>
        </p:txBody>
      </p:sp>
      <p:pic>
        <p:nvPicPr>
          <p:cNvPr id="6" name="Content Placeholder 5">
            <a:extLst>
              <a:ext uri="{FF2B5EF4-FFF2-40B4-BE49-F238E27FC236}">
                <a16:creationId xmlns:a16="http://schemas.microsoft.com/office/drawing/2014/main" id="{36EA11DD-A342-FE1E-621C-D84042A9FF3C}"/>
              </a:ext>
            </a:extLst>
          </p:cNvPr>
          <p:cNvPicPr>
            <a:picLocks noGrp="1" noChangeAspect="1"/>
          </p:cNvPicPr>
          <p:nvPr>
            <p:ph idx="1"/>
          </p:nvPr>
        </p:nvPicPr>
        <p:blipFill>
          <a:blip r:embed="rId2"/>
          <a:stretch>
            <a:fillRect/>
          </a:stretch>
        </p:blipFill>
        <p:spPr>
          <a:xfrm>
            <a:off x="1662112" y="2076450"/>
            <a:ext cx="8858250" cy="3714750"/>
          </a:xfrm>
        </p:spPr>
      </p:pic>
    </p:spTree>
    <p:extLst>
      <p:ext uri="{BB962C8B-B14F-4D97-AF65-F5344CB8AC3E}">
        <p14:creationId xmlns:p14="http://schemas.microsoft.com/office/powerpoint/2010/main" val="3286065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F8B65-C518-0FA4-B558-BC24C68B51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5019E-9176-EB74-22CC-92C43C833452}"/>
              </a:ext>
            </a:extLst>
          </p:cNvPr>
          <p:cNvSpPr>
            <a:spLocks noGrp="1"/>
          </p:cNvSpPr>
          <p:nvPr>
            <p:ph type="title"/>
          </p:nvPr>
        </p:nvSpPr>
        <p:spPr>
          <a:xfrm>
            <a:off x="913795" y="609600"/>
            <a:ext cx="10353762" cy="690282"/>
          </a:xfrm>
        </p:spPr>
        <p:txBody>
          <a:bodyPr>
            <a:normAutofit fontScale="90000"/>
          </a:bodyPr>
          <a:lstStyle/>
          <a:p>
            <a:r>
              <a:rPr lang="en-US" dirty="0" err="1"/>
              <a:t>ScreenShots</a:t>
            </a:r>
            <a:endParaRPr lang="en-IN" dirty="0"/>
          </a:p>
        </p:txBody>
      </p:sp>
      <p:pic>
        <p:nvPicPr>
          <p:cNvPr id="7" name="Content Placeholder 6">
            <a:extLst>
              <a:ext uri="{FF2B5EF4-FFF2-40B4-BE49-F238E27FC236}">
                <a16:creationId xmlns:a16="http://schemas.microsoft.com/office/drawing/2014/main" id="{BB632E87-24FD-8A28-6AD6-F3BC381D6BBE}"/>
              </a:ext>
            </a:extLst>
          </p:cNvPr>
          <p:cNvPicPr>
            <a:picLocks noGrp="1" noChangeAspect="1"/>
          </p:cNvPicPr>
          <p:nvPr>
            <p:ph idx="1"/>
          </p:nvPr>
        </p:nvPicPr>
        <p:blipFill>
          <a:blip r:embed="rId2"/>
          <a:stretch>
            <a:fillRect/>
          </a:stretch>
        </p:blipFill>
        <p:spPr>
          <a:xfrm>
            <a:off x="1863265" y="2076450"/>
            <a:ext cx="8455944" cy="3714750"/>
          </a:xfrm>
        </p:spPr>
      </p:pic>
    </p:spTree>
    <p:extLst>
      <p:ext uri="{BB962C8B-B14F-4D97-AF65-F5344CB8AC3E}">
        <p14:creationId xmlns:p14="http://schemas.microsoft.com/office/powerpoint/2010/main" val="224492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Thank You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buNone/>
            </a:pPr>
            <a:r>
              <a:rPr lang="en-US" sz="2400" dirty="0"/>
              <a:t>Afraz Tanvir</a:t>
            </a:r>
            <a:br>
              <a:rPr lang="en-US" sz="2400" dirty="0"/>
            </a:br>
            <a:r>
              <a:rPr lang="en-US" sz="2400" dirty="0"/>
              <a:t>Prakhar Sharma</a:t>
            </a:r>
            <a:br>
              <a:rPr lang="en-US" sz="2400" dirty="0"/>
            </a:br>
            <a:r>
              <a:rPr lang="en-US" sz="2400" dirty="0"/>
              <a:t>Uday Goel</a:t>
            </a:r>
            <a:br>
              <a:rPr lang="en-US" sz="2400" dirty="0"/>
            </a:br>
            <a:r>
              <a:rPr lang="en-US" sz="2400" dirty="0"/>
              <a:t>Priyal Mittal</a:t>
            </a:r>
            <a:br>
              <a:rPr lang="en-US" sz="2400" dirty="0"/>
            </a:br>
            <a:r>
              <a:rPr lang="en-US" sz="2400" dirty="0"/>
              <a:t>Ayushi</a:t>
            </a:r>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BAC0-BBC2-7367-975D-B59E8EB466E4}"/>
              </a:ext>
            </a:extLst>
          </p:cNvPr>
          <p:cNvSpPr>
            <a:spLocks noGrp="1"/>
          </p:cNvSpPr>
          <p:nvPr>
            <p:ph type="ctrTitle"/>
          </p:nvPr>
        </p:nvSpPr>
        <p:spPr>
          <a:xfrm rot="10800000" flipV="1">
            <a:off x="1370691" y="546847"/>
            <a:ext cx="9646931" cy="618565"/>
          </a:xfrm>
        </p:spPr>
        <p:txBody>
          <a:bodyPr>
            <a:normAutofit fontScale="90000"/>
          </a:bodyPr>
          <a:lstStyle/>
          <a:p>
            <a:r>
              <a:rPr lang="en-US" dirty="0"/>
              <a:t>Introduction</a:t>
            </a:r>
            <a:endParaRPr lang="en-IN" dirty="0"/>
          </a:p>
        </p:txBody>
      </p:sp>
      <p:sp>
        <p:nvSpPr>
          <p:cNvPr id="3" name="Subtitle 2">
            <a:extLst>
              <a:ext uri="{FF2B5EF4-FFF2-40B4-BE49-F238E27FC236}">
                <a16:creationId xmlns:a16="http://schemas.microsoft.com/office/drawing/2014/main" id="{DA5A1746-02FB-8F81-8FF7-4437FE13A362}"/>
              </a:ext>
            </a:extLst>
          </p:cNvPr>
          <p:cNvSpPr>
            <a:spLocks noGrp="1"/>
          </p:cNvSpPr>
          <p:nvPr>
            <p:ph type="subTitle" idx="1"/>
          </p:nvPr>
        </p:nvSpPr>
        <p:spPr>
          <a:xfrm>
            <a:off x="1370692" y="2438399"/>
            <a:ext cx="9646932" cy="3792071"/>
          </a:xfrm>
        </p:spPr>
        <p:txBody>
          <a:bodyPr/>
          <a:lstStyle/>
          <a:p>
            <a:pPr algn="just"/>
            <a:r>
              <a:rPr lang="en-US" b="0" i="0" dirty="0">
                <a:solidFill>
                  <a:srgbClr val="F0F6FC"/>
                </a:solidFill>
                <a:effectLst/>
                <a:latin typeface="-apple-system"/>
              </a:rPr>
              <a:t>Data Profiling using Gen-AI Regulatory reporting in the banking sector involves compiling vast amounts of data to meet Compliance requirements. Data Profiling ensures that the reported data aligns with regulatory reporting instructions. This involves manually defining profiling rules, perform adaptive risk scoring, and suggest remediation actions based on regulatory reporting instructions.</a:t>
            </a:r>
            <a:endParaRPr lang="en-IN" dirty="0"/>
          </a:p>
        </p:txBody>
      </p:sp>
    </p:spTree>
    <p:extLst>
      <p:ext uri="{BB962C8B-B14F-4D97-AF65-F5344CB8AC3E}">
        <p14:creationId xmlns:p14="http://schemas.microsoft.com/office/powerpoint/2010/main" val="44772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5668-A900-C13C-D527-CCE6C744E6A2}"/>
              </a:ext>
            </a:extLst>
          </p:cNvPr>
          <p:cNvSpPr>
            <a:spLocks noGrp="1"/>
          </p:cNvSpPr>
          <p:nvPr>
            <p:ph type="ctrTitle"/>
          </p:nvPr>
        </p:nvSpPr>
        <p:spPr>
          <a:xfrm rot="10800000" flipV="1">
            <a:off x="1370691" y="546847"/>
            <a:ext cx="9521425" cy="824753"/>
          </a:xfrm>
        </p:spPr>
        <p:txBody>
          <a:bodyPr>
            <a:normAutofit fontScale="90000"/>
          </a:bodyPr>
          <a:lstStyle/>
          <a:p>
            <a:r>
              <a:rPr lang="en-US" dirty="0"/>
              <a:t>Inspiration</a:t>
            </a:r>
            <a:endParaRPr lang="en-IN" dirty="0"/>
          </a:p>
        </p:txBody>
      </p:sp>
      <p:sp>
        <p:nvSpPr>
          <p:cNvPr id="3" name="Subtitle 2">
            <a:extLst>
              <a:ext uri="{FF2B5EF4-FFF2-40B4-BE49-F238E27FC236}">
                <a16:creationId xmlns:a16="http://schemas.microsoft.com/office/drawing/2014/main" id="{F0526083-2290-AD64-69E3-F6AC916CC5C3}"/>
              </a:ext>
            </a:extLst>
          </p:cNvPr>
          <p:cNvSpPr>
            <a:spLocks noGrp="1"/>
          </p:cNvSpPr>
          <p:nvPr>
            <p:ph type="subTitle" idx="1"/>
          </p:nvPr>
        </p:nvSpPr>
        <p:spPr>
          <a:xfrm>
            <a:off x="1370691" y="2079812"/>
            <a:ext cx="9691756" cy="3128682"/>
          </a:xfrm>
        </p:spPr>
        <p:txBody>
          <a:bodyPr/>
          <a:lstStyle/>
          <a:p>
            <a:pPr algn="just"/>
            <a:r>
              <a:rPr lang="en-US" b="0" i="0" dirty="0">
                <a:solidFill>
                  <a:srgbClr val="F0F6FC"/>
                </a:solidFill>
                <a:effectLst/>
                <a:latin typeface="-apple-system"/>
              </a:rPr>
              <a:t>We have automated the profiling process to make it more efficient. Previously, users had to manually code all the profiling rules. Now, with the power of generative AI, you can simply provide profiling rules in natural language, and the system will automatically generate the necessary rules and perform the profiling.</a:t>
            </a:r>
            <a:endParaRPr lang="en-IN" dirty="0"/>
          </a:p>
        </p:txBody>
      </p:sp>
    </p:spTree>
    <p:extLst>
      <p:ext uri="{BB962C8B-B14F-4D97-AF65-F5344CB8AC3E}">
        <p14:creationId xmlns:p14="http://schemas.microsoft.com/office/powerpoint/2010/main" val="35292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54A3-2830-4AA6-3AAF-A0BAEE8CAC7F}"/>
              </a:ext>
            </a:extLst>
          </p:cNvPr>
          <p:cNvSpPr>
            <a:spLocks noGrp="1"/>
          </p:cNvSpPr>
          <p:nvPr>
            <p:ph type="ctrTitle"/>
          </p:nvPr>
        </p:nvSpPr>
        <p:spPr>
          <a:xfrm>
            <a:off x="1307940" y="487588"/>
            <a:ext cx="9440034" cy="713684"/>
          </a:xfrm>
        </p:spPr>
        <p:txBody>
          <a:bodyPr>
            <a:normAutofit fontScale="90000"/>
          </a:bodyPr>
          <a:lstStyle/>
          <a:p>
            <a:r>
              <a:rPr lang="en-US" dirty="0"/>
              <a:t>What it Does</a:t>
            </a:r>
            <a:endParaRPr lang="en-IN" dirty="0"/>
          </a:p>
        </p:txBody>
      </p:sp>
      <p:sp>
        <p:nvSpPr>
          <p:cNvPr id="3" name="Subtitle 2">
            <a:extLst>
              <a:ext uri="{FF2B5EF4-FFF2-40B4-BE49-F238E27FC236}">
                <a16:creationId xmlns:a16="http://schemas.microsoft.com/office/drawing/2014/main" id="{4A9234DD-8E72-4E73-1545-CEC117B01EA5}"/>
              </a:ext>
            </a:extLst>
          </p:cNvPr>
          <p:cNvSpPr>
            <a:spLocks noGrp="1"/>
          </p:cNvSpPr>
          <p:nvPr>
            <p:ph type="subTitle" idx="1"/>
          </p:nvPr>
        </p:nvSpPr>
        <p:spPr>
          <a:xfrm>
            <a:off x="1370693" y="2052919"/>
            <a:ext cx="9440034" cy="2770438"/>
          </a:xfrm>
        </p:spPr>
        <p:txBody>
          <a:bodyPr>
            <a:normAutofit/>
          </a:bodyPr>
          <a:lstStyle/>
          <a:p>
            <a:pPr algn="l">
              <a:buFont typeface="Arial" panose="020B0604020202020204" pitchFamily="34" charset="0"/>
              <a:buChar char="•"/>
            </a:pPr>
            <a:r>
              <a:rPr lang="en-US" b="0" i="0" dirty="0">
                <a:solidFill>
                  <a:srgbClr val="F0F6FC"/>
                </a:solidFill>
                <a:effectLst/>
                <a:latin typeface="-apple-system"/>
              </a:rPr>
              <a:t>Generates code for profiling rules based on natural language input.</a:t>
            </a:r>
          </a:p>
          <a:p>
            <a:pPr algn="l">
              <a:buFont typeface="Arial" panose="020B0604020202020204" pitchFamily="34" charset="0"/>
              <a:buChar char="•"/>
            </a:pPr>
            <a:r>
              <a:rPr lang="en-US" b="0" i="0" dirty="0">
                <a:solidFill>
                  <a:srgbClr val="F0F6FC"/>
                </a:solidFill>
                <a:effectLst/>
                <a:latin typeface="-apple-system"/>
              </a:rPr>
              <a:t>Assigns risk scores and facilitates the flagging process.</a:t>
            </a:r>
          </a:p>
          <a:p>
            <a:pPr algn="l">
              <a:buFont typeface="Arial" panose="020B0604020202020204" pitchFamily="34" charset="0"/>
              <a:buChar char="•"/>
            </a:pPr>
            <a:r>
              <a:rPr lang="en-US" b="0" i="0" dirty="0">
                <a:solidFill>
                  <a:srgbClr val="F0F6FC"/>
                </a:solidFill>
                <a:effectLst/>
                <a:latin typeface="-apple-system"/>
              </a:rPr>
              <a:t>Continuously improves profiling rules for better accuracy and performance.</a:t>
            </a:r>
          </a:p>
          <a:p>
            <a:pPr algn="l">
              <a:buFont typeface="Arial" panose="020B0604020202020204" pitchFamily="34" charset="0"/>
              <a:buChar char="•"/>
            </a:pPr>
            <a:r>
              <a:rPr lang="en-US" b="0" i="0" dirty="0">
                <a:solidFill>
                  <a:srgbClr val="F0F6FC"/>
                </a:solidFill>
                <a:effectLst/>
                <a:latin typeface="-apple-system"/>
              </a:rPr>
              <a:t>Assists in developing comprehensive remediation plans.</a:t>
            </a:r>
          </a:p>
          <a:p>
            <a:endParaRPr lang="en-IN" dirty="0"/>
          </a:p>
        </p:txBody>
      </p:sp>
    </p:spTree>
    <p:extLst>
      <p:ext uri="{BB962C8B-B14F-4D97-AF65-F5344CB8AC3E}">
        <p14:creationId xmlns:p14="http://schemas.microsoft.com/office/powerpoint/2010/main" val="139739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0E61-E0D3-1BC0-3BF3-B85E4CDC7901}"/>
              </a:ext>
            </a:extLst>
          </p:cNvPr>
          <p:cNvSpPr>
            <a:spLocks noGrp="1"/>
          </p:cNvSpPr>
          <p:nvPr>
            <p:ph type="ctrTitle"/>
          </p:nvPr>
        </p:nvSpPr>
        <p:spPr>
          <a:xfrm>
            <a:off x="1370693" y="595165"/>
            <a:ext cx="9440034" cy="740578"/>
          </a:xfrm>
        </p:spPr>
        <p:txBody>
          <a:bodyPr>
            <a:normAutofit fontScale="90000"/>
          </a:bodyPr>
          <a:lstStyle/>
          <a:p>
            <a:r>
              <a:rPr lang="en-US" dirty="0"/>
              <a:t>How we built it </a:t>
            </a:r>
            <a:endParaRPr lang="en-IN" dirty="0"/>
          </a:p>
        </p:txBody>
      </p:sp>
      <p:sp>
        <p:nvSpPr>
          <p:cNvPr id="3" name="Subtitle 2">
            <a:extLst>
              <a:ext uri="{FF2B5EF4-FFF2-40B4-BE49-F238E27FC236}">
                <a16:creationId xmlns:a16="http://schemas.microsoft.com/office/drawing/2014/main" id="{40D3A760-5F4B-D1A2-14CA-436D1DEE2FC4}"/>
              </a:ext>
            </a:extLst>
          </p:cNvPr>
          <p:cNvSpPr>
            <a:spLocks noGrp="1"/>
          </p:cNvSpPr>
          <p:nvPr>
            <p:ph type="subTitle" idx="1"/>
          </p:nvPr>
        </p:nvSpPr>
        <p:spPr>
          <a:xfrm>
            <a:off x="1370693" y="1918447"/>
            <a:ext cx="9440034" cy="2904909"/>
          </a:xfrm>
        </p:spPr>
        <p:txBody>
          <a:bodyPr>
            <a:normAutofit fontScale="85000" lnSpcReduction="10000"/>
          </a:bodyPr>
          <a:lstStyle/>
          <a:p>
            <a:pPr algn="just"/>
            <a:r>
              <a:rPr lang="en-US" b="0" i="0" dirty="0">
                <a:solidFill>
                  <a:srgbClr val="F0F6FC"/>
                </a:solidFill>
                <a:effectLst/>
                <a:latin typeface="-apple-system"/>
              </a:rPr>
              <a:t>To build the solution, we integrated advanced Natural Language Processing (NLP) models like OpenAI's GPT to convert natural language descriptions into structured code, simplifying the rule creation process. Machine learning models were employed to analyze large datasets, assign risk scores, and flag potential issues. A user-friendly web interface, built with Django and Flask, allows non-technical users to input rules and receive feedback. The backend, powered by Python, processes data and interfaces with AI models, supporting scalable profiling tasks. Additionally, AI-generated automated remediation plans guide users in mitigating risks, and a continuous feedback loop ensures ongoing system improvement and adaptability to new data.</a:t>
            </a:r>
            <a:endParaRPr lang="en-IN" dirty="0"/>
          </a:p>
        </p:txBody>
      </p:sp>
    </p:spTree>
    <p:extLst>
      <p:ext uri="{BB962C8B-B14F-4D97-AF65-F5344CB8AC3E}">
        <p14:creationId xmlns:p14="http://schemas.microsoft.com/office/powerpoint/2010/main" val="314272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2E18-C818-F0A1-76DB-EF8A69489D66}"/>
              </a:ext>
            </a:extLst>
          </p:cNvPr>
          <p:cNvSpPr>
            <a:spLocks noGrp="1"/>
          </p:cNvSpPr>
          <p:nvPr>
            <p:ph type="ctrTitle"/>
          </p:nvPr>
        </p:nvSpPr>
        <p:spPr>
          <a:xfrm>
            <a:off x="1375983" y="719674"/>
            <a:ext cx="9440034" cy="749542"/>
          </a:xfrm>
        </p:spPr>
        <p:txBody>
          <a:bodyPr>
            <a:normAutofit fontScale="90000"/>
          </a:bodyPr>
          <a:lstStyle/>
          <a:p>
            <a:r>
              <a:rPr lang="en-US" dirty="0"/>
              <a:t>Challenges we Faced</a:t>
            </a:r>
            <a:endParaRPr lang="en-IN" dirty="0"/>
          </a:p>
        </p:txBody>
      </p:sp>
      <p:sp>
        <p:nvSpPr>
          <p:cNvPr id="3" name="Subtitle 2">
            <a:extLst>
              <a:ext uri="{FF2B5EF4-FFF2-40B4-BE49-F238E27FC236}">
                <a16:creationId xmlns:a16="http://schemas.microsoft.com/office/drawing/2014/main" id="{4943B5A1-F7F4-CD9A-952F-C5FAA5C71408}"/>
              </a:ext>
            </a:extLst>
          </p:cNvPr>
          <p:cNvSpPr>
            <a:spLocks noGrp="1"/>
          </p:cNvSpPr>
          <p:nvPr>
            <p:ph type="subTitle" idx="1"/>
          </p:nvPr>
        </p:nvSpPr>
        <p:spPr>
          <a:xfrm>
            <a:off x="1370693" y="1801907"/>
            <a:ext cx="9440034" cy="3021450"/>
          </a:xfrm>
        </p:spPr>
        <p:txBody>
          <a:bodyPr>
            <a:normAutofit fontScale="92500" lnSpcReduction="10000"/>
          </a:bodyPr>
          <a:lstStyle/>
          <a:p>
            <a:pPr algn="just"/>
            <a:r>
              <a:rPr lang="en-US" b="0" i="0" dirty="0">
                <a:solidFill>
                  <a:srgbClr val="F0F6FC"/>
                </a:solidFill>
                <a:effectLst/>
                <a:latin typeface="-apple-system"/>
              </a:rPr>
              <a:t>One of the main challenges was ensuring the accuracy of the AI models when converting natural language descriptions into structured code. We had to fine-tune the NLP models to correctly interpret diverse ways users might express rules. Another challenge was integrating machine learning models with large datasets while maintaining system performance and scalability. Ensuring that the models assigned accurate risk scores and flagged issues reliably required extensive training and validation on historical data. Additionally, creating a user-friendly interface that could simplify complex processes for non-technical users, while still offering advanced features, posed a design challenge.</a:t>
            </a:r>
            <a:endParaRPr lang="en-IN" dirty="0"/>
          </a:p>
        </p:txBody>
      </p:sp>
    </p:spTree>
    <p:extLst>
      <p:ext uri="{BB962C8B-B14F-4D97-AF65-F5344CB8AC3E}">
        <p14:creationId xmlns:p14="http://schemas.microsoft.com/office/powerpoint/2010/main" val="259583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11AC-31FC-C855-A848-95C419BBF7B0}"/>
              </a:ext>
            </a:extLst>
          </p:cNvPr>
          <p:cNvSpPr>
            <a:spLocks noGrp="1"/>
          </p:cNvSpPr>
          <p:nvPr>
            <p:ph type="title"/>
          </p:nvPr>
        </p:nvSpPr>
        <p:spPr>
          <a:xfrm>
            <a:off x="913795" y="609600"/>
            <a:ext cx="10353762" cy="806824"/>
          </a:xfrm>
        </p:spPr>
        <p:txBody>
          <a:bodyPr/>
          <a:lstStyle/>
          <a:p>
            <a:r>
              <a:rPr lang="en-US" dirty="0"/>
              <a:t>Flow</a:t>
            </a:r>
            <a:endParaRPr lang="en-IN" dirty="0"/>
          </a:p>
        </p:txBody>
      </p:sp>
      <p:pic>
        <p:nvPicPr>
          <p:cNvPr id="5" name="Content Placeholder 4">
            <a:extLst>
              <a:ext uri="{FF2B5EF4-FFF2-40B4-BE49-F238E27FC236}">
                <a16:creationId xmlns:a16="http://schemas.microsoft.com/office/drawing/2014/main" id="{FADECC1D-CADE-7B0C-0490-291A5AC36964}"/>
              </a:ext>
            </a:extLst>
          </p:cNvPr>
          <p:cNvPicPr>
            <a:picLocks noGrp="1" noChangeAspect="1"/>
          </p:cNvPicPr>
          <p:nvPr>
            <p:ph idx="1"/>
          </p:nvPr>
        </p:nvPicPr>
        <p:blipFill>
          <a:blip r:embed="rId2"/>
          <a:stretch>
            <a:fillRect/>
          </a:stretch>
        </p:blipFill>
        <p:spPr>
          <a:xfrm>
            <a:off x="2414718" y="2076450"/>
            <a:ext cx="7353038" cy="3714750"/>
          </a:xfrm>
        </p:spPr>
      </p:pic>
    </p:spTree>
    <p:extLst>
      <p:ext uri="{BB962C8B-B14F-4D97-AF65-F5344CB8AC3E}">
        <p14:creationId xmlns:p14="http://schemas.microsoft.com/office/powerpoint/2010/main" val="42790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4D4E2-2607-EED2-5C0B-3EA8F688D7DB}"/>
              </a:ext>
            </a:extLst>
          </p:cNvPr>
          <p:cNvSpPr>
            <a:spLocks noGrp="1"/>
          </p:cNvSpPr>
          <p:nvPr>
            <p:ph type="title"/>
          </p:nvPr>
        </p:nvSpPr>
        <p:spPr>
          <a:xfrm>
            <a:off x="913795" y="609600"/>
            <a:ext cx="10353762" cy="690282"/>
          </a:xfrm>
        </p:spPr>
        <p:txBody>
          <a:bodyPr>
            <a:normAutofit fontScale="90000"/>
          </a:bodyPr>
          <a:lstStyle/>
          <a:p>
            <a:r>
              <a:rPr lang="en-US" dirty="0" err="1"/>
              <a:t>ScreenShots</a:t>
            </a:r>
            <a:endParaRPr lang="en-IN" dirty="0"/>
          </a:p>
        </p:txBody>
      </p:sp>
      <p:pic>
        <p:nvPicPr>
          <p:cNvPr id="8" name="Content Placeholder 7">
            <a:extLst>
              <a:ext uri="{FF2B5EF4-FFF2-40B4-BE49-F238E27FC236}">
                <a16:creationId xmlns:a16="http://schemas.microsoft.com/office/drawing/2014/main" id="{604917DF-63B5-8629-488F-ACC15D443EC4}"/>
              </a:ext>
            </a:extLst>
          </p:cNvPr>
          <p:cNvPicPr>
            <a:picLocks noGrp="1" noChangeAspect="1"/>
          </p:cNvPicPr>
          <p:nvPr>
            <p:ph idx="1"/>
          </p:nvPr>
        </p:nvPicPr>
        <p:blipFill>
          <a:blip r:embed="rId2"/>
          <a:stretch>
            <a:fillRect/>
          </a:stretch>
        </p:blipFill>
        <p:spPr bwMode="auto">
          <a:xfrm>
            <a:off x="1809903" y="2076450"/>
            <a:ext cx="8562668"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769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3AB51-4E9C-5689-513F-6BBCE729F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34C4E-64A6-87E7-4578-7D70B4EA5D6F}"/>
              </a:ext>
            </a:extLst>
          </p:cNvPr>
          <p:cNvSpPr>
            <a:spLocks noGrp="1"/>
          </p:cNvSpPr>
          <p:nvPr>
            <p:ph type="title"/>
          </p:nvPr>
        </p:nvSpPr>
        <p:spPr>
          <a:xfrm>
            <a:off x="913795" y="609600"/>
            <a:ext cx="10353762" cy="690282"/>
          </a:xfrm>
        </p:spPr>
        <p:txBody>
          <a:bodyPr>
            <a:normAutofit fontScale="90000"/>
          </a:bodyPr>
          <a:lstStyle/>
          <a:p>
            <a:r>
              <a:rPr lang="en-US" dirty="0" err="1"/>
              <a:t>ScreenShots</a:t>
            </a:r>
            <a:endParaRPr lang="en-IN" dirty="0"/>
          </a:p>
        </p:txBody>
      </p:sp>
      <p:pic>
        <p:nvPicPr>
          <p:cNvPr id="9" name="Content Placeholder 8">
            <a:extLst>
              <a:ext uri="{FF2B5EF4-FFF2-40B4-BE49-F238E27FC236}">
                <a16:creationId xmlns:a16="http://schemas.microsoft.com/office/drawing/2014/main" id="{CC6F9CC1-1902-756B-5389-675055788087}"/>
              </a:ext>
            </a:extLst>
          </p:cNvPr>
          <p:cNvPicPr>
            <a:picLocks noGrp="1" noChangeAspect="1"/>
          </p:cNvPicPr>
          <p:nvPr>
            <p:ph idx="1"/>
          </p:nvPr>
        </p:nvPicPr>
        <p:blipFill>
          <a:blip r:embed="rId2"/>
          <a:stretch>
            <a:fillRect/>
          </a:stretch>
        </p:blipFill>
        <p:spPr>
          <a:xfrm>
            <a:off x="1328073" y="2357217"/>
            <a:ext cx="9526329" cy="3153215"/>
          </a:xfrm>
        </p:spPr>
      </p:pic>
    </p:spTree>
    <p:extLst>
      <p:ext uri="{BB962C8B-B14F-4D97-AF65-F5344CB8AC3E}">
        <p14:creationId xmlns:p14="http://schemas.microsoft.com/office/powerpoint/2010/main" val="3031141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{EB3F7306-AF84-4027-B148-387C65BD9EA2}tf55705232_win32</Template>
  <TotalTime>20</TotalTime>
  <Words>436</Words>
  <Application>Microsoft Office PowerPoint</Application>
  <PresentationFormat>Widescreen</PresentationFormat>
  <Paragraphs>24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Goudy Old Style</vt:lpstr>
      <vt:lpstr>Wingdings 2</vt:lpstr>
      <vt:lpstr>SlateVTI</vt:lpstr>
      <vt:lpstr>Team Rookies Gen-AI Based Data Profiling  Afraz Tanvir Prakhar Sharma Uday Goel Priyal Mittal Ayushi</vt:lpstr>
      <vt:lpstr>Introduction</vt:lpstr>
      <vt:lpstr>Inspiration</vt:lpstr>
      <vt:lpstr>What it Does</vt:lpstr>
      <vt:lpstr>How we built it </vt:lpstr>
      <vt:lpstr>Challenges we Faced</vt:lpstr>
      <vt:lpstr>Flow</vt:lpstr>
      <vt:lpstr>ScreenShots</vt:lpstr>
      <vt:lpstr>ScreenShots</vt:lpstr>
      <vt:lpstr>ScreenShots</vt:lpstr>
      <vt:lpstr>ScreenShots</vt:lpstr>
      <vt:lpstr>ScreenShots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Afraz tanvir</dc:creator>
  <cp:lastModifiedBy>Afraz tanvir</cp:lastModifiedBy>
  <cp:revision>2</cp:revision>
  <dcterms:created xsi:type="dcterms:W3CDTF">2025-03-25T19:49:40Z</dcterms:created>
  <dcterms:modified xsi:type="dcterms:W3CDTF">2025-03-25T20:10:37Z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