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8" r:id="rId3"/>
    <p:sldId id="266" r:id="rId4"/>
    <p:sldId id="276" r:id="rId5"/>
    <p:sldId id="259" r:id="rId6"/>
    <p:sldId id="261" r:id="rId7"/>
    <p:sldId id="260" r:id="rId8"/>
    <p:sldId id="262" r:id="rId9"/>
    <p:sldId id="269" r:id="rId10"/>
    <p:sldId id="272" r:id="rId11"/>
    <p:sldId id="274" r:id="rId12"/>
    <p:sldId id="270" r:id="rId13"/>
    <p:sldId id="263" r:id="rId14"/>
    <p:sldId id="277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8DB86C-9E8F-7E07-9419-3816F1957BB4}" name="s1302457" initials="s1" userId="S::s1302457@live.hkmu.edu.hk::65b3c121-92c9-4b9f-b40d-45e26e48b335" providerId="AD"/>
  <p188:author id="{0CDCE36C-FB39-27D0-849C-AB948F4DD412}" name="s1274941" initials="s1" userId="S::s1274941@live.hkmu.edu.hk::b1e5e790-2f14-4d98-b3d9-e089339b2527" providerId="AD"/>
  <p188:author id="{05676987-6EA2-6A9B-E2D2-09BCE61D8A28}" name="s1303149" initials="s1" userId="S::s1303149@live.hkmu.edu.hk::4855f2dd-db32-4bc0-ba49-5a1e1b1ac4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1863F-082F-1407-BA0F-A22AB703D3C3}" v="356" dt="2023-10-26T12:19:32.661"/>
    <p1510:client id="{06A36A73-82F6-A12A-C366-8CC73D92722B}" v="35" dt="2023-10-25T13:50:01.956"/>
    <p1510:client id="{07A68DDF-71A4-B016-762F-AC6BF2321C4B}" v="1145" dt="2023-10-25T09:01:32.965"/>
    <p1510:client id="{1C62B3A5-FFED-4BC9-DA06-10864F28A7C3}" v="259" dt="2023-10-25T08:58:51.196"/>
    <p1510:client id="{26BD53E3-A573-50B8-C385-2F30D032BD3B}" v="67" dt="2023-10-25T04:11:21.574"/>
    <p1510:client id="{2A373D02-9CA2-CBFE-E3C2-26948CF4590B}" v="211" dt="2023-10-24T12:59:12.427"/>
    <p1510:client id="{2D5FDA7E-3B60-D356-4B15-8262F7A1151E}" v="6" dt="2023-10-26T05:16:54.632"/>
    <p1510:client id="{372B7492-BEB7-34F4-981F-1D89ED438110}" v="545" dt="2023-10-25T19:27:10.375"/>
    <p1510:client id="{50D2A61E-FAA7-1804-3E9D-33D7923D12C6}" v="187" dt="2023-10-24T17:55:29.853"/>
    <p1510:client id="{5FA7ADD2-146E-0CFE-ED4B-2C8696200E2E}" v="13" dt="2023-10-24T15:22:08.748"/>
    <p1510:client id="{6BC56FF3-B784-3DB0-5F4D-59C8727F529F}" v="231" dt="2023-10-25T20:37:19.171"/>
    <p1510:client id="{76939D99-D6B4-6148-6D52-F731EFE1D7D0}" v="4" dt="2023-10-25T09:34:43.118"/>
    <p1510:client id="{875C57F6-237A-0A40-B369-DB74A038846D}" v="4" dt="2023-10-24T19:01:53.505"/>
    <p1510:client id="{89B0AE3D-E0E2-8E88-2F7E-2DCAFBF15809}" v="846" dt="2023-10-25T11:26:27.892"/>
    <p1510:client id="{8E894FAA-2239-46E0-AEF8-3AD1E05EDE75}" v="261" dt="2023-10-25T05:00:07.468"/>
    <p1510:client id="{9093326C-AA69-4213-98F3-42EC3145CA88}" v="2" dt="2023-10-25T07:28:38.102"/>
    <p1510:client id="{9DC4E448-0600-F514-A8A7-CC21B116ABB9}" v="1695" dt="2023-10-24T18:05:51.892"/>
    <p1510:client id="{A2E19E30-A1DF-78C3-19D7-3E75B5D06182}" v="12" dt="2023-10-25T04:55:11.043"/>
    <p1510:client id="{AF8B4D2F-6AA9-EBDF-0B85-39B5B642FE1D}" v="2" dt="2023-10-26T14:30:06.467"/>
    <p1510:client id="{B57A7CD7-5A25-1DBA-0685-9DFD0B007183}" v="115" dt="2023-10-26T06:00:17.817"/>
    <p1510:client id="{BF1CB3FC-0A6A-9010-5CE9-593D37BE5E73}" v="2" dt="2023-10-25T08:51:39.479"/>
    <p1510:client id="{D2F25CEB-E40B-F2A6-6ADE-3EC9B429ABBA}" v="295" dt="2023-10-24T17:38:27.599"/>
    <p1510:client id="{D7F40E39-E69A-8D46-A13B-E23F7007F87B}" v="24" dt="2023-10-25T07:59:00.976"/>
    <p1510:client id="{D98B7253-795A-FFF9-6572-172228449AE8}" v="897" dt="2023-10-25T12:55:36.983"/>
    <p1510:client id="{DDCB5861-8007-2DC1-1EF7-C8945F997C7A}" v="1" dt="2023-10-26T14:15:37.670"/>
    <p1510:client id="{E8974C5F-D09E-8DBF-F1CC-E9A4F5A0D0B6}" v="68" dt="2023-10-25T17:22:16.326"/>
    <p1510:client id="{F230908E-9BE3-EEB2-E518-792AA5BFC7DC}" v="40" dt="2023-10-25T04:41:44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33DD8-7C61-4F62-8D67-5785F3F7D1EC}" type="datetimeFigureOut">
              <a:t>26/10/2023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EE40-9F6D-45B7-B235-B0A4BC1298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 altLang="zh-HK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496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 altLang="zh-HK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12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FEE40-9F6D-45B7-B235-B0A4BC12980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56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4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bidirectional-vs-unidirectional-lstm#:~:text=Bidirectional%20LSTM%20(BiLSTM)%20is%20a,utilizing%20information%20from%20both%20sid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question/299171510/answer/51582018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25" y="1366863"/>
            <a:ext cx="782955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  <a:ea typeface="Calibri Light"/>
                <a:cs typeface="Calibri Light"/>
              </a:rPr>
              <a:t>Aspect Category Sentiment Analysis for Online Restaurant Review in Chinese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012" y="2833548"/>
            <a:ext cx="8280935" cy="2704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Group Name: 2023-Keith-4</a:t>
            </a:r>
          </a:p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Group members:  Wong Ping Kuen (13031493)</a:t>
            </a:r>
          </a:p>
          <a:p>
            <a:pPr lvl="4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   Yeung Ho Yin Tommy (13024570)</a:t>
            </a:r>
          </a:p>
          <a:p>
            <a:pPr lvl="4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   Li Chi Fung (13031837)</a:t>
            </a:r>
          </a:p>
          <a:p>
            <a:pPr lvl="4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   Jon Rai (12749417)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Supervisor: Dr. Keith Lee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44C0D7-28E2-B089-B66A-8B1761EB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Literature Review (Cont.) </a:t>
            </a:r>
            <a:br>
              <a:rPr lang="en-US">
                <a:ea typeface="Calibri Light"/>
                <a:cs typeface="Calibri Light"/>
              </a:rPr>
            </a:br>
            <a:r>
              <a:rPr lang="en-US" sz="3200">
                <a:ea typeface="Calibri Light"/>
                <a:cs typeface="Calibri Light"/>
              </a:rPr>
              <a:t>Existing Solution 1</a:t>
            </a:r>
            <a:endParaRPr lang="en-US" sz="3200">
              <a:highlight>
                <a:srgbClr val="FFFF00"/>
              </a:highlight>
              <a:ea typeface="Calibri Light"/>
              <a:cs typeface="Calibri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95C69D-AFB0-836F-1CA7-F4205826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434"/>
              </p:ext>
            </p:extLst>
          </p:nvPr>
        </p:nvGraphicFramePr>
        <p:xfrm>
          <a:off x="676087" y="1986793"/>
          <a:ext cx="11279479" cy="417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6370">
                  <a:extLst>
                    <a:ext uri="{9D8B030D-6E8A-4147-A177-3AD203B41FA5}">
                      <a16:colId xmlns:a16="http://schemas.microsoft.com/office/drawing/2014/main" val="4129969716"/>
                    </a:ext>
                  </a:extLst>
                </a:gridCol>
                <a:gridCol w="5983109">
                  <a:extLst>
                    <a:ext uri="{9D8B030D-6E8A-4147-A177-3AD203B41FA5}">
                      <a16:colId xmlns:a16="http://schemas.microsoft.com/office/drawing/2014/main" val="580795154"/>
                    </a:ext>
                  </a:extLst>
                </a:gridCol>
              </a:tblGrid>
              <a:tr h="439673">
                <a:tc gridSpan="2"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Aspect-aware graph convolutional network (AAGCN)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829762023"/>
                  </a:ext>
                </a:extLst>
              </a:tr>
              <a:tr h="3737214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Performance in </a:t>
                      </a:r>
                      <a:r>
                        <a:rPr lang="en-US" sz="18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Rest16 dataset</a:t>
                      </a: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endParaRPr lang="en-US" sz="180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GloVe</a:t>
                      </a: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(Word embedding):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Accuracy: 88.32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F1: 72.55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endParaRPr lang="en-US" sz="180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Bert (Pretrain):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Accuracy: 92.83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8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F1: 80.77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Performance in </a:t>
                      </a:r>
                      <a:r>
                        <a:rPr lang="en-US" sz="18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MAMS dataset</a:t>
                      </a: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US" sz="18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GloVe</a:t>
                      </a: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 (Word embedding):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Accuracy: 77.52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F1: 76.89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Bert (Pretrain):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Accuracy: 81.93</a:t>
                      </a:r>
                    </a:p>
                    <a:p>
                      <a:pPr marL="1200150" marR="0" lvl="2" indent="-28575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F1: 81.36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9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44C0D7-28E2-B089-B66A-8B1761EB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Literature Review (Cont.) </a:t>
            </a:r>
            <a:br>
              <a:rPr lang="en-US">
                <a:ea typeface="Calibri Light"/>
                <a:cs typeface="Calibri Light"/>
              </a:rPr>
            </a:br>
            <a:r>
              <a:rPr lang="en-US" sz="3200">
                <a:ea typeface="Calibri Light"/>
                <a:cs typeface="Calibri Light"/>
              </a:rPr>
              <a:t>Existing Solution 2</a:t>
            </a:r>
            <a:endParaRPr lang="en-US" sz="3200">
              <a:highlight>
                <a:srgbClr val="FFFF00"/>
              </a:highlight>
              <a:ea typeface="Calibri Light"/>
              <a:cs typeface="Calibri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95C69D-AFB0-836F-1CA7-F4205826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8405"/>
              </p:ext>
            </p:extLst>
          </p:nvPr>
        </p:nvGraphicFramePr>
        <p:xfrm>
          <a:off x="676087" y="1986793"/>
          <a:ext cx="10118384" cy="4031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3647">
                  <a:extLst>
                    <a:ext uri="{9D8B030D-6E8A-4147-A177-3AD203B41FA5}">
                      <a16:colId xmlns:a16="http://schemas.microsoft.com/office/drawing/2014/main" val="4129969716"/>
                    </a:ext>
                  </a:extLst>
                </a:gridCol>
                <a:gridCol w="4794737">
                  <a:extLst>
                    <a:ext uri="{9D8B030D-6E8A-4147-A177-3AD203B41FA5}">
                      <a16:colId xmlns:a16="http://schemas.microsoft.com/office/drawing/2014/main" val="580795154"/>
                    </a:ext>
                  </a:extLst>
                </a:gridCol>
              </a:tblGrid>
              <a:tr h="357467">
                <a:tc gridSpan="2"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Syntactic and Semantic Enhanced Graph Convolutional Network (SSEGCN)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829762023"/>
                  </a:ext>
                </a:extLst>
              </a:tr>
              <a:tr h="3666123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Performance in </a:t>
                      </a:r>
                      <a:r>
                        <a:rPr lang="en-US" sz="1800" b="1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Restaurant dataset</a:t>
                      </a: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:</a:t>
                      </a:r>
                      <a:endParaRPr lang="en-US" sz="1800" b="0" i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1800" b="0" i="0" u="none" strike="noStrike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BiLSTM</a:t>
                      </a: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 (Neural Network):</a:t>
                      </a:r>
                      <a:endParaRPr lang="en-US" sz="1800" b="0" i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Accuracy: 84.72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F1: 78.08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1800" b="0" i="0" u="none" strike="noStrike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Bert (Pretrain):</a:t>
                      </a:r>
                      <a:endParaRPr lang="en-US" sz="1800" b="0" i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Accuracy: 87.31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800" b="0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F1: 81.09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F771-4614-FF5C-732B-B61547AD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33" y="848455"/>
            <a:ext cx="3932903" cy="1510137"/>
          </a:xfrm>
        </p:spPr>
        <p:txBody>
          <a:bodyPr anchor="b">
            <a:normAutofit/>
          </a:bodyPr>
          <a:lstStyle/>
          <a:p>
            <a:r>
              <a:rPr lang="en-US" sz="4200">
                <a:ea typeface="Calibri Light"/>
                <a:cs typeface="Calibri Light"/>
              </a:rPr>
              <a:t>Literature Review (Cont.)</a:t>
            </a:r>
            <a:endParaRPr lang="en-US" sz="4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5D542-1E7D-F880-8B6A-F4A925A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33" y="2807208"/>
            <a:ext cx="4571334" cy="4110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Existing Chinese datasets</a:t>
            </a:r>
          </a:p>
          <a:p>
            <a:r>
              <a:rPr lang="en-US">
                <a:ea typeface="Calibri"/>
                <a:cs typeface="Calibri"/>
              </a:rPr>
              <a:t>Aspect category Sentiment Analysis and rating Prediction (ASAP)</a:t>
            </a:r>
          </a:p>
          <a:p>
            <a:pPr lvl="1"/>
            <a:r>
              <a:rPr lang="en-US" sz="1800">
                <a:ea typeface="Calibri"/>
                <a:cs typeface="Calibri"/>
              </a:rPr>
              <a:t>A Large-scale Chinese Restaurant review dataset</a:t>
            </a:r>
          </a:p>
          <a:p>
            <a:pPr lvl="1"/>
            <a:r>
              <a:rPr lang="en-US" sz="1800">
                <a:ea typeface="Calibri"/>
                <a:cs typeface="Calibri"/>
              </a:rPr>
              <a:t>For training ACSA model</a:t>
            </a:r>
          </a:p>
          <a:p>
            <a:pPr lvl="1"/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Limitation:</a:t>
            </a:r>
          </a:p>
          <a:p>
            <a:pPr lvl="1"/>
            <a:r>
              <a:rPr lang="en-US" sz="1800">
                <a:ea typeface="Calibri"/>
                <a:cs typeface="Calibri"/>
              </a:rPr>
              <a:t>Only support </a:t>
            </a:r>
            <a:r>
              <a:rPr lang="en-US" sz="1800">
                <a:ea typeface="+mn-lt"/>
                <a:cs typeface="+mn-lt"/>
              </a:rPr>
              <a:t>Simplified </a:t>
            </a:r>
            <a:r>
              <a:rPr lang="en-US" sz="1800">
                <a:ea typeface="Calibri"/>
                <a:cs typeface="Calibri"/>
              </a:rPr>
              <a:t>Chinese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99866-5B13-7723-A7A9-EF5555EA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" b="1383"/>
          <a:stretch/>
        </p:blipFill>
        <p:spPr>
          <a:xfrm>
            <a:off x="4774656" y="168730"/>
            <a:ext cx="7414660" cy="6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68D-4A00-D695-2029-40462D5B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Preliminary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01A0-3F7C-4CD0-001B-A1156F88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887"/>
            <a:ext cx="10378100" cy="5281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Use the Python module </a:t>
            </a:r>
            <a:r>
              <a:rPr lang="en-US" sz="2000" err="1">
                <a:ea typeface="Calibri"/>
                <a:cs typeface="Calibri"/>
              </a:rPr>
              <a:t>BeautifulSoup</a:t>
            </a:r>
            <a:r>
              <a:rPr lang="en-US" sz="2000">
                <a:ea typeface="Calibri"/>
                <a:cs typeface="Calibri"/>
              </a:rPr>
              <a:t> to scrape the review data in HK restaurant review websites, E.g. </a:t>
            </a:r>
            <a:r>
              <a:rPr lang="en-US" sz="2000" err="1">
                <a:ea typeface="Calibri"/>
                <a:cs typeface="Calibri"/>
              </a:rPr>
              <a:t>OpenRice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Cleansing the data for construct Chinese datasets</a:t>
            </a:r>
          </a:p>
          <a:p>
            <a:endParaRPr lang="en-US" sz="200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Modify the </a:t>
            </a:r>
            <a:r>
              <a:rPr lang="en-US" sz="2000" b="1">
                <a:ea typeface="Calibri"/>
                <a:cs typeface="Calibri"/>
              </a:rPr>
              <a:t>AAGCN </a:t>
            </a:r>
            <a:r>
              <a:rPr lang="en-US" sz="2000">
                <a:ea typeface="Calibri"/>
                <a:cs typeface="Calibri"/>
              </a:rPr>
              <a:t>model for adapt the Chinese dataset</a:t>
            </a:r>
          </a:p>
          <a:p>
            <a:pPr lvl="1"/>
            <a:endParaRPr lang="en-US" sz="2000"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Train and evaluate the model accuracy and F1 score</a:t>
            </a:r>
          </a:p>
          <a:p>
            <a:pPr lvl="1"/>
            <a:r>
              <a:rPr lang="en-US" sz="2000">
                <a:ea typeface="Calibri"/>
                <a:cs typeface="Calibri"/>
              </a:rPr>
              <a:t>Until satisfy the requirement e.g. accuracy 90 and F1 80</a:t>
            </a:r>
          </a:p>
          <a:p>
            <a:pPr lvl="1"/>
            <a:endParaRPr lang="en-US" sz="2000">
              <a:highlight>
                <a:srgbClr val="00FF00"/>
              </a:highlight>
              <a:ea typeface="Calibri"/>
              <a:cs typeface="Calibri"/>
            </a:endParaRPr>
          </a:p>
          <a:p>
            <a:endParaRPr lang="en-US" sz="2000"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000">
              <a:highlight>
                <a:srgbClr val="00FF00"/>
              </a:highlight>
              <a:ea typeface="Calibri"/>
              <a:cs typeface="Calibri"/>
            </a:endParaRPr>
          </a:p>
          <a:p>
            <a:endParaRPr lang="en-US" sz="20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0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68D-4A00-D695-2029-40462D5B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Preliminary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01A0-3F7C-4CD0-001B-A1156F88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887"/>
            <a:ext cx="10378100" cy="5281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>
                <a:ea typeface="Calibri"/>
                <a:cs typeface="Calibri"/>
              </a:rPr>
              <a:t>Construct a user interface (web dashboard) using python module Flask framework</a:t>
            </a:r>
          </a:p>
          <a:p>
            <a:pPr lvl="1"/>
            <a:r>
              <a:rPr lang="en-US" sz="2000">
                <a:ea typeface="+mn-lt"/>
                <a:cs typeface="+mn-lt"/>
              </a:rPr>
              <a:t>Show analyzed results in pie charts, tables</a:t>
            </a:r>
          </a:p>
          <a:p>
            <a:pPr lvl="1"/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Make a function to generate a statistic report</a:t>
            </a:r>
            <a:endParaRPr lang="en-US" sz="2000"/>
          </a:p>
          <a:p>
            <a:pPr lvl="1"/>
            <a:r>
              <a:rPr lang="en-US" sz="2000">
                <a:ea typeface="Calibri"/>
                <a:cs typeface="Calibri"/>
              </a:rPr>
              <a:t>In csv file format</a:t>
            </a:r>
          </a:p>
          <a:p>
            <a:pPr lvl="1"/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Use Google form to collect the users' opinions about the system</a:t>
            </a:r>
          </a:p>
          <a:p>
            <a:pPr lvl="1"/>
            <a:r>
              <a:rPr lang="en-US" sz="2000">
                <a:ea typeface="Calibri"/>
                <a:cs typeface="Calibri"/>
              </a:rPr>
              <a:t>For latter improvement</a:t>
            </a:r>
          </a:p>
        </p:txBody>
      </p:sp>
    </p:spTree>
    <p:extLst>
      <p:ext uri="{BB962C8B-B14F-4D97-AF65-F5344CB8AC3E}">
        <p14:creationId xmlns:p14="http://schemas.microsoft.com/office/powerpoint/2010/main" val="99425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1785-AE09-626E-6F24-DA8E4492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17" y="1408749"/>
            <a:ext cx="9614171" cy="5242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None/>
            </a:pP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Liang, B., Su, H., Yin, R., Gui, L., Yang, M., Zhao, Q., Yu, X., &amp; Xu, R. (2022). Beta Distribution Guided Aspect-Aware Graph for Aspect Category Sentiment Analysis with Affective Knowledge.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Proceedings of the 2021 Conference on Empirical Methods in Natural Language Processing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4916–4925.</a:t>
            </a:r>
          </a:p>
          <a:p>
            <a:pPr marL="457200" indent="-457200" algn="just">
              <a:buNone/>
            </a:pP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Zhang, Z., Zhou, Z., &amp; Wang, Y. (2022). SSEGCN: Syntactic and Semantic Enhanced Graph Convolutional Network for Aspect-Based Sentiment Analysis.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Proceedings of the 2022 Conference of the North American Chapter of the Association for Computational Linguistics: Human Language Technologies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4916–4925.</a:t>
            </a:r>
          </a:p>
          <a:p>
            <a:pPr marL="457200" indent="-457200" algn="just">
              <a:buNone/>
            </a:pP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Bu, J., Ren, L., Zheng, S., Yang, Y., Wang, J., Zhang, F., &amp; Wu, W. (2021). ASAP: A Chinese Review Dataset Towards Aspect Category Sentiment Analysis and Rating Prediction.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Proceedings of the 2021 Conference of the North American Chapter of the Association for Computational Linguistics: Human Language Technologies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2069–2079.</a:t>
            </a:r>
          </a:p>
          <a:p>
            <a:pPr marL="457200" indent="-457200" algn="just">
              <a:buNone/>
            </a:pP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Trisna, K. W., &amp; Jie, H. J. (2022). Deep Learning Approach for Aspect-Based Sentiment Classification: A Comparative Review.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Applied Artificial Intelligence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36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(1).</a:t>
            </a:r>
          </a:p>
          <a:p>
            <a:pPr algn="just">
              <a:buNone/>
            </a:pP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Zvornicanin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E. (2023, June 8). 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Differences Between Bidirectional and Unidirectional LSTM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. Retrieved from </a:t>
            </a: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Baeldung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: 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  <a:hlinkClick r:id="rId3"/>
              </a:rPr>
              <a:t>https://www.baeldung.com/cs/bidirectional-vs-unidirectional-lstm#:~:text=Bidirectional%20LSTM%20(BiLSTM)%20is%20a,utilizing%20information%20from%20both%20sides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.</a:t>
            </a:r>
            <a:endParaRPr lang="en-US" sz="1400"/>
          </a:p>
          <a:p>
            <a:pPr marL="457200" indent="-457200" algn="just">
              <a:buNone/>
            </a:pP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Defferrard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M., Bresson, X., &amp; </a:t>
            </a: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Vandergheynst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, P. (2016). Convolutional Neural Networks on Graphs with Fast Localized Spectral Filtering. 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Proceedings of the 2021 Conference on Empirical Methods in Natural Language Processing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. </a:t>
            </a: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ArXiv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. /abs/1606.09375</a:t>
            </a:r>
            <a:endParaRPr lang="en-US" sz="1400">
              <a:solidFill>
                <a:srgbClr val="363636"/>
              </a:solidFill>
            </a:endParaRPr>
          </a:p>
          <a:p>
            <a:pPr algn="just">
              <a:buNone/>
            </a:pP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Arya. (2018, October 22).</a:t>
            </a:r>
            <a:r>
              <a:rPr lang="en-US" altLang="ja-JP" sz="1400">
                <a:solidFill>
                  <a:srgbClr val="363636"/>
                </a:solidFill>
                <a:ea typeface="+mn-lt"/>
                <a:cs typeface="+mn-lt"/>
              </a:rPr>
              <a:t> </a:t>
            </a:r>
            <a:r>
              <a:rPr lang="ja-JP" altLang="en-US" sz="1400" i="1">
                <a:solidFill>
                  <a:srgbClr val="363636"/>
                </a:solidFill>
                <a:latin typeface="PMingLiU"/>
                <a:ea typeface="PMingLiU"/>
                <a:cs typeface="+mn-lt"/>
              </a:rPr>
              <a:t>如何理解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fine-grained</a:t>
            </a:r>
            <a:r>
              <a:rPr lang="ja-JP" altLang="en-US" sz="1400" i="1">
                <a:solidFill>
                  <a:srgbClr val="363636"/>
                </a:solidFill>
                <a:latin typeface="PMingLiU"/>
                <a:ea typeface="PMingLiU"/>
                <a:cs typeface="+mn-lt"/>
              </a:rPr>
              <a:t>和</a:t>
            </a:r>
            <a:r>
              <a:rPr lang="en-US" sz="1400" i="1">
                <a:solidFill>
                  <a:srgbClr val="363636"/>
                </a:solidFill>
                <a:ea typeface="+mn-lt"/>
                <a:cs typeface="+mn-lt"/>
              </a:rPr>
              <a:t>coarse-grained</a:t>
            </a:r>
            <a:r>
              <a:rPr lang="en-US" sz="1400" i="1">
                <a:solidFill>
                  <a:srgbClr val="363636"/>
                </a:solidFill>
                <a:latin typeface="PMingLiU"/>
                <a:ea typeface="PMingLiU"/>
                <a:cs typeface="+mn-lt"/>
              </a:rPr>
              <a:t>？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. Retrieved from </a:t>
            </a:r>
            <a:r>
              <a:rPr lang="en-US" sz="1400" err="1">
                <a:solidFill>
                  <a:srgbClr val="363636"/>
                </a:solidFill>
                <a:ea typeface="+mn-lt"/>
                <a:cs typeface="+mn-lt"/>
              </a:rPr>
              <a:t>zhihu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</a:rPr>
              <a:t>: </a:t>
            </a:r>
            <a:r>
              <a:rPr lang="en-US" sz="1400">
                <a:solidFill>
                  <a:srgbClr val="363636"/>
                </a:solidFill>
                <a:ea typeface="+mn-lt"/>
                <a:cs typeface="+mn-lt"/>
                <a:hlinkClick r:id="rId4"/>
              </a:rPr>
              <a:t>https://www.zhihu.com/question/299171510/answer/515820188</a:t>
            </a:r>
            <a:endParaRPr lang="en-US" sz="1400"/>
          </a:p>
          <a:p>
            <a:pPr marL="457200" indent="-457200" algn="just">
              <a:buNone/>
            </a:pPr>
            <a:endParaRPr lang="en-US" sz="1400">
              <a:solidFill>
                <a:srgbClr val="363636"/>
              </a:solidFill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F8176B-46ED-033B-43E6-79DDC01C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260"/>
          </a:xfrm>
        </p:spPr>
        <p:txBody>
          <a:bodyPr/>
          <a:lstStyle/>
          <a:p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0242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CC93-CC0D-6902-ADF7-92C2B9D7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3178175"/>
            <a:ext cx="1304925" cy="5032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>
                <a:ea typeface="Calibri"/>
                <a:cs typeface="Calibri"/>
              </a:rPr>
              <a:t>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4FC-8259-F84F-DA5A-7843058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831D-8422-FA90-82EA-A7954849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197"/>
            <a:ext cx="8861346" cy="45016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Calibri"/>
              </a:rPr>
              <a:t>Popular Restaurant review websites  E.g. </a:t>
            </a:r>
            <a:r>
              <a:rPr lang="en-US" sz="2000" err="1">
                <a:cs typeface="Calibri"/>
              </a:rPr>
              <a:t>OpenRice</a:t>
            </a:r>
            <a:r>
              <a:rPr lang="en-GB" sz="2000">
                <a:cs typeface="Calibri"/>
              </a:rPr>
              <a:t>, </a:t>
            </a:r>
            <a:r>
              <a:rPr lang="en-GB" sz="2000" err="1">
                <a:cs typeface="Calibri"/>
              </a:rPr>
              <a:t>KeeTa</a:t>
            </a:r>
            <a:endParaRPr lang="en-US" sz="2000" err="1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Provide review and rating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The users can share their experience in several aspects:</a:t>
            </a:r>
          </a:p>
          <a:p>
            <a:pPr lvl="2"/>
            <a:r>
              <a:rPr lang="en-US" sz="2000">
                <a:cs typeface="Calibri"/>
              </a:rPr>
              <a:t>E.g. the food quality, service, price etc.</a:t>
            </a:r>
            <a:endParaRPr lang="en-US" sz="2000">
              <a:ea typeface="Calibri"/>
              <a:cs typeface="Calibri"/>
            </a:endParaRPr>
          </a:p>
          <a:p>
            <a:pPr lvl="2"/>
            <a:endParaRPr lang="en-US" sz="2000"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Feedback/Comments towards to restaurant</a:t>
            </a:r>
          </a:p>
          <a:p>
            <a:pPr lvl="1"/>
            <a:r>
              <a:rPr lang="en-US" sz="2000">
                <a:cs typeface="Calibri"/>
              </a:rPr>
              <a:t>But reading the meaningful restaurant's comments always time-consuming.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66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5D5-ADA8-5573-2335-E7A4713B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 (Cont.)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7E0077D2-71C1-16E3-48C2-5A665EBE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7104" y="-5154"/>
            <a:ext cx="4011972" cy="643941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2E80B-8EDC-5083-17F5-424D59020DA1}"/>
              </a:ext>
            </a:extLst>
          </p:cNvPr>
          <p:cNvSpPr txBox="1"/>
          <p:nvPr/>
        </p:nvSpPr>
        <p:spPr>
          <a:xfrm>
            <a:off x="7382755" y="6489891"/>
            <a:ext cx="4814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highlight>
                  <a:srgbClr val="C0C0C0"/>
                </a:highlight>
                <a:cs typeface="Calibri"/>
              </a:rPr>
              <a:t>Screenshot: Screen capture from </a:t>
            </a:r>
            <a:r>
              <a:rPr lang="en-US" b="1" err="1">
                <a:highlight>
                  <a:srgbClr val="C0C0C0"/>
                </a:highlight>
                <a:cs typeface="Calibri"/>
              </a:rPr>
              <a:t>OpenRice</a:t>
            </a:r>
            <a:endParaRPr lang="en-US" b="1">
              <a:highlight>
                <a:srgbClr val="C0C0C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2B7DB6-5F7C-7806-5B91-89D7A8DB1C14}"/>
              </a:ext>
            </a:extLst>
          </p:cNvPr>
          <p:cNvSpPr txBox="1">
            <a:spLocks/>
          </p:cNvSpPr>
          <p:nvPr/>
        </p:nvSpPr>
        <p:spPr>
          <a:xfrm>
            <a:off x="679863" y="1578223"/>
            <a:ext cx="7418120" cy="5469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ea typeface="Calibri"/>
                <a:cs typeface="Calibri"/>
              </a:rPr>
              <a:t>These website provided rating function</a:t>
            </a:r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cs typeface="Calibri"/>
              </a:rPr>
              <a:t>Rate in each aspect</a:t>
            </a:r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cs typeface="Calibri"/>
              </a:rPr>
              <a:t>Some user only look at the restaurant score</a:t>
            </a:r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cs typeface="Calibri"/>
              </a:rPr>
              <a:t>Some rating are inaccurate </a:t>
            </a:r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>
                <a:ea typeface="Calibri"/>
                <a:cs typeface="Calibri"/>
              </a:rPr>
              <a:t>In Screenshot, </a:t>
            </a:r>
            <a:endParaRPr lang="en-US" sz="2000"/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ea typeface="Calibri"/>
                <a:cs typeface="Calibri"/>
              </a:rPr>
              <a:t>Customer commented the food quality (taste) was bad</a:t>
            </a:r>
          </a:p>
          <a:p>
            <a:pPr marL="800100" lvl="1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ea typeface="Calibri"/>
                <a:cs typeface="Calibri"/>
              </a:rPr>
              <a:t>But didn't not provide rating score for Taste</a:t>
            </a:r>
          </a:p>
          <a:p>
            <a:pPr marL="800100" lvl="1" indent="-285750">
              <a:lnSpc>
                <a:spcPct val="90000"/>
              </a:lnSpc>
              <a:buFont typeface="Arial,Sans-Serif" charset="2"/>
              <a:buChar char="•"/>
            </a:pPr>
            <a:r>
              <a:rPr lang="en-US" sz="2000">
                <a:ea typeface="Calibri"/>
                <a:cs typeface="Calibri"/>
              </a:rPr>
              <a:t>Only provides the score of Decor, Service, Hygiene.</a:t>
            </a:r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endParaRPr lang="en-US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Arial,Sans-Serif" charset="2"/>
              <a:buChar char="•"/>
            </a:pPr>
            <a:endParaRPr lang="en-US" sz="2000">
              <a:ea typeface="Calibri"/>
              <a:cs typeface="Calibri"/>
            </a:endParaRPr>
          </a:p>
          <a:p>
            <a:endParaRPr lang="en-GB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C970-FF32-8E08-B717-C1E3A1F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(Cont.)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08C1-34FD-9A44-23B8-2BE98D14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1068"/>
            <a:ext cx="945762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Aspect-Category Sentiment Analysis (ACSA) </a:t>
            </a:r>
            <a:endParaRPr lang="en-US"/>
          </a:p>
          <a:p>
            <a:pPr lvl="1"/>
            <a:r>
              <a:rPr lang="en-US" sz="1800"/>
              <a:t>Natural Language Processing (NLP)</a:t>
            </a:r>
          </a:p>
          <a:p>
            <a:pPr lvl="1"/>
            <a:r>
              <a:rPr lang="en-US" sz="1800"/>
              <a:t>In positive, negative, and neutral</a:t>
            </a:r>
          </a:p>
          <a:p>
            <a:pPr lvl="2"/>
            <a:endParaRPr lang="en-US" sz="2000"/>
          </a:p>
          <a:p>
            <a:pPr lvl="1"/>
            <a:r>
              <a:rPr lang="en-US" sz="2000" b="1"/>
              <a:t>ACSA research in Chinese</a:t>
            </a:r>
            <a:endParaRPr lang="en-US" sz="1100" b="1">
              <a:latin typeface="helvetica"/>
              <a:cs typeface="helvetica"/>
            </a:endParaRPr>
          </a:p>
          <a:p>
            <a:pPr lvl="2"/>
            <a:r>
              <a:rPr lang="en-US" sz="1800"/>
              <a:t>Lack of resources </a:t>
            </a:r>
            <a:endParaRPr lang="en-US" sz="1800">
              <a:latin typeface="helvetica"/>
              <a:cs typeface="helvetica"/>
            </a:endParaRP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204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75D9-D088-30D4-E62F-DBEA9282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Project Aims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FB33-93B4-BFF1-BA94-6C3AE4AF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7133" cy="5246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Develop a tool </a:t>
            </a:r>
            <a:r>
              <a:rPr lang="en-US" sz="2000" b="1">
                <a:ea typeface="+mn-lt"/>
                <a:cs typeface="+mn-lt"/>
              </a:rPr>
              <a:t>Restaurant Review Analyzer for Chinese Language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Analyze the Chinese review for Hong Kong restaurant </a:t>
            </a:r>
          </a:p>
          <a:p>
            <a:pPr lvl="1"/>
            <a:r>
              <a:rPr lang="en-US" sz="2000">
                <a:ea typeface="+mn-lt"/>
                <a:cs typeface="+mn-lt"/>
              </a:rPr>
              <a:t> Assign scores for each aspect</a:t>
            </a:r>
            <a:endParaRPr lang="en-US" sz="2000"/>
          </a:p>
          <a:p>
            <a:pPr lvl="1"/>
            <a:endParaRPr lang="en-US" sz="200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Two type of users:</a:t>
            </a:r>
          </a:p>
          <a:p>
            <a:pPr lvl="1"/>
            <a:r>
              <a:rPr lang="en-US" sz="2000">
                <a:ea typeface="+mn-lt"/>
                <a:cs typeface="+mn-lt"/>
              </a:rPr>
              <a:t>Restaurant owners</a:t>
            </a:r>
          </a:p>
          <a:p>
            <a:pPr lvl="1"/>
            <a:r>
              <a:rPr lang="en-US" sz="2000">
                <a:cs typeface="Calibri"/>
              </a:rPr>
              <a:t>Restaurant's Customers</a:t>
            </a:r>
          </a:p>
          <a:p>
            <a:endParaRPr lang="en-US" sz="2000">
              <a:highlight>
                <a:srgbClr val="FFFF00"/>
              </a:highlight>
              <a:cs typeface="Calibri"/>
            </a:endParaRPr>
          </a:p>
          <a:p>
            <a:endParaRPr lang="en-US" sz="2000">
              <a:highlight>
                <a:srgbClr val="FFFF00"/>
              </a:highlight>
              <a:cs typeface="Calibri"/>
            </a:endParaRPr>
          </a:p>
          <a:p>
            <a:endParaRPr lang="en-US" sz="2000">
              <a:highlight>
                <a:srgbClr val="FFFF00"/>
              </a:highlight>
              <a:cs typeface="Calibri"/>
            </a:endParaRPr>
          </a:p>
          <a:p>
            <a:endParaRPr lang="en-US" sz="20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36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B0D1-3A20-3239-7799-9797A56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Value 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ED7B-CF78-5B8B-10C1-A356DBA5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95"/>
            <a:ext cx="9762079" cy="5214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For restaurant owner's:</a:t>
            </a:r>
          </a:p>
          <a:p>
            <a:pPr lvl="1"/>
            <a:r>
              <a:rPr lang="en-US" sz="2000">
                <a:ea typeface="Calibri"/>
                <a:cs typeface="Calibri"/>
              </a:rPr>
              <a:t>Business improvement</a:t>
            </a:r>
          </a:p>
          <a:p>
            <a:r>
              <a:rPr lang="en-US" sz="2000">
                <a:ea typeface="Calibri"/>
                <a:cs typeface="Calibri"/>
              </a:rPr>
              <a:t>For restaurant's review website users:</a:t>
            </a:r>
          </a:p>
          <a:p>
            <a:pPr lvl="1"/>
            <a:r>
              <a:rPr lang="en-US" sz="2000">
                <a:solidFill>
                  <a:schemeClr val="tx1"/>
                </a:solidFill>
                <a:ea typeface="Calibri"/>
                <a:cs typeface="Calibri"/>
              </a:rPr>
              <a:t>Accurate score </a:t>
            </a:r>
          </a:p>
          <a:p>
            <a:pPr lvl="1"/>
            <a:r>
              <a:rPr lang="en-US" sz="2000">
                <a:solidFill>
                  <a:schemeClr val="tx1"/>
                </a:solidFill>
                <a:ea typeface="Calibri"/>
                <a:cs typeface="Calibri"/>
              </a:rPr>
              <a:t>Compared both score 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ea typeface="Calibri"/>
                <a:cs typeface="Calibri"/>
              </a:rPr>
              <a:t>For innovation:</a:t>
            </a:r>
          </a:p>
          <a:p>
            <a:pPr lvl="1"/>
            <a:r>
              <a:rPr lang="en-US" sz="2000">
                <a:ea typeface="Calibri"/>
                <a:cs typeface="Calibri"/>
              </a:rPr>
              <a:t> contribute towards to ACSA research in Chinese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924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4732-A30C-2496-DC7E-5614CF1A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EB8A-00D4-ED36-4127-CCB4B5DD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00"/>
            <a:ext cx="9441047" cy="51727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#1: Collect Chinese datasets from HK restaurant review website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#2: Data Cleansing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#3: </a:t>
            </a:r>
            <a:r>
              <a:rPr lang="en-US" sz="2200">
                <a:ea typeface="+mn-lt"/>
                <a:cs typeface="+mn-lt"/>
              </a:rPr>
              <a:t>Adapt existing models for English to handle Chinese dataset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#4: Train models with collected dataset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#5: Develop a prototype web dashboard for showing the about result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Calibri" panose="020F0502020204030204"/>
                <a:cs typeface="Calibri" panose="020F0502020204030204"/>
              </a:rPr>
              <a:t>Objective #6: Evaluate the system by user satisfaction survey</a:t>
            </a: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157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286E9C-838F-077E-D333-B88A5773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704AC2-EBD0-E4B0-D1BA-5351192CA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10991"/>
              </p:ext>
            </p:extLst>
          </p:nvPr>
        </p:nvGraphicFramePr>
        <p:xfrm>
          <a:off x="343518" y="1958051"/>
          <a:ext cx="10977784" cy="371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343">
                  <a:extLst>
                    <a:ext uri="{9D8B030D-6E8A-4147-A177-3AD203B41FA5}">
                      <a16:colId xmlns:a16="http://schemas.microsoft.com/office/drawing/2014/main" val="2382148911"/>
                    </a:ext>
                  </a:extLst>
                </a:gridCol>
                <a:gridCol w="5008441">
                  <a:extLst>
                    <a:ext uri="{9D8B030D-6E8A-4147-A177-3AD203B41FA5}">
                      <a16:colId xmlns:a16="http://schemas.microsoft.com/office/drawing/2014/main" val="2833993604"/>
                    </a:ext>
                  </a:extLst>
                </a:gridCol>
              </a:tblGrid>
              <a:tr h="7022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Aspect-Category Sentiment Analysis (ACSA)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Aspect-Based Sentiment Analysis (ABSA)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850262"/>
                  </a:ext>
                </a:extLst>
              </a:tr>
              <a:tr h="886523">
                <a:tc>
                  <a:txBody>
                    <a:bodyPr/>
                    <a:lstStyle/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Aspect category detection</a:t>
                      </a: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Aspect predefine by dataset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Predict the aspects in coarse-grained 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E.g. food quality, service, environment</a:t>
                      </a:r>
                      <a:endParaRPr lang="en-US" sz="20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Aspect extraction</a:t>
                      </a: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Model define aspect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Predict the aspects in fine-grained 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/>
                        </a:rPr>
                        <a:t>E.g. pasta, pizza, chicken wing</a:t>
                      </a:r>
                      <a:endParaRPr lang="en-US" sz="20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marR="0" lvl="2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765470"/>
                  </a:ext>
                </a:extLst>
              </a:tr>
              <a:tr h="886523">
                <a:tc gridSpan="2">
                  <a:txBody>
                    <a:bodyPr/>
                    <a:lstStyle/>
                    <a:p>
                      <a:pPr marL="914400" lvl="2" indent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Both predict the sentiment polarity from text</a:t>
                      </a:r>
                      <a:endParaRPr lang="en-US" sz="20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0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F771-4614-FF5C-732B-B61547A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Literature Review (Cont.) </a:t>
            </a:r>
            <a:endParaRPr lang="en-US">
              <a:highlight>
                <a:srgbClr val="FFFF00"/>
              </a:highlight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5D542-1E7D-F880-8B6A-F4A925A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62" y="1789887"/>
            <a:ext cx="8953640" cy="4251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Aspect-aware graph convolutional network (AAGCN)</a:t>
            </a:r>
          </a:p>
          <a:p>
            <a:pPr lvl="1">
              <a:buFont typeface="Arial,Sans-Serif" charset="2"/>
              <a:buChar char="•"/>
            </a:pPr>
            <a:r>
              <a:rPr lang="en-US" sz="2000">
                <a:cs typeface="Calibri"/>
              </a:rPr>
              <a:t>Handle ACSA</a:t>
            </a:r>
          </a:p>
          <a:p>
            <a:pPr lvl="2">
              <a:buFont typeface="Arial,Sans-Serif" charset="2"/>
              <a:buChar char="•"/>
            </a:pPr>
            <a:r>
              <a:rPr lang="en-US" sz="1800" err="1">
                <a:cs typeface="Calibri"/>
              </a:rPr>
              <a:t>GloVe</a:t>
            </a:r>
            <a:r>
              <a:rPr lang="en-US" sz="1800">
                <a:cs typeface="Calibri"/>
              </a:rPr>
              <a:t> and </a:t>
            </a:r>
            <a:r>
              <a:rPr lang="en-US" sz="1800">
                <a:ea typeface="+mn-lt"/>
                <a:cs typeface="+mn-lt"/>
              </a:rPr>
              <a:t>Bert </a:t>
            </a:r>
          </a:p>
          <a:p>
            <a:pPr lvl="1">
              <a:buFont typeface="Arial,Sans-Serif" charset="2"/>
              <a:buChar char="•"/>
            </a:pPr>
            <a:r>
              <a:rPr lang="en-US" sz="2000">
                <a:cs typeface="Calibri"/>
              </a:rPr>
              <a:t>Limitation: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 charset="2"/>
              <a:buChar char="•"/>
            </a:pPr>
            <a:r>
              <a:rPr lang="en-US" sz="2000">
                <a:cs typeface="Calibri"/>
              </a:rPr>
              <a:t>Not supported Chinese dataset</a:t>
            </a:r>
            <a:endParaRPr lang="en-US" sz="2000"/>
          </a:p>
          <a:p>
            <a:r>
              <a:rPr lang="en-US" sz="2000"/>
              <a:t>Syntactic and Semantic Enhanced Graph Convolutional Network (SSEGCN)</a:t>
            </a:r>
          </a:p>
          <a:p>
            <a:pPr lvl="1">
              <a:buFont typeface="Arial,Sans-Serif" charset="2"/>
              <a:buChar char="•"/>
            </a:pPr>
            <a:r>
              <a:rPr lang="en-US" sz="2000"/>
              <a:t>Handle ABSA</a:t>
            </a:r>
          </a:p>
          <a:p>
            <a:pPr lvl="2">
              <a:buFont typeface="Arial,Sans-Serif" charset="2"/>
              <a:buChar char="•"/>
            </a:pPr>
            <a:r>
              <a:rPr lang="en-US" sz="1800" err="1"/>
              <a:t>BiLSTM</a:t>
            </a:r>
            <a:r>
              <a:rPr lang="en-US" sz="1800"/>
              <a:t> and Bert </a:t>
            </a:r>
          </a:p>
          <a:p>
            <a:pPr lvl="1">
              <a:buFont typeface="Arial,Sans-Serif" charset="2"/>
              <a:buChar char="•"/>
            </a:pPr>
            <a:r>
              <a:rPr lang="en-US" sz="2000"/>
              <a:t>Limitation:</a:t>
            </a:r>
          </a:p>
          <a:p>
            <a:pPr marL="1200150" lvl="2">
              <a:buFont typeface="Arial,Sans-Serif" charset="2"/>
              <a:buChar char="•"/>
            </a:pPr>
            <a:r>
              <a:rPr lang="en-US" sz="2000"/>
              <a:t>Not supported Chinese dataset</a:t>
            </a:r>
          </a:p>
        </p:txBody>
      </p:sp>
    </p:spTree>
    <p:extLst>
      <p:ext uri="{BB962C8B-B14F-4D97-AF65-F5344CB8AC3E}">
        <p14:creationId xmlns:p14="http://schemas.microsoft.com/office/powerpoint/2010/main" val="2303482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1071</Words>
  <Application>Microsoft Office PowerPoint</Application>
  <PresentationFormat>Widescreen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Arial,Sans-Serif</vt:lpstr>
      <vt:lpstr>PMingLiU</vt:lpstr>
      <vt:lpstr>Arial</vt:lpstr>
      <vt:lpstr>Calibri</vt:lpstr>
      <vt:lpstr>helvetica</vt:lpstr>
      <vt:lpstr>Trebuchet MS</vt:lpstr>
      <vt:lpstr>Wingdings 3</vt:lpstr>
      <vt:lpstr>Facet</vt:lpstr>
      <vt:lpstr>Aspect Category Sentiment Analysis for Online Restaurant Review in Chinese</vt:lpstr>
      <vt:lpstr>Introduction</vt:lpstr>
      <vt:lpstr>Introduction (Cont.)</vt:lpstr>
      <vt:lpstr>Introduction (Cont.) </vt:lpstr>
      <vt:lpstr>Project Aims</vt:lpstr>
      <vt:lpstr>Value Preposition</vt:lpstr>
      <vt:lpstr>Project Objectives</vt:lpstr>
      <vt:lpstr>Literature Review</vt:lpstr>
      <vt:lpstr>Literature Review (Cont.) </vt:lpstr>
      <vt:lpstr>Literature Review (Cont.)  Existing Solution 1</vt:lpstr>
      <vt:lpstr>Literature Review (Cont.)  Existing Solution 2</vt:lpstr>
      <vt:lpstr>Literature Review (Cont.)</vt:lpstr>
      <vt:lpstr>Preliminary Methodology</vt:lpstr>
      <vt:lpstr>Preliminary Methodology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tommy yeung</cp:lastModifiedBy>
  <cp:revision>42</cp:revision>
  <dcterms:created xsi:type="dcterms:W3CDTF">2023-10-07T04:56:05Z</dcterms:created>
  <dcterms:modified xsi:type="dcterms:W3CDTF">2023-10-26T14:33:23Z</dcterms:modified>
</cp:coreProperties>
</file>