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6" r:id="rId33"/>
    <p:sldId id="287" r:id="rId34"/>
    <p:sldId id="289" r:id="rId35"/>
    <p:sldId id="292" r:id="rId36"/>
    <p:sldId id="290" r:id="rId37"/>
    <p:sldId id="291" r:id="rId38"/>
    <p:sldId id="293" r:id="rId39"/>
    <p:sldId id="301" r:id="rId40"/>
    <p:sldId id="294" r:id="rId41"/>
    <p:sldId id="302" r:id="rId42"/>
    <p:sldId id="295" r:id="rId43"/>
    <p:sldId id="296" r:id="rId44"/>
    <p:sldId id="297" r:id="rId45"/>
    <p:sldId id="298"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1176-ED4C-7F70-42D2-45DA2111A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A24B4B-9668-15AB-500F-E19861725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B689F-C8EB-AD99-BE2D-BD40B6AE918C}"/>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59F3F927-2171-FF3A-FB65-9641AA9F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E74F0-060B-B819-F11E-840E5B906703}"/>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223654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DF0-61E5-027F-25BA-540F7FB4A3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998F5-F1F1-D975-B026-51E9BF05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83343-BC8B-D1E0-2A5A-DA59115A3D65}"/>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D2B56EA3-D428-07C0-AB87-2C303E892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EA9AD-3CE3-D7AF-5A50-D51C1778950B}"/>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265493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B3C9BC-C459-5707-4C3E-6781B4F91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0FA85-D517-EF24-8274-B4065E7E2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7B115-9F4E-B844-2E01-3E13BD43DD2D}"/>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207C3AFB-7DE3-C908-9E23-E03AE6F5F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31818-4648-79BC-7DAE-1E3AB8E504DF}"/>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20281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E7-74D6-EBC1-45D7-26B918D32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7949BF-C183-29AD-57F7-67F8FF4A02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06FAA-BC50-C23B-13C6-6F8D208C6326}"/>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F4056FF7-2E31-DC9B-FFBF-7ACC31AF9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489FF-318A-42CD-BC04-BF56C64E087C}"/>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397080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AACD-E3CF-26F7-9CDD-7627C5A3F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A2D1BE-A05B-2C76-CC72-55FD80195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E37B9-85A5-804F-AC32-346D65E574E9}"/>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20F5E1DE-35F4-C9CA-83F7-FCA32A645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C7063-6E75-5781-B40E-4AC82F38A26E}"/>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285485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8673-56C6-10F6-72BF-59DE5209C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42A64-A64F-E715-2FC3-43105955F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2ACBB9-8509-29CC-7709-4C17A9567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ACA2BD-338B-D6E1-50A6-0ED0413BA4A8}"/>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6" name="Footer Placeholder 5">
            <a:extLst>
              <a:ext uri="{FF2B5EF4-FFF2-40B4-BE49-F238E27FC236}">
                <a16:creationId xmlns:a16="http://schemas.microsoft.com/office/drawing/2014/main" id="{8275A3DE-A079-0BD1-E954-DA7529C08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78F5B-A9A6-DFF5-E448-8F6BBBE7A237}"/>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311304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14A8-77C7-A5F0-6D34-DBC16A2E2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7CFD73-B6AC-6A92-35F2-AF4858E55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B849D-6C74-D828-09AF-4D64E7B522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D0382-3BAB-1CD9-18C8-2E404E92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CDDDF-5E14-753E-9D47-B1B3321A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4195C0-6733-E522-237C-F8D8B9A6A016}"/>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8" name="Footer Placeholder 7">
            <a:extLst>
              <a:ext uri="{FF2B5EF4-FFF2-40B4-BE49-F238E27FC236}">
                <a16:creationId xmlns:a16="http://schemas.microsoft.com/office/drawing/2014/main" id="{E7972C6D-FBCA-0A8F-565B-D4872616D7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53FE5-4015-4974-B1E1-232D060B16B4}"/>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305435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5C36-EF4D-6FD9-1D19-436AE01B3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35833D-5562-1176-ED17-7FEB6463729A}"/>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4" name="Footer Placeholder 3">
            <a:extLst>
              <a:ext uri="{FF2B5EF4-FFF2-40B4-BE49-F238E27FC236}">
                <a16:creationId xmlns:a16="http://schemas.microsoft.com/office/drawing/2014/main" id="{56B7F099-5D9D-ABB4-B089-037C354C3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69E42-A08B-A637-FF4B-A9B15A97CF23}"/>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121331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6A1A2-0A51-CC9F-8EE7-9BDC3A7A12C5}"/>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3" name="Footer Placeholder 2">
            <a:extLst>
              <a:ext uri="{FF2B5EF4-FFF2-40B4-BE49-F238E27FC236}">
                <a16:creationId xmlns:a16="http://schemas.microsoft.com/office/drawing/2014/main" id="{3F06EBC2-0679-FCE5-D44D-F94F58B39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775B12-5BF9-0A9E-C6B6-C347AF98BC6E}"/>
              </a:ext>
            </a:extLst>
          </p:cNvPr>
          <p:cNvSpPr>
            <a:spLocks noGrp="1"/>
          </p:cNvSpPr>
          <p:nvPr>
            <p:ph type="sldNum" sz="quarter" idx="12"/>
          </p:nvPr>
        </p:nvSpPr>
        <p:spPr/>
        <p:txBody>
          <a:bodyPr/>
          <a:lstStyle/>
          <a:p>
            <a:fld id="{68240ED1-316C-49D1-900F-014A809A98B9}" type="slidenum">
              <a:rPr lang="en-US" smtClean="0"/>
              <a:t>‹#›</a:t>
            </a:fld>
            <a:endParaRPr lang="en-US"/>
          </a:p>
        </p:txBody>
      </p:sp>
      <p:pic>
        <p:nvPicPr>
          <p:cNvPr id="4098" name="Picture 2" descr="Logo Html Html5 - Free image on Pixabay">
            <a:extLst>
              <a:ext uri="{FF2B5EF4-FFF2-40B4-BE49-F238E27FC236}">
                <a16:creationId xmlns:a16="http://schemas.microsoft.com/office/drawing/2014/main" id="{F6931D6D-C819-B899-52C6-BE24D967BC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93500" y="25400"/>
            <a:ext cx="673100" cy="67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1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6274-A57B-1B34-E0A6-DDAB48909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8A2C6-1FFF-B926-B6AC-295570C1B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4286A7-3A3A-6F80-09A7-4E81F5494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B60DB-D2A7-9B17-183B-C6F90104CA4A}"/>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6" name="Footer Placeholder 5">
            <a:extLst>
              <a:ext uri="{FF2B5EF4-FFF2-40B4-BE49-F238E27FC236}">
                <a16:creationId xmlns:a16="http://schemas.microsoft.com/office/drawing/2014/main" id="{DEB4616B-F526-CDFD-602E-34E62A16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CC105-2DB9-0630-CBCF-5255A049E56C}"/>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24957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B92E-299E-1A93-6E4B-1D673C92B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9FEC20-62A7-31EF-A2F6-D82F0D7632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9540B-7C83-56F1-20D1-816B65E4F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66342-69FD-1FCB-6A91-5E9C89A11655}"/>
              </a:ext>
            </a:extLst>
          </p:cNvPr>
          <p:cNvSpPr>
            <a:spLocks noGrp="1"/>
          </p:cNvSpPr>
          <p:nvPr>
            <p:ph type="dt" sz="half" idx="10"/>
          </p:nvPr>
        </p:nvSpPr>
        <p:spPr/>
        <p:txBody>
          <a:bodyPr/>
          <a:lstStyle/>
          <a:p>
            <a:fld id="{AA8E5347-F1F2-495C-AAED-AB9928B524AF}" type="datetimeFigureOut">
              <a:rPr lang="en-US" smtClean="0"/>
              <a:t>11/15/2022</a:t>
            </a:fld>
            <a:endParaRPr lang="en-US"/>
          </a:p>
        </p:txBody>
      </p:sp>
      <p:sp>
        <p:nvSpPr>
          <p:cNvPr id="6" name="Footer Placeholder 5">
            <a:extLst>
              <a:ext uri="{FF2B5EF4-FFF2-40B4-BE49-F238E27FC236}">
                <a16:creationId xmlns:a16="http://schemas.microsoft.com/office/drawing/2014/main" id="{C736AECC-E216-3014-AA06-29BD4BDC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F9D-1E8D-E323-C2D7-B33ECA2DEBB8}"/>
              </a:ext>
            </a:extLst>
          </p:cNvPr>
          <p:cNvSpPr>
            <a:spLocks noGrp="1"/>
          </p:cNvSpPr>
          <p:nvPr>
            <p:ph type="sldNum" sz="quarter" idx="12"/>
          </p:nvPr>
        </p:nvSpPr>
        <p:spPr/>
        <p:txBody>
          <a:bodyPr/>
          <a:lstStyle/>
          <a:p>
            <a:fld id="{68240ED1-316C-49D1-900F-014A809A98B9}" type="slidenum">
              <a:rPr lang="en-US" smtClean="0"/>
              <a:t>‹#›</a:t>
            </a:fld>
            <a:endParaRPr lang="en-US"/>
          </a:p>
        </p:txBody>
      </p:sp>
    </p:spTree>
    <p:extLst>
      <p:ext uri="{BB962C8B-B14F-4D97-AF65-F5344CB8AC3E}">
        <p14:creationId xmlns:p14="http://schemas.microsoft.com/office/powerpoint/2010/main" val="369610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55822-011F-9BF2-3C49-0E00E957C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0772B-5202-2D0E-5826-630C92079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1F675-EB63-3FAD-8BAC-03FBE7DCA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E5347-F1F2-495C-AAED-AB9928B524AF}" type="datetimeFigureOut">
              <a:rPr lang="en-US" smtClean="0"/>
              <a:t>11/15/2022</a:t>
            </a:fld>
            <a:endParaRPr lang="en-US"/>
          </a:p>
        </p:txBody>
      </p:sp>
      <p:sp>
        <p:nvSpPr>
          <p:cNvPr id="5" name="Footer Placeholder 4">
            <a:extLst>
              <a:ext uri="{FF2B5EF4-FFF2-40B4-BE49-F238E27FC236}">
                <a16:creationId xmlns:a16="http://schemas.microsoft.com/office/drawing/2014/main" id="{638EF4CD-D6C3-F6F3-3700-5016D0C6C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995D79-EDA6-6DD9-AF7D-F84C37B13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40ED1-316C-49D1-900F-014A809A98B9}" type="slidenum">
              <a:rPr lang="en-US" smtClean="0"/>
              <a:t>‹#›</a:t>
            </a:fld>
            <a:endParaRPr lang="en-US"/>
          </a:p>
        </p:txBody>
      </p:sp>
    </p:spTree>
    <p:extLst>
      <p:ext uri="{BB962C8B-B14F-4D97-AF65-F5344CB8AC3E}">
        <p14:creationId xmlns:p14="http://schemas.microsoft.com/office/powerpoint/2010/main" val="34353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7CD569-C962-2AFC-5E30-A3F0A689DF8C}"/>
              </a:ext>
            </a:extLst>
          </p:cNvPr>
          <p:cNvSpPr txBox="1"/>
          <p:nvPr/>
        </p:nvSpPr>
        <p:spPr>
          <a:xfrm>
            <a:off x="152400" y="1637437"/>
            <a:ext cx="11531600" cy="4443781"/>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en-US" sz="1600" b="1" i="0" dirty="0">
                <a:effectLst/>
                <a:latin typeface="Verdana" panose="020B0604030504040204" pitchFamily="34" charset="0"/>
                <a:ea typeface="Verdana" panose="020B0604030504040204" pitchFamily="34" charset="0"/>
              </a:rPr>
              <a:t>HTML</a:t>
            </a:r>
            <a:r>
              <a:rPr lang="en-US" sz="1600" b="0" i="0" dirty="0">
                <a:effectLst/>
                <a:latin typeface="Verdana" panose="020B0604030504040204" pitchFamily="34" charset="0"/>
                <a:ea typeface="Verdana" panose="020B0604030504040204" pitchFamily="34" charset="0"/>
              </a:rPr>
              <a:t> stands for Hypertext Markup Language.</a:t>
            </a:r>
          </a:p>
          <a:p>
            <a:pPr marL="285750" indent="-285750">
              <a:lnSpc>
                <a:spcPct val="200000"/>
              </a:lnSpc>
              <a:buFont typeface="Wingdings" panose="05000000000000000000" pitchFamily="2" charset="2"/>
              <a:buChar char="§"/>
            </a:pPr>
            <a:r>
              <a:rPr lang="en-US" sz="1600" b="0" i="0" dirty="0">
                <a:effectLst/>
                <a:latin typeface="Verdana" panose="020B0604030504040204" pitchFamily="34" charset="0"/>
                <a:ea typeface="Verdana" panose="020B0604030504040204" pitchFamily="34" charset="0"/>
              </a:rPr>
              <a:t>It is used to design web pages using a markup language. </a:t>
            </a:r>
          </a:p>
          <a:p>
            <a:pPr marL="285750" indent="-285750">
              <a:lnSpc>
                <a:spcPct val="200000"/>
              </a:lnSpc>
              <a:buFont typeface="Wingdings" panose="05000000000000000000" pitchFamily="2" charset="2"/>
              <a:buChar char="§"/>
            </a:pPr>
            <a:r>
              <a:rPr lang="en-US" sz="1600" b="0" i="0" dirty="0">
                <a:effectLst/>
                <a:latin typeface="Verdana" panose="020B0604030504040204" pitchFamily="34" charset="0"/>
                <a:ea typeface="Verdana" panose="020B0604030504040204" pitchFamily="34" charset="0"/>
              </a:rPr>
              <a:t>HTML is the combination of Hypertext and Markup language.</a:t>
            </a:r>
          </a:p>
          <a:p>
            <a:pPr marL="285750" indent="-285750">
              <a:lnSpc>
                <a:spcPct val="200000"/>
              </a:lnSpc>
              <a:buFont typeface="Wingdings" panose="05000000000000000000" pitchFamily="2" charset="2"/>
              <a:buChar char="§"/>
            </a:pPr>
            <a:r>
              <a:rPr lang="en-US" sz="1600" b="0" i="0" dirty="0">
                <a:effectLst/>
                <a:latin typeface="Verdana" panose="020B0604030504040204" pitchFamily="34" charset="0"/>
                <a:ea typeface="Verdana" panose="020B0604030504040204" pitchFamily="34" charset="0"/>
              </a:rPr>
              <a:t>Hypertext defines the link between web pages. </a:t>
            </a:r>
          </a:p>
          <a:p>
            <a:pPr marL="285750" indent="-285750">
              <a:lnSpc>
                <a:spcPct val="200000"/>
              </a:lnSpc>
              <a:buFont typeface="Wingdings" panose="05000000000000000000" pitchFamily="2" charset="2"/>
              <a:buChar char="§"/>
            </a:pPr>
            <a:r>
              <a:rPr lang="en-US" sz="1600" b="0" i="0" dirty="0">
                <a:effectLst/>
                <a:latin typeface="Verdana" panose="020B0604030504040204" pitchFamily="34" charset="0"/>
                <a:ea typeface="Verdana" panose="020B0604030504040204" pitchFamily="34" charset="0"/>
              </a:rPr>
              <a:t>A markup language is used to define the text document within the tag which defines the structure of web pages.</a:t>
            </a:r>
          </a:p>
          <a:p>
            <a:pPr marL="285750" indent="-285750">
              <a:lnSpc>
                <a:spcPct val="200000"/>
              </a:lnSpc>
              <a:buFont typeface="Wingdings" panose="05000000000000000000" pitchFamily="2" charset="2"/>
              <a:buChar char="§"/>
            </a:pPr>
            <a:r>
              <a:rPr lang="en-US" sz="1600" b="0" i="0" dirty="0">
                <a:solidFill>
                  <a:srgbClr val="000000"/>
                </a:solidFill>
                <a:effectLst/>
                <a:latin typeface="Verdana" panose="020B0604030504040204" pitchFamily="34" charset="0"/>
              </a:rPr>
              <a:t>HTML consists of a series of elements</a:t>
            </a:r>
          </a:p>
          <a:p>
            <a:pPr marL="285750" indent="-285750">
              <a:lnSpc>
                <a:spcPct val="200000"/>
              </a:lnSpc>
              <a:buFont typeface="Wingdings" panose="05000000000000000000" pitchFamily="2" charset="2"/>
              <a:buChar char="§"/>
            </a:pPr>
            <a:r>
              <a:rPr lang="en-US" sz="1600" b="0" i="0" dirty="0">
                <a:solidFill>
                  <a:srgbClr val="000000"/>
                </a:solidFill>
                <a:effectLst/>
                <a:latin typeface="Verdana" panose="020B0604030504040204" pitchFamily="34" charset="0"/>
              </a:rPr>
              <a:t>HTML elements tell the browser how to display the content</a:t>
            </a:r>
          </a:p>
          <a:p>
            <a:pPr marL="285750" indent="-285750">
              <a:lnSpc>
                <a:spcPct val="200000"/>
              </a:lnSpc>
              <a:buFont typeface="Wingdings" panose="05000000000000000000" pitchFamily="2" charset="2"/>
              <a:buChar char="§"/>
            </a:pPr>
            <a:endParaRPr lang="en-US" sz="16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6B5E5CE-8E19-4281-55BB-35941FC4608E}"/>
              </a:ext>
            </a:extLst>
          </p:cNvPr>
          <p:cNvSpPr txBox="1"/>
          <p:nvPr/>
        </p:nvSpPr>
        <p:spPr>
          <a:xfrm>
            <a:off x="4584700" y="171933"/>
            <a:ext cx="34036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What is HTML?</a:t>
            </a:r>
          </a:p>
        </p:txBody>
      </p:sp>
    </p:spTree>
    <p:extLst>
      <p:ext uri="{BB962C8B-B14F-4D97-AF65-F5344CB8AC3E}">
        <p14:creationId xmlns:p14="http://schemas.microsoft.com/office/powerpoint/2010/main" val="266080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7BAF7-3DA4-058E-7411-784DCAACD1EC}"/>
              </a:ext>
            </a:extLst>
          </p:cNvPr>
          <p:cNvSpPr txBox="1"/>
          <p:nvPr/>
        </p:nvSpPr>
        <p:spPr>
          <a:xfrm>
            <a:off x="279400" y="1123434"/>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Step 3: Save the HTML Page</a:t>
            </a:r>
          </a:p>
        </p:txBody>
      </p:sp>
      <p:pic>
        <p:nvPicPr>
          <p:cNvPr id="5" name="Picture 4">
            <a:extLst>
              <a:ext uri="{FF2B5EF4-FFF2-40B4-BE49-F238E27FC236}">
                <a16:creationId xmlns:a16="http://schemas.microsoft.com/office/drawing/2014/main" id="{83DC13EB-3F19-D90F-4678-41B7458D4398}"/>
              </a:ext>
            </a:extLst>
          </p:cNvPr>
          <p:cNvPicPr>
            <a:picLocks noChangeAspect="1"/>
          </p:cNvPicPr>
          <p:nvPr/>
        </p:nvPicPr>
        <p:blipFill>
          <a:blip r:embed="rId2"/>
          <a:stretch>
            <a:fillRect/>
          </a:stretch>
        </p:blipFill>
        <p:spPr>
          <a:xfrm>
            <a:off x="402668" y="1611988"/>
            <a:ext cx="7983064" cy="4686954"/>
          </a:xfrm>
          <a:prstGeom prst="rect">
            <a:avLst/>
          </a:prstGeom>
        </p:spPr>
      </p:pic>
      <p:sp>
        <p:nvSpPr>
          <p:cNvPr id="6" name="TextBox 5">
            <a:extLst>
              <a:ext uri="{FF2B5EF4-FFF2-40B4-BE49-F238E27FC236}">
                <a16:creationId xmlns:a16="http://schemas.microsoft.com/office/drawing/2014/main" id="{697275DB-5755-AD78-48F1-DEB08B507B83}"/>
              </a:ext>
            </a:extLst>
          </p:cNvPr>
          <p:cNvSpPr txBox="1"/>
          <p:nvPr/>
        </p:nvSpPr>
        <p:spPr>
          <a:xfrm>
            <a:off x="4292600" y="210372"/>
            <a:ext cx="4381500" cy="548521"/>
          </a:xfrm>
          <a:prstGeom prst="round2SameRect">
            <a:avLst/>
          </a:prstGeom>
          <a:noFill/>
          <a:ln w="38100">
            <a:solidFill>
              <a:schemeClr val="accent5"/>
            </a:solidFill>
          </a:ln>
        </p:spPr>
        <p:txBody>
          <a:bodyPr wrap="square">
            <a:spAutoFit/>
          </a:bodyPr>
          <a:lstStyle/>
          <a:p>
            <a:pPr algn="l"/>
            <a:r>
              <a:rPr lang="en-US" sz="2800" b="1" dirty="0">
                <a:solidFill>
                  <a:srgbClr val="000000"/>
                </a:solidFill>
                <a:latin typeface="Segoe UI" panose="020B0502040204020203" pitchFamily="34" charset="0"/>
              </a:rPr>
              <a:t>TEXT/CODE EDITOR</a:t>
            </a:r>
            <a:endParaRPr lang="en-US" sz="28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89621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74861-D87C-9C32-EE01-576802F7E66E}"/>
              </a:ext>
            </a:extLst>
          </p:cNvPr>
          <p:cNvSpPr txBox="1"/>
          <p:nvPr/>
        </p:nvSpPr>
        <p:spPr>
          <a:xfrm>
            <a:off x="342900" y="1085334"/>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Step 4: View the HTML Page in Your Browser</a:t>
            </a:r>
          </a:p>
        </p:txBody>
      </p:sp>
      <p:pic>
        <p:nvPicPr>
          <p:cNvPr id="5" name="Picture 4">
            <a:extLst>
              <a:ext uri="{FF2B5EF4-FFF2-40B4-BE49-F238E27FC236}">
                <a16:creationId xmlns:a16="http://schemas.microsoft.com/office/drawing/2014/main" id="{85C6005F-24AE-5BB8-6AC5-C5A6F6E20AC0}"/>
              </a:ext>
            </a:extLst>
          </p:cNvPr>
          <p:cNvPicPr>
            <a:picLocks noChangeAspect="1"/>
          </p:cNvPicPr>
          <p:nvPr/>
        </p:nvPicPr>
        <p:blipFill>
          <a:blip r:embed="rId2"/>
          <a:stretch>
            <a:fillRect/>
          </a:stretch>
        </p:blipFill>
        <p:spPr>
          <a:xfrm>
            <a:off x="687822" y="1587272"/>
            <a:ext cx="5662178" cy="292817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61665B0-D869-41AC-1204-1EEDE0F37F47}"/>
              </a:ext>
            </a:extLst>
          </p:cNvPr>
          <p:cNvPicPr>
            <a:picLocks noChangeAspect="1"/>
          </p:cNvPicPr>
          <p:nvPr/>
        </p:nvPicPr>
        <p:blipFill>
          <a:blip r:embed="rId3"/>
          <a:stretch>
            <a:fillRect/>
          </a:stretch>
        </p:blipFill>
        <p:spPr>
          <a:xfrm>
            <a:off x="687822" y="4847038"/>
            <a:ext cx="7687748" cy="164805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A494462-5020-2A5C-927A-1EC43EB4034A}"/>
              </a:ext>
            </a:extLst>
          </p:cNvPr>
          <p:cNvSpPr txBox="1"/>
          <p:nvPr/>
        </p:nvSpPr>
        <p:spPr>
          <a:xfrm>
            <a:off x="4292600" y="210372"/>
            <a:ext cx="4381500" cy="548521"/>
          </a:xfrm>
          <a:prstGeom prst="round2SameRect">
            <a:avLst/>
          </a:prstGeom>
          <a:noFill/>
          <a:ln w="38100">
            <a:solidFill>
              <a:schemeClr val="accent5"/>
            </a:solidFill>
          </a:ln>
        </p:spPr>
        <p:txBody>
          <a:bodyPr wrap="square">
            <a:spAutoFit/>
          </a:bodyPr>
          <a:lstStyle/>
          <a:p>
            <a:pPr algn="l"/>
            <a:r>
              <a:rPr lang="en-US" sz="2800" b="1" dirty="0">
                <a:solidFill>
                  <a:srgbClr val="000000"/>
                </a:solidFill>
                <a:latin typeface="Segoe UI" panose="020B0502040204020203" pitchFamily="34" charset="0"/>
              </a:rPr>
              <a:t>TEXT/CODE EDITOR</a:t>
            </a:r>
            <a:endParaRPr lang="en-US" sz="28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54105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F81C5A-06FF-1F4D-7D72-F1E0F5703499}"/>
              </a:ext>
            </a:extLst>
          </p:cNvPr>
          <p:cNvPicPr>
            <a:picLocks noChangeAspect="1"/>
          </p:cNvPicPr>
          <p:nvPr/>
        </p:nvPicPr>
        <p:blipFill rotWithShape="1">
          <a:blip r:embed="rId2"/>
          <a:srcRect t="22601"/>
          <a:stretch/>
        </p:blipFill>
        <p:spPr>
          <a:xfrm>
            <a:off x="3290496" y="1727200"/>
            <a:ext cx="5611008" cy="480738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8FE8F10-92EA-B7F2-927F-C6942EB050EA}"/>
              </a:ext>
            </a:extLst>
          </p:cNvPr>
          <p:cNvPicPr>
            <a:picLocks noChangeAspect="1"/>
          </p:cNvPicPr>
          <p:nvPr/>
        </p:nvPicPr>
        <p:blipFill>
          <a:blip r:embed="rId3"/>
          <a:stretch>
            <a:fillRect/>
          </a:stretch>
        </p:blipFill>
        <p:spPr>
          <a:xfrm>
            <a:off x="3428628" y="221817"/>
            <a:ext cx="5334744" cy="523948"/>
          </a:xfrm>
          <a:prstGeom prst="rect">
            <a:avLst/>
          </a:prstGeom>
        </p:spPr>
      </p:pic>
    </p:spTree>
    <p:extLst>
      <p:ext uri="{BB962C8B-B14F-4D97-AF65-F5344CB8AC3E}">
        <p14:creationId xmlns:p14="http://schemas.microsoft.com/office/powerpoint/2010/main" val="196537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92C7A2-2339-8671-4D8F-C01CB4F0D47A}"/>
              </a:ext>
            </a:extLst>
          </p:cNvPr>
          <p:cNvPicPr>
            <a:picLocks noChangeAspect="1"/>
          </p:cNvPicPr>
          <p:nvPr/>
        </p:nvPicPr>
        <p:blipFill>
          <a:blip r:embed="rId2"/>
          <a:stretch>
            <a:fillRect/>
          </a:stretch>
        </p:blipFill>
        <p:spPr>
          <a:xfrm>
            <a:off x="3004706" y="1425206"/>
            <a:ext cx="6182588" cy="527758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7F3B0D0-AEA5-D4EC-E65B-C3945E35D81B}"/>
              </a:ext>
            </a:extLst>
          </p:cNvPr>
          <p:cNvPicPr>
            <a:picLocks noChangeAspect="1"/>
          </p:cNvPicPr>
          <p:nvPr/>
        </p:nvPicPr>
        <p:blipFill>
          <a:blip r:embed="rId3"/>
          <a:stretch>
            <a:fillRect/>
          </a:stretch>
        </p:blipFill>
        <p:spPr>
          <a:xfrm>
            <a:off x="3428628" y="221817"/>
            <a:ext cx="5334744" cy="523948"/>
          </a:xfrm>
          <a:prstGeom prst="rect">
            <a:avLst/>
          </a:prstGeom>
        </p:spPr>
      </p:pic>
    </p:spTree>
    <p:extLst>
      <p:ext uri="{BB962C8B-B14F-4D97-AF65-F5344CB8AC3E}">
        <p14:creationId xmlns:p14="http://schemas.microsoft.com/office/powerpoint/2010/main" val="89278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E861A-59B1-3425-6DBA-0E5B41AEC245}"/>
              </a:ext>
            </a:extLst>
          </p:cNvPr>
          <p:cNvPicPr>
            <a:picLocks noChangeAspect="1"/>
          </p:cNvPicPr>
          <p:nvPr/>
        </p:nvPicPr>
        <p:blipFill>
          <a:blip r:embed="rId2"/>
          <a:stretch>
            <a:fillRect/>
          </a:stretch>
        </p:blipFill>
        <p:spPr>
          <a:xfrm>
            <a:off x="2453078" y="2022282"/>
            <a:ext cx="7285843" cy="380701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9C99608-CA25-B809-6BAC-30BAFD6E2020}"/>
              </a:ext>
            </a:extLst>
          </p:cNvPr>
          <p:cNvPicPr>
            <a:picLocks noChangeAspect="1"/>
          </p:cNvPicPr>
          <p:nvPr/>
        </p:nvPicPr>
        <p:blipFill>
          <a:blip r:embed="rId3"/>
          <a:stretch>
            <a:fillRect/>
          </a:stretch>
        </p:blipFill>
        <p:spPr>
          <a:xfrm>
            <a:off x="3262282" y="238772"/>
            <a:ext cx="5629674" cy="828791"/>
          </a:xfrm>
          <a:prstGeom prst="rect">
            <a:avLst/>
          </a:prstGeom>
        </p:spPr>
      </p:pic>
    </p:spTree>
    <p:extLst>
      <p:ext uri="{BB962C8B-B14F-4D97-AF65-F5344CB8AC3E}">
        <p14:creationId xmlns:p14="http://schemas.microsoft.com/office/powerpoint/2010/main" val="204083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E4CC3-1EBA-4849-50BE-EC0AE18EA1CE}"/>
              </a:ext>
            </a:extLst>
          </p:cNvPr>
          <p:cNvPicPr>
            <a:picLocks noChangeAspect="1"/>
          </p:cNvPicPr>
          <p:nvPr/>
        </p:nvPicPr>
        <p:blipFill>
          <a:blip r:embed="rId2"/>
          <a:stretch>
            <a:fillRect/>
          </a:stretch>
        </p:blipFill>
        <p:spPr>
          <a:xfrm>
            <a:off x="3517559" y="1711209"/>
            <a:ext cx="4877481" cy="165758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392501D-A790-F26A-ABCE-70875F5322DE}"/>
              </a:ext>
            </a:extLst>
          </p:cNvPr>
          <p:cNvPicPr>
            <a:picLocks noChangeAspect="1"/>
          </p:cNvPicPr>
          <p:nvPr/>
        </p:nvPicPr>
        <p:blipFill>
          <a:blip r:embed="rId3"/>
          <a:stretch>
            <a:fillRect/>
          </a:stretch>
        </p:blipFill>
        <p:spPr>
          <a:xfrm>
            <a:off x="3517559" y="3709226"/>
            <a:ext cx="4877481" cy="173441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AD8793D-88CE-6848-D6F3-B089B7DCB99C}"/>
              </a:ext>
            </a:extLst>
          </p:cNvPr>
          <p:cNvPicPr>
            <a:picLocks noChangeAspect="1"/>
          </p:cNvPicPr>
          <p:nvPr/>
        </p:nvPicPr>
        <p:blipFill>
          <a:blip r:embed="rId4"/>
          <a:stretch>
            <a:fillRect/>
          </a:stretch>
        </p:blipFill>
        <p:spPr>
          <a:xfrm>
            <a:off x="3262282" y="238772"/>
            <a:ext cx="5629674" cy="828791"/>
          </a:xfrm>
          <a:prstGeom prst="rect">
            <a:avLst/>
          </a:prstGeom>
        </p:spPr>
      </p:pic>
    </p:spTree>
    <p:extLst>
      <p:ext uri="{BB962C8B-B14F-4D97-AF65-F5344CB8AC3E}">
        <p14:creationId xmlns:p14="http://schemas.microsoft.com/office/powerpoint/2010/main" val="198741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518A0-197C-05F3-3BEB-2866825AAA2C}"/>
              </a:ext>
            </a:extLst>
          </p:cNvPr>
          <p:cNvSpPr txBox="1"/>
          <p:nvPr/>
        </p:nvSpPr>
        <p:spPr>
          <a:xfrm>
            <a:off x="635000" y="1219200"/>
            <a:ext cx="10236200" cy="5000728"/>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en-US" dirty="0"/>
              <a:t>HTML pages are text documents. </a:t>
            </a:r>
          </a:p>
          <a:p>
            <a:pPr marL="285750" indent="-285750">
              <a:lnSpc>
                <a:spcPct val="200000"/>
              </a:lnSpc>
              <a:buFont typeface="Wingdings" panose="05000000000000000000" pitchFamily="2" charset="2"/>
              <a:buChar char="§"/>
            </a:pPr>
            <a:r>
              <a:rPr lang="en-US" dirty="0"/>
              <a:t>HTML uses tags (characters that sit inside angled brackets) to give the information they surround special meaning. X Tags are often referred to as elements. </a:t>
            </a:r>
          </a:p>
          <a:p>
            <a:pPr marL="285750" indent="-285750">
              <a:lnSpc>
                <a:spcPct val="200000"/>
              </a:lnSpc>
              <a:buFont typeface="Wingdings" panose="05000000000000000000" pitchFamily="2" charset="2"/>
              <a:buChar char="§"/>
            </a:pPr>
            <a:r>
              <a:rPr lang="en-US" dirty="0"/>
              <a:t>Tags usually come in pairs. The opening tag denotes the start of a piece of content; the closing tag denotes the end. </a:t>
            </a:r>
          </a:p>
          <a:p>
            <a:pPr marL="285750" indent="-285750">
              <a:lnSpc>
                <a:spcPct val="200000"/>
              </a:lnSpc>
              <a:buFont typeface="Wingdings" panose="05000000000000000000" pitchFamily="2" charset="2"/>
              <a:buChar char="§"/>
            </a:pPr>
            <a:r>
              <a:rPr lang="en-US" dirty="0"/>
              <a:t>Opening tags can carry attributes, which tell us more about the content of that element. </a:t>
            </a:r>
          </a:p>
          <a:p>
            <a:pPr marL="285750" indent="-285750">
              <a:lnSpc>
                <a:spcPct val="200000"/>
              </a:lnSpc>
              <a:buFont typeface="Wingdings" panose="05000000000000000000" pitchFamily="2" charset="2"/>
              <a:buChar char="§"/>
            </a:pPr>
            <a:r>
              <a:rPr lang="en-US" dirty="0"/>
              <a:t> Attributes require a name and a value. </a:t>
            </a:r>
          </a:p>
          <a:p>
            <a:pPr marL="285750" indent="-285750">
              <a:lnSpc>
                <a:spcPct val="200000"/>
              </a:lnSpc>
              <a:buFont typeface="Wingdings" panose="05000000000000000000" pitchFamily="2" charset="2"/>
              <a:buChar char="§"/>
            </a:pPr>
            <a:r>
              <a:rPr lang="en-US" dirty="0"/>
              <a:t>To learn HTML you need to know what tags are available for you to use, what they do, and where they can go.</a:t>
            </a:r>
          </a:p>
        </p:txBody>
      </p:sp>
    </p:spTree>
    <p:extLst>
      <p:ext uri="{BB962C8B-B14F-4D97-AF65-F5344CB8AC3E}">
        <p14:creationId xmlns:p14="http://schemas.microsoft.com/office/powerpoint/2010/main" val="185290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6A75E-25AB-0406-1735-BA120BC069F2}"/>
              </a:ext>
            </a:extLst>
          </p:cNvPr>
          <p:cNvSpPr txBox="1"/>
          <p:nvPr/>
        </p:nvSpPr>
        <p:spPr>
          <a:xfrm>
            <a:off x="2184400" y="2200414"/>
            <a:ext cx="7449668" cy="1107996"/>
          </a:xfrm>
          <a:prstGeom prst="rect">
            <a:avLst/>
          </a:prstGeom>
          <a:solidFill>
            <a:schemeClr val="accent2">
              <a:lumMod val="40000"/>
              <a:lumOff val="60000"/>
            </a:schemeClr>
          </a:solidFill>
          <a:ln w="76200">
            <a:solidFill>
              <a:schemeClr val="accent2">
                <a:lumMod val="75000"/>
              </a:schemeClr>
            </a:solidFill>
          </a:ln>
        </p:spPr>
        <p:txBody>
          <a:bodyPr wrap="none" rtlCol="0">
            <a:spAutoFit/>
          </a:bodyPr>
          <a:lstStyle/>
          <a:p>
            <a:r>
              <a:rPr lang="en-US" sz="6600" dirty="0"/>
              <a:t>FORMATING OF TEXT</a:t>
            </a:r>
          </a:p>
        </p:txBody>
      </p:sp>
    </p:spTree>
    <p:extLst>
      <p:ext uri="{BB962C8B-B14F-4D97-AF65-F5344CB8AC3E}">
        <p14:creationId xmlns:p14="http://schemas.microsoft.com/office/powerpoint/2010/main" val="400647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E20C4-E512-FDE9-ABF1-44773E4385B9}"/>
              </a:ext>
            </a:extLst>
          </p:cNvPr>
          <p:cNvSpPr txBox="1"/>
          <p:nvPr/>
        </p:nvSpPr>
        <p:spPr>
          <a:xfrm>
            <a:off x="127000" y="143014"/>
            <a:ext cx="3390900"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1) HEADINGS</a:t>
            </a:r>
          </a:p>
        </p:txBody>
      </p:sp>
      <p:pic>
        <p:nvPicPr>
          <p:cNvPr id="6" name="Picture 5">
            <a:extLst>
              <a:ext uri="{FF2B5EF4-FFF2-40B4-BE49-F238E27FC236}">
                <a16:creationId xmlns:a16="http://schemas.microsoft.com/office/drawing/2014/main" id="{E063AF8C-C3A0-ADEE-D027-136B8A29C4AA}"/>
              </a:ext>
            </a:extLst>
          </p:cNvPr>
          <p:cNvPicPr>
            <a:picLocks noChangeAspect="1"/>
          </p:cNvPicPr>
          <p:nvPr/>
        </p:nvPicPr>
        <p:blipFill>
          <a:blip r:embed="rId2"/>
          <a:stretch>
            <a:fillRect/>
          </a:stretch>
        </p:blipFill>
        <p:spPr>
          <a:xfrm>
            <a:off x="233208" y="1057210"/>
            <a:ext cx="6039685" cy="2562290"/>
          </a:xfrm>
          <a:prstGeom prst="rect">
            <a:avLst/>
          </a:prstGeom>
        </p:spPr>
      </p:pic>
      <p:pic>
        <p:nvPicPr>
          <p:cNvPr id="10" name="Picture 9">
            <a:extLst>
              <a:ext uri="{FF2B5EF4-FFF2-40B4-BE49-F238E27FC236}">
                <a16:creationId xmlns:a16="http://schemas.microsoft.com/office/drawing/2014/main" id="{62643640-0ADF-F8EC-C9E2-9C40E98E78CA}"/>
              </a:ext>
            </a:extLst>
          </p:cNvPr>
          <p:cNvPicPr>
            <a:picLocks noChangeAspect="1"/>
          </p:cNvPicPr>
          <p:nvPr/>
        </p:nvPicPr>
        <p:blipFill>
          <a:blip r:embed="rId3"/>
          <a:stretch>
            <a:fillRect/>
          </a:stretch>
        </p:blipFill>
        <p:spPr>
          <a:xfrm>
            <a:off x="245908" y="3803450"/>
            <a:ext cx="3708239" cy="2562290"/>
          </a:xfrm>
          <a:prstGeom prst="rect">
            <a:avLst/>
          </a:prstGeom>
        </p:spPr>
      </p:pic>
      <p:sp>
        <p:nvSpPr>
          <p:cNvPr id="15" name="TextBox 14">
            <a:extLst>
              <a:ext uri="{FF2B5EF4-FFF2-40B4-BE49-F238E27FC236}">
                <a16:creationId xmlns:a16="http://schemas.microsoft.com/office/drawing/2014/main" id="{0AC1DBEA-B4D7-52C4-1FD9-16C8A4EF8255}"/>
              </a:ext>
            </a:extLst>
          </p:cNvPr>
          <p:cNvSpPr txBox="1"/>
          <p:nvPr/>
        </p:nvSpPr>
        <p:spPr>
          <a:xfrm>
            <a:off x="3253050" y="6365740"/>
            <a:ext cx="9271000" cy="369332"/>
          </a:xfrm>
          <a:prstGeom prst="rect">
            <a:avLst/>
          </a:prstGeom>
          <a:noFill/>
        </p:spPr>
        <p:txBody>
          <a:bodyPr wrap="square">
            <a:spAutoFit/>
          </a:bodyPr>
          <a:lstStyle/>
          <a:p>
            <a:r>
              <a:rPr lang="en-US" dirty="0"/>
              <a:t>Structural markup: the elements that you can use to describe both headings and paragraphs</a:t>
            </a:r>
          </a:p>
        </p:txBody>
      </p:sp>
    </p:spTree>
    <p:extLst>
      <p:ext uri="{BB962C8B-B14F-4D97-AF65-F5344CB8AC3E}">
        <p14:creationId xmlns:p14="http://schemas.microsoft.com/office/powerpoint/2010/main" val="231536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E20C4-E512-FDE9-ABF1-44773E4385B9}"/>
              </a:ext>
            </a:extLst>
          </p:cNvPr>
          <p:cNvSpPr txBox="1"/>
          <p:nvPr/>
        </p:nvSpPr>
        <p:spPr>
          <a:xfrm>
            <a:off x="127000" y="143014"/>
            <a:ext cx="3390900"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2) PARAGRAPH </a:t>
            </a:r>
          </a:p>
        </p:txBody>
      </p:sp>
      <p:pic>
        <p:nvPicPr>
          <p:cNvPr id="4" name="Picture 3">
            <a:extLst>
              <a:ext uri="{FF2B5EF4-FFF2-40B4-BE49-F238E27FC236}">
                <a16:creationId xmlns:a16="http://schemas.microsoft.com/office/drawing/2014/main" id="{6AE66D8A-0CBB-6B42-6AAC-7C9FF6B295C8}"/>
              </a:ext>
            </a:extLst>
          </p:cNvPr>
          <p:cNvPicPr>
            <a:picLocks noChangeAspect="1"/>
          </p:cNvPicPr>
          <p:nvPr/>
        </p:nvPicPr>
        <p:blipFill>
          <a:blip r:embed="rId2"/>
          <a:stretch>
            <a:fillRect/>
          </a:stretch>
        </p:blipFill>
        <p:spPr>
          <a:xfrm>
            <a:off x="218844" y="834925"/>
            <a:ext cx="6188731" cy="2682975"/>
          </a:xfrm>
          <a:prstGeom prst="rect">
            <a:avLst/>
          </a:prstGeom>
        </p:spPr>
      </p:pic>
      <p:pic>
        <p:nvPicPr>
          <p:cNvPr id="7" name="Picture 6">
            <a:extLst>
              <a:ext uri="{FF2B5EF4-FFF2-40B4-BE49-F238E27FC236}">
                <a16:creationId xmlns:a16="http://schemas.microsoft.com/office/drawing/2014/main" id="{221F9C1E-C933-E309-DF36-FE91F003E75F}"/>
              </a:ext>
            </a:extLst>
          </p:cNvPr>
          <p:cNvPicPr>
            <a:picLocks noChangeAspect="1"/>
          </p:cNvPicPr>
          <p:nvPr/>
        </p:nvPicPr>
        <p:blipFill>
          <a:blip r:embed="rId3"/>
          <a:stretch>
            <a:fillRect/>
          </a:stretch>
        </p:blipFill>
        <p:spPr>
          <a:xfrm>
            <a:off x="247749" y="3686591"/>
            <a:ext cx="6159826" cy="2400391"/>
          </a:xfrm>
          <a:prstGeom prst="rect">
            <a:avLst/>
          </a:prstGeom>
        </p:spPr>
      </p:pic>
    </p:spTree>
    <p:extLst>
      <p:ext uri="{BB962C8B-B14F-4D97-AF65-F5344CB8AC3E}">
        <p14:creationId xmlns:p14="http://schemas.microsoft.com/office/powerpoint/2010/main" val="278474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DFB391-A18D-3CA7-D222-31C96DE544CA}"/>
              </a:ext>
            </a:extLst>
          </p:cNvPr>
          <p:cNvPicPr>
            <a:picLocks noChangeAspect="1"/>
          </p:cNvPicPr>
          <p:nvPr/>
        </p:nvPicPr>
        <p:blipFill>
          <a:blip r:embed="rId2"/>
          <a:stretch>
            <a:fillRect/>
          </a:stretch>
        </p:blipFill>
        <p:spPr>
          <a:xfrm>
            <a:off x="1945321" y="617186"/>
            <a:ext cx="8809358" cy="5847114"/>
          </a:xfrm>
          <a:prstGeom prst="rect">
            <a:avLst/>
          </a:prstGeom>
        </p:spPr>
      </p:pic>
      <p:sp>
        <p:nvSpPr>
          <p:cNvPr id="6" name="TextBox 5">
            <a:extLst>
              <a:ext uri="{FF2B5EF4-FFF2-40B4-BE49-F238E27FC236}">
                <a16:creationId xmlns:a16="http://schemas.microsoft.com/office/drawing/2014/main" id="{E70A1CF1-00C6-22F4-9C2B-ECFBF5135855}"/>
              </a:ext>
            </a:extLst>
          </p:cNvPr>
          <p:cNvSpPr txBox="1"/>
          <p:nvPr/>
        </p:nvSpPr>
        <p:spPr>
          <a:xfrm>
            <a:off x="3733800" y="50800"/>
            <a:ext cx="52324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HTML PAGE STRUCTURE</a:t>
            </a:r>
          </a:p>
        </p:txBody>
      </p:sp>
    </p:spTree>
    <p:extLst>
      <p:ext uri="{BB962C8B-B14F-4D97-AF65-F5344CB8AC3E}">
        <p14:creationId xmlns:p14="http://schemas.microsoft.com/office/powerpoint/2010/main" val="335682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2DC29C1-FAE7-068F-4099-BB16535EC2E8}"/>
              </a:ext>
            </a:extLst>
          </p:cNvPr>
          <p:cNvGrpSpPr/>
          <p:nvPr/>
        </p:nvGrpSpPr>
        <p:grpSpPr>
          <a:xfrm>
            <a:off x="3752850" y="1879997"/>
            <a:ext cx="4686300" cy="3098006"/>
            <a:chOff x="419100" y="1438414"/>
            <a:chExt cx="4686300" cy="3098006"/>
          </a:xfrm>
        </p:grpSpPr>
        <p:sp>
          <p:nvSpPr>
            <p:cNvPr id="2" name="TextBox 1">
              <a:extLst>
                <a:ext uri="{FF2B5EF4-FFF2-40B4-BE49-F238E27FC236}">
                  <a16:creationId xmlns:a16="http://schemas.microsoft.com/office/drawing/2014/main" id="{D7DE20C4-E512-FDE9-ABF1-44773E4385B9}"/>
                </a:ext>
              </a:extLst>
            </p:cNvPr>
            <p:cNvSpPr txBox="1"/>
            <p:nvPr/>
          </p:nvSpPr>
          <p:spPr>
            <a:xfrm>
              <a:off x="419100" y="1438414"/>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3) BOLD AND ITALIC</a:t>
              </a:r>
            </a:p>
          </p:txBody>
        </p:sp>
        <p:sp>
          <p:nvSpPr>
            <p:cNvPr id="3" name="TextBox 2">
              <a:extLst>
                <a:ext uri="{FF2B5EF4-FFF2-40B4-BE49-F238E27FC236}">
                  <a16:creationId xmlns:a16="http://schemas.microsoft.com/office/drawing/2014/main" id="{0A75C83E-B0F9-6460-AD4E-12A9BD332A28}"/>
                </a:ext>
              </a:extLst>
            </p:cNvPr>
            <p:cNvSpPr txBox="1"/>
            <p:nvPr/>
          </p:nvSpPr>
          <p:spPr>
            <a:xfrm>
              <a:off x="419100" y="2086114"/>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4)SUPERSCRIPT &amp; SUBSCRIPT</a:t>
              </a:r>
            </a:p>
          </p:txBody>
        </p:sp>
        <p:sp>
          <p:nvSpPr>
            <p:cNvPr id="5" name="TextBox 4">
              <a:extLst>
                <a:ext uri="{FF2B5EF4-FFF2-40B4-BE49-F238E27FC236}">
                  <a16:creationId xmlns:a16="http://schemas.microsoft.com/office/drawing/2014/main" id="{C3BC30E6-FCF9-711A-61ED-BACF911397A3}"/>
                </a:ext>
              </a:extLst>
            </p:cNvPr>
            <p:cNvSpPr txBox="1"/>
            <p:nvPr/>
          </p:nvSpPr>
          <p:spPr>
            <a:xfrm>
              <a:off x="419100" y="2733814"/>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5)WHITESPACE</a:t>
              </a:r>
            </a:p>
          </p:txBody>
        </p:sp>
        <p:sp>
          <p:nvSpPr>
            <p:cNvPr id="6" name="TextBox 5">
              <a:extLst>
                <a:ext uri="{FF2B5EF4-FFF2-40B4-BE49-F238E27FC236}">
                  <a16:creationId xmlns:a16="http://schemas.microsoft.com/office/drawing/2014/main" id="{6C894DE4-3540-6E96-A3DC-D4BAA465C7FE}"/>
                </a:ext>
              </a:extLst>
            </p:cNvPr>
            <p:cNvSpPr txBox="1"/>
            <p:nvPr/>
          </p:nvSpPr>
          <p:spPr>
            <a:xfrm>
              <a:off x="419100" y="3378200"/>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6)LINE BREAK</a:t>
              </a:r>
            </a:p>
          </p:txBody>
        </p:sp>
        <p:sp>
          <p:nvSpPr>
            <p:cNvPr id="8" name="TextBox 7">
              <a:extLst>
                <a:ext uri="{FF2B5EF4-FFF2-40B4-BE49-F238E27FC236}">
                  <a16:creationId xmlns:a16="http://schemas.microsoft.com/office/drawing/2014/main" id="{9E910C88-135A-7D35-07FF-EA4BDD180C0A}"/>
                </a:ext>
              </a:extLst>
            </p:cNvPr>
            <p:cNvSpPr txBox="1"/>
            <p:nvPr/>
          </p:nvSpPr>
          <p:spPr>
            <a:xfrm>
              <a:off x="419100" y="4013200"/>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7)HORIZONTAL RULE</a:t>
              </a:r>
            </a:p>
          </p:txBody>
        </p:sp>
      </p:grpSp>
    </p:spTree>
    <p:extLst>
      <p:ext uri="{BB962C8B-B14F-4D97-AF65-F5344CB8AC3E}">
        <p14:creationId xmlns:p14="http://schemas.microsoft.com/office/powerpoint/2010/main" val="192912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3DB2F-538A-9AC9-DA04-72ED632AAF64}"/>
              </a:ext>
            </a:extLst>
          </p:cNvPr>
          <p:cNvSpPr txBox="1"/>
          <p:nvPr/>
        </p:nvSpPr>
        <p:spPr>
          <a:xfrm>
            <a:off x="127000" y="143014"/>
            <a:ext cx="4178300"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8) SEMANTIC MARKUPS</a:t>
            </a:r>
          </a:p>
        </p:txBody>
      </p:sp>
      <p:sp>
        <p:nvSpPr>
          <p:cNvPr id="4" name="TextBox 3">
            <a:extLst>
              <a:ext uri="{FF2B5EF4-FFF2-40B4-BE49-F238E27FC236}">
                <a16:creationId xmlns:a16="http://schemas.microsoft.com/office/drawing/2014/main" id="{8566D5D9-0566-6FCD-E3D5-35735E248DB8}"/>
              </a:ext>
            </a:extLst>
          </p:cNvPr>
          <p:cNvSpPr txBox="1"/>
          <p:nvPr/>
        </p:nvSpPr>
        <p:spPr>
          <a:xfrm>
            <a:off x="25400" y="834936"/>
            <a:ext cx="11849100" cy="646331"/>
          </a:xfrm>
          <a:prstGeom prst="rect">
            <a:avLst/>
          </a:prstGeom>
          <a:noFill/>
        </p:spPr>
        <p:txBody>
          <a:bodyPr wrap="square">
            <a:spAutoFit/>
          </a:bodyPr>
          <a:lstStyle/>
          <a:p>
            <a:r>
              <a:rPr lang="en-US" dirty="0"/>
              <a:t>There are some text elements that are not intended to affect the structure of your web pages, but they do add extra information to the pages — they are known as semantic markup.</a:t>
            </a:r>
          </a:p>
        </p:txBody>
      </p:sp>
      <p:grpSp>
        <p:nvGrpSpPr>
          <p:cNvPr id="7" name="Group 6">
            <a:extLst>
              <a:ext uri="{FF2B5EF4-FFF2-40B4-BE49-F238E27FC236}">
                <a16:creationId xmlns:a16="http://schemas.microsoft.com/office/drawing/2014/main" id="{5BCCA1FE-32E7-9DC0-3AFD-A2819FE5D7D9}"/>
              </a:ext>
            </a:extLst>
          </p:cNvPr>
          <p:cNvGrpSpPr/>
          <p:nvPr/>
        </p:nvGrpSpPr>
        <p:grpSpPr>
          <a:xfrm>
            <a:off x="3606800" y="2133997"/>
            <a:ext cx="4686300" cy="3098006"/>
            <a:chOff x="419100" y="1438414"/>
            <a:chExt cx="4686300" cy="3098006"/>
          </a:xfrm>
        </p:grpSpPr>
        <p:sp>
          <p:nvSpPr>
            <p:cNvPr id="8" name="TextBox 7">
              <a:extLst>
                <a:ext uri="{FF2B5EF4-FFF2-40B4-BE49-F238E27FC236}">
                  <a16:creationId xmlns:a16="http://schemas.microsoft.com/office/drawing/2014/main" id="{8BC77931-CD24-FB1E-329A-BBA978DEE065}"/>
                </a:ext>
              </a:extLst>
            </p:cNvPr>
            <p:cNvSpPr txBox="1"/>
            <p:nvPr/>
          </p:nvSpPr>
          <p:spPr>
            <a:xfrm>
              <a:off x="419100" y="1438414"/>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8.1) STRONG AND EMPHASIS</a:t>
              </a:r>
            </a:p>
          </p:txBody>
        </p:sp>
        <p:sp>
          <p:nvSpPr>
            <p:cNvPr id="9" name="TextBox 8">
              <a:extLst>
                <a:ext uri="{FF2B5EF4-FFF2-40B4-BE49-F238E27FC236}">
                  <a16:creationId xmlns:a16="http://schemas.microsoft.com/office/drawing/2014/main" id="{E638652E-74EE-C6EA-65D2-09A9265F132B}"/>
                </a:ext>
              </a:extLst>
            </p:cNvPr>
            <p:cNvSpPr txBox="1"/>
            <p:nvPr/>
          </p:nvSpPr>
          <p:spPr>
            <a:xfrm>
              <a:off x="419100" y="2086114"/>
              <a:ext cx="4686300" cy="461665"/>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400" dirty="0"/>
                <a:t>8.2)ABBREVIATIONS &amp; ACRONYMS</a:t>
              </a:r>
            </a:p>
          </p:txBody>
        </p:sp>
        <p:sp>
          <p:nvSpPr>
            <p:cNvPr id="10" name="TextBox 9">
              <a:extLst>
                <a:ext uri="{FF2B5EF4-FFF2-40B4-BE49-F238E27FC236}">
                  <a16:creationId xmlns:a16="http://schemas.microsoft.com/office/drawing/2014/main" id="{9B779BDE-CDF5-43DD-9A6A-A14B1AF04D5E}"/>
                </a:ext>
              </a:extLst>
            </p:cNvPr>
            <p:cNvSpPr txBox="1"/>
            <p:nvPr/>
          </p:nvSpPr>
          <p:spPr>
            <a:xfrm>
              <a:off x="419100" y="2733814"/>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8.3) INSERT AND DELETE</a:t>
              </a:r>
            </a:p>
          </p:txBody>
        </p:sp>
        <p:sp>
          <p:nvSpPr>
            <p:cNvPr id="11" name="TextBox 10">
              <a:extLst>
                <a:ext uri="{FF2B5EF4-FFF2-40B4-BE49-F238E27FC236}">
                  <a16:creationId xmlns:a16="http://schemas.microsoft.com/office/drawing/2014/main" id="{2D3E671A-2C0E-73E3-9E63-9B79D0D6F02B}"/>
                </a:ext>
              </a:extLst>
            </p:cNvPr>
            <p:cNvSpPr txBox="1"/>
            <p:nvPr/>
          </p:nvSpPr>
          <p:spPr>
            <a:xfrm>
              <a:off x="419100" y="3378200"/>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8.4) CITATIONS</a:t>
              </a:r>
            </a:p>
          </p:txBody>
        </p:sp>
        <p:sp>
          <p:nvSpPr>
            <p:cNvPr id="12" name="TextBox 11">
              <a:extLst>
                <a:ext uri="{FF2B5EF4-FFF2-40B4-BE49-F238E27FC236}">
                  <a16:creationId xmlns:a16="http://schemas.microsoft.com/office/drawing/2014/main" id="{2840D8AC-FBED-CB05-50B0-191D1764736A}"/>
                </a:ext>
              </a:extLst>
            </p:cNvPr>
            <p:cNvSpPr txBox="1"/>
            <p:nvPr/>
          </p:nvSpPr>
          <p:spPr>
            <a:xfrm>
              <a:off x="419100" y="4013200"/>
              <a:ext cx="4686300" cy="523220"/>
            </a:xfrm>
            <a:prstGeom prst="rect">
              <a:avLst/>
            </a:prstGeom>
            <a:solidFill>
              <a:schemeClr val="accent2">
                <a:lumMod val="40000"/>
                <a:lumOff val="60000"/>
              </a:schemeClr>
            </a:solidFill>
            <a:ln w="76200">
              <a:solidFill>
                <a:schemeClr val="accent2">
                  <a:lumMod val="75000"/>
                </a:schemeClr>
              </a:solidFill>
            </a:ln>
            <a:scene3d>
              <a:camera prst="orthographicFront"/>
              <a:lightRig rig="threePt" dir="t"/>
            </a:scene3d>
            <a:sp3d>
              <a:bevelT w="139700" prst="cross"/>
            </a:sp3d>
          </p:spPr>
          <p:txBody>
            <a:bodyPr wrap="square" rtlCol="0">
              <a:spAutoFit/>
            </a:bodyPr>
            <a:lstStyle/>
            <a:p>
              <a:r>
                <a:rPr lang="en-US" sz="2800" dirty="0"/>
                <a:t>7)HORIZONTAL RULE</a:t>
              </a:r>
            </a:p>
          </p:txBody>
        </p:sp>
      </p:grpSp>
    </p:spTree>
    <p:extLst>
      <p:ext uri="{BB962C8B-B14F-4D97-AF65-F5344CB8AC3E}">
        <p14:creationId xmlns:p14="http://schemas.microsoft.com/office/powerpoint/2010/main" val="136585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913E4-5024-5052-C097-3814F2C785B6}"/>
              </a:ext>
            </a:extLst>
          </p:cNvPr>
          <p:cNvSpPr txBox="1"/>
          <p:nvPr/>
        </p:nvSpPr>
        <p:spPr>
          <a:xfrm>
            <a:off x="177800" y="1557972"/>
            <a:ext cx="11391900" cy="167674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HTML elements are used to describe the structure of the page (e.g. headings, subheadings, paragraphs). </a:t>
            </a:r>
          </a:p>
          <a:p>
            <a:pPr marL="285750" indent="-285750">
              <a:lnSpc>
                <a:spcPct val="200000"/>
              </a:lnSpc>
              <a:buFont typeface="Arial" panose="020B0604020202020204" pitchFamily="34" charset="0"/>
              <a:buChar char="•"/>
            </a:pPr>
            <a:r>
              <a:rPr lang="en-US" dirty="0"/>
              <a:t>They also provide semantic information (e.g. where emphasis should be placed, the definition of any acronyms used, when given text is a quotation).</a:t>
            </a:r>
          </a:p>
        </p:txBody>
      </p:sp>
    </p:spTree>
    <p:extLst>
      <p:ext uri="{BB962C8B-B14F-4D97-AF65-F5344CB8AC3E}">
        <p14:creationId xmlns:p14="http://schemas.microsoft.com/office/powerpoint/2010/main" val="94311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456C42-DD26-D9FD-A891-95B018DC0644}"/>
              </a:ext>
            </a:extLst>
          </p:cNvPr>
          <p:cNvSpPr txBox="1"/>
          <p:nvPr/>
        </p:nvSpPr>
        <p:spPr>
          <a:xfrm>
            <a:off x="3824063" y="2162314"/>
            <a:ext cx="4899739" cy="1107996"/>
          </a:xfrm>
          <a:prstGeom prst="rect">
            <a:avLst/>
          </a:prstGeom>
          <a:solidFill>
            <a:schemeClr val="accent2">
              <a:lumMod val="40000"/>
              <a:lumOff val="60000"/>
            </a:schemeClr>
          </a:solidFill>
          <a:ln w="76200">
            <a:solidFill>
              <a:schemeClr val="accent2">
                <a:lumMod val="75000"/>
              </a:schemeClr>
            </a:solidFill>
          </a:ln>
        </p:spPr>
        <p:txBody>
          <a:bodyPr wrap="none" rtlCol="0">
            <a:spAutoFit/>
          </a:bodyPr>
          <a:lstStyle/>
          <a:p>
            <a:r>
              <a:rPr lang="en-US" sz="6600" dirty="0"/>
              <a:t>LIST IN HTML </a:t>
            </a:r>
          </a:p>
        </p:txBody>
      </p:sp>
      <p:pic>
        <p:nvPicPr>
          <p:cNvPr id="4" name="Picture 3">
            <a:extLst>
              <a:ext uri="{FF2B5EF4-FFF2-40B4-BE49-F238E27FC236}">
                <a16:creationId xmlns:a16="http://schemas.microsoft.com/office/drawing/2014/main" id="{155E0E97-AC0F-F074-DF0F-8FD8EB152665}"/>
              </a:ext>
            </a:extLst>
          </p:cNvPr>
          <p:cNvPicPr>
            <a:picLocks noChangeAspect="1"/>
          </p:cNvPicPr>
          <p:nvPr/>
        </p:nvPicPr>
        <p:blipFill>
          <a:blip r:embed="rId2"/>
          <a:stretch>
            <a:fillRect/>
          </a:stretch>
        </p:blipFill>
        <p:spPr>
          <a:xfrm>
            <a:off x="2012473" y="4708604"/>
            <a:ext cx="8522917" cy="1438338"/>
          </a:xfrm>
          <a:prstGeom prst="rect">
            <a:avLst/>
          </a:prstGeom>
        </p:spPr>
      </p:pic>
    </p:spTree>
    <p:extLst>
      <p:ext uri="{BB962C8B-B14F-4D97-AF65-F5344CB8AC3E}">
        <p14:creationId xmlns:p14="http://schemas.microsoft.com/office/powerpoint/2010/main" val="3636555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7610A-00D7-71F4-2FF8-C05D40DDDD96}"/>
              </a:ext>
            </a:extLst>
          </p:cNvPr>
          <p:cNvSpPr txBox="1"/>
          <p:nvPr/>
        </p:nvSpPr>
        <p:spPr>
          <a:xfrm>
            <a:off x="1206500" y="1152436"/>
            <a:ext cx="9156700" cy="923330"/>
          </a:xfrm>
          <a:prstGeom prst="rect">
            <a:avLst/>
          </a:prstGeom>
          <a:noFill/>
        </p:spPr>
        <p:txBody>
          <a:bodyPr wrap="square">
            <a:spAutoFit/>
          </a:bodyPr>
          <a:lstStyle/>
          <a:p>
            <a:r>
              <a:rPr lang="en-US" dirty="0"/>
              <a:t>Ordered lists are lists where each item in the list is numbered. For example, the list might be a set of steps for a recipe that must be performed in order, or a legal contract where each point needs to be identified by a section number</a:t>
            </a:r>
          </a:p>
        </p:txBody>
      </p:sp>
      <p:sp>
        <p:nvSpPr>
          <p:cNvPr id="5" name="TextBox 4">
            <a:extLst>
              <a:ext uri="{FF2B5EF4-FFF2-40B4-BE49-F238E27FC236}">
                <a16:creationId xmlns:a16="http://schemas.microsoft.com/office/drawing/2014/main" id="{83B3AE6D-BC45-2FB3-4D7A-DE5BEA5D22AC}"/>
              </a:ext>
            </a:extLst>
          </p:cNvPr>
          <p:cNvSpPr txBox="1"/>
          <p:nvPr/>
        </p:nvSpPr>
        <p:spPr>
          <a:xfrm>
            <a:off x="1206500" y="2690336"/>
            <a:ext cx="6096000" cy="646331"/>
          </a:xfrm>
          <a:prstGeom prst="rect">
            <a:avLst/>
          </a:prstGeom>
          <a:noFill/>
        </p:spPr>
        <p:txBody>
          <a:bodyPr wrap="square">
            <a:spAutoFit/>
          </a:bodyPr>
          <a:lstStyle/>
          <a:p>
            <a:r>
              <a:rPr lang="en-US" dirty="0"/>
              <a:t>Unordered lists are lists that begin with a bullet point (rather than characters that indicate order). </a:t>
            </a:r>
          </a:p>
        </p:txBody>
      </p:sp>
      <p:pic>
        <p:nvPicPr>
          <p:cNvPr id="7" name="Picture 6">
            <a:extLst>
              <a:ext uri="{FF2B5EF4-FFF2-40B4-BE49-F238E27FC236}">
                <a16:creationId xmlns:a16="http://schemas.microsoft.com/office/drawing/2014/main" id="{46C6C02B-DE4B-4E20-C76A-F504BE2BD2E0}"/>
              </a:ext>
            </a:extLst>
          </p:cNvPr>
          <p:cNvPicPr>
            <a:picLocks noChangeAspect="1"/>
          </p:cNvPicPr>
          <p:nvPr/>
        </p:nvPicPr>
        <p:blipFill>
          <a:blip r:embed="rId2"/>
          <a:stretch>
            <a:fillRect/>
          </a:stretch>
        </p:blipFill>
        <p:spPr>
          <a:xfrm>
            <a:off x="1333207" y="767714"/>
            <a:ext cx="5460560" cy="384721"/>
          </a:xfrm>
          <a:prstGeom prst="rect">
            <a:avLst/>
          </a:prstGeom>
        </p:spPr>
      </p:pic>
      <p:pic>
        <p:nvPicPr>
          <p:cNvPr id="9" name="Picture 8">
            <a:extLst>
              <a:ext uri="{FF2B5EF4-FFF2-40B4-BE49-F238E27FC236}">
                <a16:creationId xmlns:a16="http://schemas.microsoft.com/office/drawing/2014/main" id="{F38DAA62-281B-C5BF-B2BA-470B2DECF213}"/>
              </a:ext>
            </a:extLst>
          </p:cNvPr>
          <p:cNvPicPr>
            <a:picLocks noChangeAspect="1"/>
          </p:cNvPicPr>
          <p:nvPr/>
        </p:nvPicPr>
        <p:blipFill>
          <a:blip r:embed="rId3"/>
          <a:stretch>
            <a:fillRect/>
          </a:stretch>
        </p:blipFill>
        <p:spPr>
          <a:xfrm>
            <a:off x="1333207" y="2272163"/>
            <a:ext cx="5460560" cy="418173"/>
          </a:xfrm>
          <a:prstGeom prst="rect">
            <a:avLst/>
          </a:prstGeom>
        </p:spPr>
      </p:pic>
      <p:pic>
        <p:nvPicPr>
          <p:cNvPr id="11" name="Picture 10">
            <a:extLst>
              <a:ext uri="{FF2B5EF4-FFF2-40B4-BE49-F238E27FC236}">
                <a16:creationId xmlns:a16="http://schemas.microsoft.com/office/drawing/2014/main" id="{16950672-99E7-ADFF-817C-233AF5479629}"/>
              </a:ext>
            </a:extLst>
          </p:cNvPr>
          <p:cNvPicPr>
            <a:picLocks noChangeAspect="1"/>
          </p:cNvPicPr>
          <p:nvPr/>
        </p:nvPicPr>
        <p:blipFill>
          <a:blip r:embed="rId4"/>
          <a:stretch>
            <a:fillRect/>
          </a:stretch>
        </p:blipFill>
        <p:spPr>
          <a:xfrm>
            <a:off x="1333207" y="3459524"/>
            <a:ext cx="5460560" cy="396434"/>
          </a:xfrm>
          <a:prstGeom prst="rect">
            <a:avLst/>
          </a:prstGeom>
        </p:spPr>
      </p:pic>
      <p:sp>
        <p:nvSpPr>
          <p:cNvPr id="13" name="TextBox 12">
            <a:extLst>
              <a:ext uri="{FF2B5EF4-FFF2-40B4-BE49-F238E27FC236}">
                <a16:creationId xmlns:a16="http://schemas.microsoft.com/office/drawing/2014/main" id="{E8C160C6-A55E-E9B3-EC99-CFC4AACDEE1E}"/>
              </a:ext>
            </a:extLst>
          </p:cNvPr>
          <p:cNvSpPr txBox="1"/>
          <p:nvPr/>
        </p:nvSpPr>
        <p:spPr>
          <a:xfrm>
            <a:off x="1333207" y="3951237"/>
            <a:ext cx="6096000" cy="646331"/>
          </a:xfrm>
          <a:prstGeom prst="rect">
            <a:avLst/>
          </a:prstGeom>
          <a:noFill/>
        </p:spPr>
        <p:txBody>
          <a:bodyPr wrap="square">
            <a:spAutoFit/>
          </a:bodyPr>
          <a:lstStyle/>
          <a:p>
            <a:r>
              <a:rPr lang="en-US" dirty="0"/>
              <a:t>Definition lists are made up of a set of terms along with the definitions for each of those terms</a:t>
            </a:r>
          </a:p>
        </p:txBody>
      </p:sp>
    </p:spTree>
    <p:extLst>
      <p:ext uri="{BB962C8B-B14F-4D97-AF65-F5344CB8AC3E}">
        <p14:creationId xmlns:p14="http://schemas.microsoft.com/office/powerpoint/2010/main" val="3736647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5A147-DB27-EDC7-D8F6-D27D9C5967A2}"/>
              </a:ext>
            </a:extLst>
          </p:cNvPr>
          <p:cNvSpPr txBox="1"/>
          <p:nvPr/>
        </p:nvSpPr>
        <p:spPr>
          <a:xfrm>
            <a:off x="153763" y="155714"/>
            <a:ext cx="29196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ORDERED LIST</a:t>
            </a:r>
          </a:p>
        </p:txBody>
      </p:sp>
      <p:pic>
        <p:nvPicPr>
          <p:cNvPr id="4" name="Picture 3">
            <a:extLst>
              <a:ext uri="{FF2B5EF4-FFF2-40B4-BE49-F238E27FC236}">
                <a16:creationId xmlns:a16="http://schemas.microsoft.com/office/drawing/2014/main" id="{9BA30E4A-0CA0-249B-EE04-F49B38A885B2}"/>
              </a:ext>
            </a:extLst>
          </p:cNvPr>
          <p:cNvPicPr>
            <a:picLocks noChangeAspect="1"/>
          </p:cNvPicPr>
          <p:nvPr/>
        </p:nvPicPr>
        <p:blipFill>
          <a:blip r:embed="rId2"/>
          <a:stretch>
            <a:fillRect/>
          </a:stretch>
        </p:blipFill>
        <p:spPr>
          <a:xfrm>
            <a:off x="153763" y="974630"/>
            <a:ext cx="6471948" cy="3013170"/>
          </a:xfrm>
          <a:prstGeom prst="rect">
            <a:avLst/>
          </a:prstGeom>
        </p:spPr>
      </p:pic>
      <p:pic>
        <p:nvPicPr>
          <p:cNvPr id="6" name="Picture 5">
            <a:extLst>
              <a:ext uri="{FF2B5EF4-FFF2-40B4-BE49-F238E27FC236}">
                <a16:creationId xmlns:a16="http://schemas.microsoft.com/office/drawing/2014/main" id="{5A5A82AC-A34C-62E8-C2B4-D7F9183D264C}"/>
              </a:ext>
            </a:extLst>
          </p:cNvPr>
          <p:cNvPicPr>
            <a:picLocks noChangeAspect="1"/>
          </p:cNvPicPr>
          <p:nvPr/>
        </p:nvPicPr>
        <p:blipFill>
          <a:blip r:embed="rId3"/>
          <a:stretch>
            <a:fillRect/>
          </a:stretch>
        </p:blipFill>
        <p:spPr>
          <a:xfrm>
            <a:off x="204563" y="4524310"/>
            <a:ext cx="6648815" cy="1851090"/>
          </a:xfrm>
          <a:prstGeom prst="rect">
            <a:avLst/>
          </a:prstGeom>
        </p:spPr>
      </p:pic>
      <p:pic>
        <p:nvPicPr>
          <p:cNvPr id="8" name="Picture 7">
            <a:extLst>
              <a:ext uri="{FF2B5EF4-FFF2-40B4-BE49-F238E27FC236}">
                <a16:creationId xmlns:a16="http://schemas.microsoft.com/office/drawing/2014/main" id="{5247F35D-B8FD-B685-79CA-DBB8799DE20E}"/>
              </a:ext>
            </a:extLst>
          </p:cNvPr>
          <p:cNvPicPr>
            <a:picLocks noChangeAspect="1"/>
          </p:cNvPicPr>
          <p:nvPr/>
        </p:nvPicPr>
        <p:blipFill>
          <a:blip r:embed="rId4"/>
          <a:stretch>
            <a:fillRect/>
          </a:stretch>
        </p:blipFill>
        <p:spPr>
          <a:xfrm>
            <a:off x="9011331" y="1050830"/>
            <a:ext cx="2722007" cy="3845376"/>
          </a:xfrm>
          <a:prstGeom prst="rect">
            <a:avLst/>
          </a:prstGeom>
        </p:spPr>
      </p:pic>
      <p:sp>
        <p:nvSpPr>
          <p:cNvPr id="9" name="TextBox 8">
            <a:extLst>
              <a:ext uri="{FF2B5EF4-FFF2-40B4-BE49-F238E27FC236}">
                <a16:creationId xmlns:a16="http://schemas.microsoft.com/office/drawing/2014/main" id="{3DCC4583-B88C-289A-1DC9-6897E1F7F8A0}"/>
              </a:ext>
            </a:extLst>
          </p:cNvPr>
          <p:cNvSpPr txBox="1"/>
          <p:nvPr/>
        </p:nvSpPr>
        <p:spPr>
          <a:xfrm>
            <a:off x="7643979" y="974630"/>
            <a:ext cx="1172116"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928415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5A147-DB27-EDC7-D8F6-D27D9C5967A2}"/>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UNORDERED LIST</a:t>
            </a:r>
          </a:p>
        </p:txBody>
      </p:sp>
      <p:sp>
        <p:nvSpPr>
          <p:cNvPr id="9" name="TextBox 8">
            <a:extLst>
              <a:ext uri="{FF2B5EF4-FFF2-40B4-BE49-F238E27FC236}">
                <a16:creationId xmlns:a16="http://schemas.microsoft.com/office/drawing/2014/main" id="{3DCC4583-B88C-289A-1DC9-6897E1F7F8A0}"/>
              </a:ext>
            </a:extLst>
          </p:cNvPr>
          <p:cNvSpPr txBox="1"/>
          <p:nvPr/>
        </p:nvSpPr>
        <p:spPr>
          <a:xfrm>
            <a:off x="7643979" y="974630"/>
            <a:ext cx="1172116" cy="523220"/>
          </a:xfrm>
          <a:prstGeom prst="rect">
            <a:avLst/>
          </a:prstGeom>
          <a:noFill/>
        </p:spPr>
        <p:txBody>
          <a:bodyPr wrap="none" rtlCol="0">
            <a:spAutoFit/>
          </a:bodyPr>
          <a:lstStyle/>
          <a:p>
            <a:r>
              <a:rPr lang="en-US" sz="2800" dirty="0"/>
              <a:t>👉👉</a:t>
            </a:r>
          </a:p>
        </p:txBody>
      </p:sp>
      <p:pic>
        <p:nvPicPr>
          <p:cNvPr id="5" name="Picture 4">
            <a:extLst>
              <a:ext uri="{FF2B5EF4-FFF2-40B4-BE49-F238E27FC236}">
                <a16:creationId xmlns:a16="http://schemas.microsoft.com/office/drawing/2014/main" id="{62019EA8-0D6D-169D-DE56-6E7D706C2475}"/>
              </a:ext>
            </a:extLst>
          </p:cNvPr>
          <p:cNvPicPr>
            <a:picLocks noChangeAspect="1"/>
          </p:cNvPicPr>
          <p:nvPr/>
        </p:nvPicPr>
        <p:blipFill>
          <a:blip r:embed="rId2"/>
          <a:stretch>
            <a:fillRect/>
          </a:stretch>
        </p:blipFill>
        <p:spPr>
          <a:xfrm>
            <a:off x="204563" y="962039"/>
            <a:ext cx="5890284" cy="2898761"/>
          </a:xfrm>
          <a:prstGeom prst="rect">
            <a:avLst/>
          </a:prstGeom>
        </p:spPr>
      </p:pic>
      <p:pic>
        <p:nvPicPr>
          <p:cNvPr id="10" name="Picture 9">
            <a:extLst>
              <a:ext uri="{FF2B5EF4-FFF2-40B4-BE49-F238E27FC236}">
                <a16:creationId xmlns:a16="http://schemas.microsoft.com/office/drawing/2014/main" id="{C2EE33A2-1081-B7AD-28FC-60A76CB31293}"/>
              </a:ext>
            </a:extLst>
          </p:cNvPr>
          <p:cNvPicPr>
            <a:picLocks noChangeAspect="1"/>
          </p:cNvPicPr>
          <p:nvPr/>
        </p:nvPicPr>
        <p:blipFill>
          <a:blip r:embed="rId3"/>
          <a:stretch>
            <a:fillRect/>
          </a:stretch>
        </p:blipFill>
        <p:spPr>
          <a:xfrm>
            <a:off x="342777" y="4143904"/>
            <a:ext cx="4298356" cy="2079095"/>
          </a:xfrm>
          <a:prstGeom prst="rect">
            <a:avLst/>
          </a:prstGeom>
        </p:spPr>
      </p:pic>
      <p:pic>
        <p:nvPicPr>
          <p:cNvPr id="12" name="Picture 11">
            <a:extLst>
              <a:ext uri="{FF2B5EF4-FFF2-40B4-BE49-F238E27FC236}">
                <a16:creationId xmlns:a16="http://schemas.microsoft.com/office/drawing/2014/main" id="{EC755E78-E6E7-F5D9-D4AD-7E72782233FB}"/>
              </a:ext>
            </a:extLst>
          </p:cNvPr>
          <p:cNvPicPr>
            <a:picLocks noChangeAspect="1"/>
          </p:cNvPicPr>
          <p:nvPr/>
        </p:nvPicPr>
        <p:blipFill>
          <a:blip r:embed="rId4"/>
          <a:stretch>
            <a:fillRect/>
          </a:stretch>
        </p:blipFill>
        <p:spPr>
          <a:xfrm>
            <a:off x="9059729" y="1025430"/>
            <a:ext cx="2789493" cy="3714650"/>
          </a:xfrm>
          <a:prstGeom prst="rect">
            <a:avLst/>
          </a:prstGeom>
        </p:spPr>
      </p:pic>
    </p:spTree>
    <p:extLst>
      <p:ext uri="{BB962C8B-B14F-4D97-AF65-F5344CB8AC3E}">
        <p14:creationId xmlns:p14="http://schemas.microsoft.com/office/powerpoint/2010/main" val="394586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5A147-DB27-EDC7-D8F6-D27D9C5967A2}"/>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DEFINATION LIST</a:t>
            </a:r>
          </a:p>
        </p:txBody>
      </p:sp>
      <p:sp>
        <p:nvSpPr>
          <p:cNvPr id="9" name="TextBox 8">
            <a:extLst>
              <a:ext uri="{FF2B5EF4-FFF2-40B4-BE49-F238E27FC236}">
                <a16:creationId xmlns:a16="http://schemas.microsoft.com/office/drawing/2014/main" id="{3DCC4583-B88C-289A-1DC9-6897E1F7F8A0}"/>
              </a:ext>
            </a:extLst>
          </p:cNvPr>
          <p:cNvSpPr txBox="1"/>
          <p:nvPr/>
        </p:nvSpPr>
        <p:spPr>
          <a:xfrm>
            <a:off x="7643979" y="974630"/>
            <a:ext cx="1172116" cy="523220"/>
          </a:xfrm>
          <a:prstGeom prst="rect">
            <a:avLst/>
          </a:prstGeom>
          <a:noFill/>
        </p:spPr>
        <p:txBody>
          <a:bodyPr wrap="none" rtlCol="0">
            <a:spAutoFit/>
          </a:bodyPr>
          <a:lstStyle/>
          <a:p>
            <a:r>
              <a:rPr lang="en-US" sz="2800" dirty="0"/>
              <a:t>👉👉</a:t>
            </a:r>
          </a:p>
        </p:txBody>
      </p:sp>
      <p:pic>
        <p:nvPicPr>
          <p:cNvPr id="4" name="Picture 3">
            <a:extLst>
              <a:ext uri="{FF2B5EF4-FFF2-40B4-BE49-F238E27FC236}">
                <a16:creationId xmlns:a16="http://schemas.microsoft.com/office/drawing/2014/main" id="{10849A58-8331-38B5-C827-91933404E1C1}"/>
              </a:ext>
            </a:extLst>
          </p:cNvPr>
          <p:cNvPicPr>
            <a:picLocks noChangeAspect="1"/>
          </p:cNvPicPr>
          <p:nvPr/>
        </p:nvPicPr>
        <p:blipFill>
          <a:blip r:embed="rId2"/>
          <a:stretch>
            <a:fillRect/>
          </a:stretch>
        </p:blipFill>
        <p:spPr>
          <a:xfrm>
            <a:off x="342778" y="807515"/>
            <a:ext cx="5548537" cy="4150480"/>
          </a:xfrm>
          <a:prstGeom prst="rect">
            <a:avLst/>
          </a:prstGeom>
        </p:spPr>
      </p:pic>
      <p:pic>
        <p:nvPicPr>
          <p:cNvPr id="11" name="Picture 10">
            <a:extLst>
              <a:ext uri="{FF2B5EF4-FFF2-40B4-BE49-F238E27FC236}">
                <a16:creationId xmlns:a16="http://schemas.microsoft.com/office/drawing/2014/main" id="{01A71A47-58EB-7AE7-8B20-4111E4D58703}"/>
              </a:ext>
            </a:extLst>
          </p:cNvPr>
          <p:cNvPicPr>
            <a:picLocks noChangeAspect="1"/>
          </p:cNvPicPr>
          <p:nvPr/>
        </p:nvPicPr>
        <p:blipFill>
          <a:blip r:embed="rId3"/>
          <a:stretch>
            <a:fillRect/>
          </a:stretch>
        </p:blipFill>
        <p:spPr>
          <a:xfrm>
            <a:off x="8903432" y="760129"/>
            <a:ext cx="2369477" cy="5334299"/>
          </a:xfrm>
          <a:prstGeom prst="rect">
            <a:avLst/>
          </a:prstGeom>
        </p:spPr>
      </p:pic>
    </p:spTree>
    <p:extLst>
      <p:ext uri="{BB962C8B-B14F-4D97-AF65-F5344CB8AC3E}">
        <p14:creationId xmlns:p14="http://schemas.microsoft.com/office/powerpoint/2010/main" val="1890499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0EFD88-C1ED-A61B-D943-CB542D27FDB8}"/>
              </a:ext>
            </a:extLst>
          </p:cNvPr>
          <p:cNvPicPr>
            <a:picLocks noChangeAspect="1"/>
          </p:cNvPicPr>
          <p:nvPr/>
        </p:nvPicPr>
        <p:blipFill>
          <a:blip r:embed="rId2"/>
          <a:stretch>
            <a:fillRect/>
          </a:stretch>
        </p:blipFill>
        <p:spPr>
          <a:xfrm>
            <a:off x="431800" y="1760575"/>
            <a:ext cx="6147708" cy="3611525"/>
          </a:xfrm>
          <a:prstGeom prst="rect">
            <a:avLst/>
          </a:prstGeom>
        </p:spPr>
      </p:pic>
      <p:sp>
        <p:nvSpPr>
          <p:cNvPr id="3" name="TextBox 2">
            <a:extLst>
              <a:ext uri="{FF2B5EF4-FFF2-40B4-BE49-F238E27FC236}">
                <a16:creationId xmlns:a16="http://schemas.microsoft.com/office/drawing/2014/main" id="{5BFE7AF6-9724-413E-AD44-1C1F8752E2F0}"/>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DEFINATION LIST</a:t>
            </a:r>
          </a:p>
        </p:txBody>
      </p:sp>
    </p:spTree>
    <p:extLst>
      <p:ext uri="{BB962C8B-B14F-4D97-AF65-F5344CB8AC3E}">
        <p14:creationId xmlns:p14="http://schemas.microsoft.com/office/powerpoint/2010/main" val="2601205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E7AF6-9724-413E-AD44-1C1F8752E2F0}"/>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NESTED LIST</a:t>
            </a:r>
          </a:p>
        </p:txBody>
      </p:sp>
      <p:pic>
        <p:nvPicPr>
          <p:cNvPr id="5" name="Picture 4">
            <a:extLst>
              <a:ext uri="{FF2B5EF4-FFF2-40B4-BE49-F238E27FC236}">
                <a16:creationId xmlns:a16="http://schemas.microsoft.com/office/drawing/2014/main" id="{B6237293-2139-C12B-714C-569D50DCE46D}"/>
              </a:ext>
            </a:extLst>
          </p:cNvPr>
          <p:cNvPicPr>
            <a:picLocks noChangeAspect="1"/>
          </p:cNvPicPr>
          <p:nvPr/>
        </p:nvPicPr>
        <p:blipFill>
          <a:blip r:embed="rId2"/>
          <a:stretch>
            <a:fillRect/>
          </a:stretch>
        </p:blipFill>
        <p:spPr>
          <a:xfrm>
            <a:off x="271319" y="1238103"/>
            <a:ext cx="4846781" cy="4959495"/>
          </a:xfrm>
          <a:prstGeom prst="rect">
            <a:avLst/>
          </a:prstGeom>
        </p:spPr>
      </p:pic>
      <p:pic>
        <p:nvPicPr>
          <p:cNvPr id="7" name="Picture 6">
            <a:extLst>
              <a:ext uri="{FF2B5EF4-FFF2-40B4-BE49-F238E27FC236}">
                <a16:creationId xmlns:a16="http://schemas.microsoft.com/office/drawing/2014/main" id="{253AE115-A434-ABC4-74BE-A62DFEF3B613}"/>
              </a:ext>
            </a:extLst>
          </p:cNvPr>
          <p:cNvPicPr>
            <a:picLocks noChangeAspect="1"/>
          </p:cNvPicPr>
          <p:nvPr/>
        </p:nvPicPr>
        <p:blipFill>
          <a:blip r:embed="rId3"/>
          <a:stretch>
            <a:fillRect/>
          </a:stretch>
        </p:blipFill>
        <p:spPr>
          <a:xfrm>
            <a:off x="7773898" y="1549314"/>
            <a:ext cx="3655409" cy="3517986"/>
          </a:xfrm>
          <a:prstGeom prst="rect">
            <a:avLst/>
          </a:prstGeom>
        </p:spPr>
      </p:pic>
      <p:sp>
        <p:nvSpPr>
          <p:cNvPr id="8" name="TextBox 7">
            <a:extLst>
              <a:ext uri="{FF2B5EF4-FFF2-40B4-BE49-F238E27FC236}">
                <a16:creationId xmlns:a16="http://schemas.microsoft.com/office/drawing/2014/main" id="{A6518653-5001-44CA-FB2C-37558F9E4300}"/>
              </a:ext>
            </a:extLst>
          </p:cNvPr>
          <p:cNvSpPr txBox="1"/>
          <p:nvPr/>
        </p:nvSpPr>
        <p:spPr>
          <a:xfrm>
            <a:off x="5225958" y="2527300"/>
            <a:ext cx="2159566"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142946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BC45C-5170-F27C-DE5B-41D7A76FB21A}"/>
              </a:ext>
            </a:extLst>
          </p:cNvPr>
          <p:cNvSpPr>
            <a:spLocks noChangeArrowheads="1"/>
          </p:cNvSpPr>
          <p:nvPr/>
        </p:nvSpPr>
        <p:spPr bwMode="auto">
          <a:xfrm>
            <a:off x="215900" y="238253"/>
            <a:ext cx="11430000" cy="57972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3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&lt;!DOCTYPE html&gt;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declaration defines that this document is an HTML5 document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&lt;html&gt;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is the root element of an HTML page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&lt;head&gt;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contains meta information about the HTML page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&lt;title&gt;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specifies a title for the HTML page (which is shown in the browser's title bar or in the page's tab)</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&lt;body&gt;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defines the document's body, and is a container for all the visible contents, such as headings, paragraphs, images, hyperlinks, tables, lists, etc.</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&lt;h1&gt;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defines a large heading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solidFill>
                  <a:schemeClr val="accent5">
                    <a:lumMod val="50000"/>
                  </a:schemeClr>
                </a:solidFill>
                <a:effectLst/>
                <a:latin typeface="Verdana" panose="020B0604030504040204" pitchFamily="34" charset="0"/>
                <a:ea typeface="Verdana" panose="020B0604030504040204" pitchFamily="34" charset="0"/>
              </a:rPr>
              <a:t>&lt;p&gt; </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element defines a paragraph</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3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CC183A3D-6172-A257-13FD-3036224AA9F0}"/>
              </a:ext>
            </a:extLst>
          </p:cNvPr>
          <p:cNvSpPr txBox="1"/>
          <p:nvPr/>
        </p:nvSpPr>
        <p:spPr>
          <a:xfrm>
            <a:off x="4660900" y="121472"/>
            <a:ext cx="34036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TAGS EXPLAINED</a:t>
            </a:r>
          </a:p>
        </p:txBody>
      </p:sp>
    </p:spTree>
    <p:extLst>
      <p:ext uri="{BB962C8B-B14F-4D97-AF65-F5344CB8AC3E}">
        <p14:creationId xmlns:p14="http://schemas.microsoft.com/office/powerpoint/2010/main" val="223344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C6ADF-57D5-E535-594E-09EAEF46504A}"/>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DO IT YOURSELF</a:t>
            </a:r>
          </a:p>
        </p:txBody>
      </p:sp>
      <p:pic>
        <p:nvPicPr>
          <p:cNvPr id="1028" name="Picture 4" descr="html assignment">
            <a:extLst>
              <a:ext uri="{FF2B5EF4-FFF2-40B4-BE49-F238E27FC236}">
                <a16:creationId xmlns:a16="http://schemas.microsoft.com/office/drawing/2014/main" id="{8B52A5CC-1FBD-D27D-D935-C8D1A9B2A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619125"/>
            <a:ext cx="3743325" cy="5619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5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C6ADF-57D5-E535-594E-09EAEF46504A}"/>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DO IT YOURSELF</a:t>
            </a:r>
          </a:p>
        </p:txBody>
      </p:sp>
      <p:pic>
        <p:nvPicPr>
          <p:cNvPr id="4100" name="Picture 4" descr="html assignment">
            <a:extLst>
              <a:ext uri="{FF2B5EF4-FFF2-40B4-BE49-F238E27FC236}">
                <a16:creationId xmlns:a16="http://schemas.microsoft.com/office/drawing/2014/main" id="{8B048ED5-9E75-C174-2994-EECE89FC6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718625"/>
            <a:ext cx="3840162" cy="5420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982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C6ADF-57D5-E535-594E-09EAEF46504A}"/>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DO IT YOURSELF</a:t>
            </a:r>
          </a:p>
        </p:txBody>
      </p:sp>
      <p:pic>
        <p:nvPicPr>
          <p:cNvPr id="2052" name="Picture 4" descr="Using HTML5, produce the following nested lists exactly as illustrated in Figure 1. It includes a header ordered, unordered and definition nested lists List Example I. List Item 1 a. Nested item 1.1 b. Nested item 1.2 II. List Item 2 1. Nested item 2.1 2. Nested item 2.2 o Nested item 2.2.1 o Nested item 2.2.2 Nested item 2.2.2.1 . Nested item 2.2.2.2 o Nested item 2.2.3 3. Nested item 2.3 III. List Item 3 . Nested item 3.1 . Nested item 3.1 Nested item 3.1 COMP 249 Object-Oriented Programming II Soen287 Web Programming This is a Stesto for Assignment I Figure 1. List illustartion in HTML">
            <a:extLst>
              <a:ext uri="{FF2B5EF4-FFF2-40B4-BE49-F238E27FC236}">
                <a16:creationId xmlns:a16="http://schemas.microsoft.com/office/drawing/2014/main" id="{634A7A0F-24EF-2AC6-8CD0-0D56B6A9A7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31" b="12863"/>
          <a:stretch/>
        </p:blipFill>
        <p:spPr bwMode="auto">
          <a:xfrm>
            <a:off x="1277938" y="1358900"/>
            <a:ext cx="9164782" cy="5140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63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C6ADF-57D5-E535-594E-09EAEF46504A}"/>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DO IT YOURSELF</a:t>
            </a:r>
          </a:p>
        </p:txBody>
      </p:sp>
      <p:pic>
        <p:nvPicPr>
          <p:cNvPr id="3076" name="Picture 4">
            <a:extLst>
              <a:ext uri="{FF2B5EF4-FFF2-40B4-BE49-F238E27FC236}">
                <a16:creationId xmlns:a16="http://schemas.microsoft.com/office/drawing/2014/main" id="{24056EAC-CF7C-AC3E-94AD-09CC42BC7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666"/>
          <a:stretch/>
        </p:blipFill>
        <p:spPr bwMode="auto">
          <a:xfrm>
            <a:off x="4094163" y="1777999"/>
            <a:ext cx="3815150" cy="3619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41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C6ADF-57D5-E535-594E-09EAEF46504A}"/>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DO IT YOURSELF</a:t>
            </a:r>
          </a:p>
        </p:txBody>
      </p:sp>
      <p:pic>
        <p:nvPicPr>
          <p:cNvPr id="3076" name="Picture 4">
            <a:extLst>
              <a:ext uri="{FF2B5EF4-FFF2-40B4-BE49-F238E27FC236}">
                <a16:creationId xmlns:a16="http://schemas.microsoft.com/office/drawing/2014/main" id="{24056EAC-CF7C-AC3E-94AD-09CC42BC7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666"/>
          <a:stretch/>
        </p:blipFill>
        <p:spPr bwMode="auto">
          <a:xfrm>
            <a:off x="4094163" y="1777999"/>
            <a:ext cx="3815150" cy="36195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A04F910-7C14-929E-FFB8-DF9807094D6B}"/>
              </a:ext>
            </a:extLst>
          </p:cNvPr>
          <p:cNvPicPr>
            <a:picLocks noChangeAspect="1"/>
          </p:cNvPicPr>
          <p:nvPr/>
        </p:nvPicPr>
        <p:blipFill>
          <a:blip r:embed="rId3"/>
          <a:stretch>
            <a:fillRect/>
          </a:stretch>
        </p:blipFill>
        <p:spPr>
          <a:xfrm>
            <a:off x="3933712" y="579867"/>
            <a:ext cx="4324576" cy="5698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8754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6967B-18AE-52C4-98D8-563EB9E9C5A6}"/>
              </a:ext>
            </a:extLst>
          </p:cNvPr>
          <p:cNvSpPr txBox="1"/>
          <p:nvPr/>
        </p:nvSpPr>
        <p:spPr>
          <a:xfrm>
            <a:off x="533400" y="1431836"/>
            <a:ext cx="11328400" cy="4420890"/>
          </a:xfrm>
          <a:prstGeom prst="rect">
            <a:avLst/>
          </a:prstGeom>
          <a:noFill/>
        </p:spPr>
        <p:txBody>
          <a:bodyPr wrap="square">
            <a:spAutoFit/>
          </a:bodyPr>
          <a:lstStyle/>
          <a:p>
            <a:pPr marL="342900" indent="-342900">
              <a:lnSpc>
                <a:spcPct val="200000"/>
              </a:lnSpc>
              <a:buFont typeface="Wingdings" panose="05000000000000000000" pitchFamily="2" charset="2"/>
              <a:buChar char="§"/>
            </a:pPr>
            <a:r>
              <a:rPr lang="en-US" sz="2400" spc="300" dirty="0"/>
              <a:t>There are three types of HTML lists: ordered, unordered, and definition. </a:t>
            </a:r>
          </a:p>
          <a:p>
            <a:pPr marL="342900" indent="-342900">
              <a:lnSpc>
                <a:spcPct val="200000"/>
              </a:lnSpc>
              <a:buFont typeface="Wingdings" panose="05000000000000000000" pitchFamily="2" charset="2"/>
              <a:buChar char="§"/>
            </a:pPr>
            <a:r>
              <a:rPr lang="en-US" sz="2400" spc="300" dirty="0"/>
              <a:t>Ordered lists use numbers. </a:t>
            </a:r>
          </a:p>
          <a:p>
            <a:pPr marL="342900" indent="-342900">
              <a:lnSpc>
                <a:spcPct val="200000"/>
              </a:lnSpc>
              <a:buFont typeface="Wingdings" panose="05000000000000000000" pitchFamily="2" charset="2"/>
              <a:buChar char="§"/>
            </a:pPr>
            <a:r>
              <a:rPr lang="en-US" sz="2400" spc="300" dirty="0"/>
              <a:t>Unordered lists use bullets. </a:t>
            </a:r>
          </a:p>
          <a:p>
            <a:pPr marL="342900" indent="-342900">
              <a:lnSpc>
                <a:spcPct val="200000"/>
              </a:lnSpc>
              <a:buFont typeface="Wingdings" panose="05000000000000000000" pitchFamily="2" charset="2"/>
              <a:buChar char="§"/>
            </a:pPr>
            <a:r>
              <a:rPr lang="en-US" sz="2400" spc="300" dirty="0"/>
              <a:t>Definition lists are used to define terminology. </a:t>
            </a:r>
          </a:p>
          <a:p>
            <a:pPr marL="342900" indent="-342900">
              <a:lnSpc>
                <a:spcPct val="200000"/>
              </a:lnSpc>
              <a:buFont typeface="Wingdings" panose="05000000000000000000" pitchFamily="2" charset="2"/>
              <a:buChar char="§"/>
            </a:pPr>
            <a:r>
              <a:rPr lang="en-US" sz="2400" spc="300" dirty="0"/>
              <a:t>Lists can be nested inside one another.</a:t>
            </a:r>
          </a:p>
        </p:txBody>
      </p:sp>
      <p:sp>
        <p:nvSpPr>
          <p:cNvPr id="4" name="TextBox 3">
            <a:extLst>
              <a:ext uri="{FF2B5EF4-FFF2-40B4-BE49-F238E27FC236}">
                <a16:creationId xmlns:a16="http://schemas.microsoft.com/office/drawing/2014/main" id="{5C85BC88-6AA8-006C-9EF3-5AF77DC979AF}"/>
              </a:ext>
            </a:extLst>
          </p:cNvPr>
          <p:cNvSpPr txBox="1"/>
          <p:nvPr/>
        </p:nvSpPr>
        <p:spPr>
          <a:xfrm>
            <a:off x="153763" y="155714"/>
            <a:ext cx="3262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SUMMARY</a:t>
            </a:r>
          </a:p>
        </p:txBody>
      </p:sp>
    </p:spTree>
    <p:extLst>
      <p:ext uri="{BB962C8B-B14F-4D97-AF65-F5344CB8AC3E}">
        <p14:creationId xmlns:p14="http://schemas.microsoft.com/office/powerpoint/2010/main" val="322591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D4D20-5439-D32A-6F12-B4A468643D7F}"/>
              </a:ext>
            </a:extLst>
          </p:cNvPr>
          <p:cNvSpPr txBox="1"/>
          <p:nvPr/>
        </p:nvSpPr>
        <p:spPr>
          <a:xfrm>
            <a:off x="3824063" y="2162314"/>
            <a:ext cx="5471947" cy="1107996"/>
          </a:xfrm>
          <a:prstGeom prst="rect">
            <a:avLst/>
          </a:prstGeom>
          <a:solidFill>
            <a:schemeClr val="accent2">
              <a:lumMod val="40000"/>
              <a:lumOff val="60000"/>
            </a:schemeClr>
          </a:solidFill>
          <a:ln w="76200">
            <a:solidFill>
              <a:schemeClr val="accent2">
                <a:lumMod val="75000"/>
              </a:schemeClr>
            </a:solidFill>
          </a:ln>
        </p:spPr>
        <p:txBody>
          <a:bodyPr wrap="none" rtlCol="0">
            <a:spAutoFit/>
          </a:bodyPr>
          <a:lstStyle/>
          <a:p>
            <a:r>
              <a:rPr lang="en-US" sz="6600" dirty="0"/>
              <a:t>LINKS IN HTML </a:t>
            </a:r>
          </a:p>
        </p:txBody>
      </p:sp>
      <p:pic>
        <p:nvPicPr>
          <p:cNvPr id="4" name="Picture 3">
            <a:extLst>
              <a:ext uri="{FF2B5EF4-FFF2-40B4-BE49-F238E27FC236}">
                <a16:creationId xmlns:a16="http://schemas.microsoft.com/office/drawing/2014/main" id="{F22E5A3B-5BA5-DEC8-AB6C-DFCDFA5B9036}"/>
              </a:ext>
            </a:extLst>
          </p:cNvPr>
          <p:cNvPicPr>
            <a:picLocks noChangeAspect="1"/>
          </p:cNvPicPr>
          <p:nvPr/>
        </p:nvPicPr>
        <p:blipFill>
          <a:blip r:embed="rId2"/>
          <a:stretch>
            <a:fillRect/>
          </a:stretch>
        </p:blipFill>
        <p:spPr>
          <a:xfrm>
            <a:off x="2287362" y="3847920"/>
            <a:ext cx="8802562" cy="1297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4761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493C56-CBCF-1097-0F31-CDC7DF5246C6}"/>
              </a:ext>
            </a:extLst>
          </p:cNvPr>
          <p:cNvSpPr txBox="1"/>
          <p:nvPr/>
        </p:nvSpPr>
        <p:spPr>
          <a:xfrm>
            <a:off x="495300" y="968797"/>
            <a:ext cx="10579100" cy="646331"/>
          </a:xfrm>
          <a:prstGeom prst="rect">
            <a:avLst/>
          </a:prstGeom>
          <a:noFill/>
        </p:spPr>
        <p:txBody>
          <a:bodyPr wrap="square">
            <a:spAutoFit/>
          </a:bodyPr>
          <a:lstStyle/>
          <a:p>
            <a:r>
              <a:rPr lang="en-US" spc="300" dirty="0"/>
              <a:t>Links are the defining feature of the web because they allow you to move from one web page to another — enabling the very idea of browsing or surfing</a:t>
            </a:r>
          </a:p>
        </p:txBody>
      </p:sp>
      <p:sp>
        <p:nvSpPr>
          <p:cNvPr id="4" name="TextBox 3">
            <a:extLst>
              <a:ext uri="{FF2B5EF4-FFF2-40B4-BE49-F238E27FC236}">
                <a16:creationId xmlns:a16="http://schemas.microsoft.com/office/drawing/2014/main" id="{B69140DB-69FB-97FF-9173-B900BF090D56}"/>
              </a:ext>
            </a:extLst>
          </p:cNvPr>
          <p:cNvSpPr txBox="1"/>
          <p:nvPr/>
        </p:nvSpPr>
        <p:spPr>
          <a:xfrm>
            <a:off x="153763" y="155714"/>
            <a:ext cx="12305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LINKS</a:t>
            </a:r>
          </a:p>
        </p:txBody>
      </p:sp>
      <p:sp>
        <p:nvSpPr>
          <p:cNvPr id="6" name="TextBox 5">
            <a:extLst>
              <a:ext uri="{FF2B5EF4-FFF2-40B4-BE49-F238E27FC236}">
                <a16:creationId xmlns:a16="http://schemas.microsoft.com/office/drawing/2014/main" id="{AD696F13-3679-D110-B4E4-7D814FA0E011}"/>
              </a:ext>
            </a:extLst>
          </p:cNvPr>
          <p:cNvSpPr txBox="1"/>
          <p:nvPr/>
        </p:nvSpPr>
        <p:spPr>
          <a:xfrm>
            <a:off x="952500" y="1904137"/>
            <a:ext cx="10693400" cy="3338735"/>
          </a:xfrm>
          <a:prstGeom prst="rect">
            <a:avLst/>
          </a:prstGeom>
          <a:noFill/>
        </p:spPr>
        <p:txBody>
          <a:bodyPr wrap="square">
            <a:spAutoFit/>
          </a:bodyPr>
          <a:lstStyle/>
          <a:p>
            <a:pPr>
              <a:lnSpc>
                <a:spcPct val="200000"/>
              </a:lnSpc>
            </a:pPr>
            <a:r>
              <a:rPr lang="en-US" spc="300" dirty="0"/>
              <a:t>You will commonly come across the following types of links:</a:t>
            </a:r>
          </a:p>
          <a:p>
            <a:pPr marL="285750" indent="-285750">
              <a:lnSpc>
                <a:spcPct val="200000"/>
              </a:lnSpc>
              <a:buFont typeface="Wingdings" panose="05000000000000000000" pitchFamily="2" charset="2"/>
              <a:buChar char="§"/>
            </a:pPr>
            <a:r>
              <a:rPr lang="en-US" spc="300" dirty="0"/>
              <a:t>Links from one website to another </a:t>
            </a:r>
          </a:p>
          <a:p>
            <a:pPr marL="285750" indent="-285750">
              <a:lnSpc>
                <a:spcPct val="200000"/>
              </a:lnSpc>
              <a:buFont typeface="Wingdings" panose="05000000000000000000" pitchFamily="2" charset="2"/>
              <a:buChar char="§"/>
            </a:pPr>
            <a:r>
              <a:rPr lang="en-US" spc="300" dirty="0"/>
              <a:t>Links from one page to another on the same website</a:t>
            </a:r>
          </a:p>
          <a:p>
            <a:pPr marL="285750" indent="-285750">
              <a:lnSpc>
                <a:spcPct val="200000"/>
              </a:lnSpc>
              <a:buFont typeface="Wingdings" panose="05000000000000000000" pitchFamily="2" charset="2"/>
              <a:buChar char="§"/>
            </a:pPr>
            <a:r>
              <a:rPr lang="en-US" spc="300" dirty="0"/>
              <a:t>Links from one part of a web page to another part of the same page </a:t>
            </a:r>
          </a:p>
          <a:p>
            <a:pPr marL="285750" indent="-285750">
              <a:lnSpc>
                <a:spcPct val="200000"/>
              </a:lnSpc>
              <a:buFont typeface="Wingdings" panose="05000000000000000000" pitchFamily="2" charset="2"/>
              <a:buChar char="§"/>
            </a:pPr>
            <a:r>
              <a:rPr lang="en-US" spc="300" dirty="0"/>
              <a:t>Links that open in a new browser window </a:t>
            </a:r>
          </a:p>
          <a:p>
            <a:pPr marL="285750" indent="-285750">
              <a:lnSpc>
                <a:spcPct val="200000"/>
              </a:lnSpc>
              <a:buFont typeface="Wingdings" panose="05000000000000000000" pitchFamily="2" charset="2"/>
              <a:buChar char="§"/>
            </a:pPr>
            <a:r>
              <a:rPr lang="en-US" spc="300" dirty="0"/>
              <a:t>Links that start up your email program and address a new email to someone</a:t>
            </a:r>
          </a:p>
        </p:txBody>
      </p:sp>
    </p:spTree>
    <p:extLst>
      <p:ext uri="{BB962C8B-B14F-4D97-AF65-F5344CB8AC3E}">
        <p14:creationId xmlns:p14="http://schemas.microsoft.com/office/powerpoint/2010/main" val="287171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3287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WRITING A LINKS</a:t>
            </a:r>
          </a:p>
        </p:txBody>
      </p:sp>
      <p:sp>
        <p:nvSpPr>
          <p:cNvPr id="5" name="TextBox 4">
            <a:extLst>
              <a:ext uri="{FF2B5EF4-FFF2-40B4-BE49-F238E27FC236}">
                <a16:creationId xmlns:a16="http://schemas.microsoft.com/office/drawing/2014/main" id="{480EC261-18D5-66C9-5FB7-C3370F2CFB50}"/>
              </a:ext>
            </a:extLst>
          </p:cNvPr>
          <p:cNvSpPr txBox="1"/>
          <p:nvPr/>
        </p:nvSpPr>
        <p:spPr>
          <a:xfrm>
            <a:off x="355600" y="808335"/>
            <a:ext cx="11417300" cy="1429622"/>
          </a:xfrm>
          <a:prstGeom prst="rect">
            <a:avLst/>
          </a:prstGeom>
          <a:noFill/>
        </p:spPr>
        <p:txBody>
          <a:bodyPr wrap="square">
            <a:spAutoFit/>
          </a:bodyPr>
          <a:lstStyle/>
          <a:p>
            <a:pPr>
              <a:lnSpc>
                <a:spcPct val="150000"/>
              </a:lnSpc>
            </a:pPr>
            <a:r>
              <a:rPr lang="en-US" sz="2000" spc="300" dirty="0"/>
              <a:t>Links are created using the element. Users can click on anything between the opening tag and the closing tag. You specify which page you want to link to using the href attribute.</a:t>
            </a:r>
          </a:p>
        </p:txBody>
      </p:sp>
      <p:pic>
        <p:nvPicPr>
          <p:cNvPr id="8" name="Picture 7">
            <a:extLst>
              <a:ext uri="{FF2B5EF4-FFF2-40B4-BE49-F238E27FC236}">
                <a16:creationId xmlns:a16="http://schemas.microsoft.com/office/drawing/2014/main" id="{422CBEA9-B379-25BB-3F9D-C3B63E9F0BC7}"/>
              </a:ext>
            </a:extLst>
          </p:cNvPr>
          <p:cNvPicPr>
            <a:picLocks noChangeAspect="1"/>
          </p:cNvPicPr>
          <p:nvPr/>
        </p:nvPicPr>
        <p:blipFill>
          <a:blip r:embed="rId2"/>
          <a:stretch>
            <a:fillRect/>
          </a:stretch>
        </p:blipFill>
        <p:spPr>
          <a:xfrm>
            <a:off x="499085" y="2341958"/>
            <a:ext cx="11442479" cy="247183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EECFF82-E624-E966-86FF-0E3AC2277390}"/>
              </a:ext>
            </a:extLst>
          </p:cNvPr>
          <p:cNvPicPr>
            <a:picLocks noChangeAspect="1"/>
          </p:cNvPicPr>
          <p:nvPr/>
        </p:nvPicPr>
        <p:blipFill>
          <a:blip r:embed="rId3"/>
          <a:stretch>
            <a:fillRect/>
          </a:stretch>
        </p:blipFill>
        <p:spPr>
          <a:xfrm>
            <a:off x="2342544" y="4978190"/>
            <a:ext cx="8079352" cy="16097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644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AFB507-E19C-4944-9906-8B2732FA0214}"/>
              </a:ext>
            </a:extLst>
          </p:cNvPr>
          <p:cNvSpPr/>
          <p:nvPr/>
        </p:nvSpPr>
        <p:spPr>
          <a:xfrm>
            <a:off x="1079499" y="1468735"/>
            <a:ext cx="9960971"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The text between the opening tag and closing tag is known as link text. Where possible, your link text should explain where visitors will be taken if they click on it</a:t>
            </a:r>
          </a:p>
        </p:txBody>
      </p:sp>
      <p:sp>
        <p:nvSpPr>
          <p:cNvPr id="3" name="Rectangle 2">
            <a:extLst>
              <a:ext uri="{FF2B5EF4-FFF2-40B4-BE49-F238E27FC236}">
                <a16:creationId xmlns:a16="http://schemas.microsoft.com/office/drawing/2014/main" id="{A6698FE7-E060-4655-B287-A594503CD05F}"/>
              </a:ext>
            </a:extLst>
          </p:cNvPr>
          <p:cNvSpPr/>
          <p:nvPr/>
        </p:nvSpPr>
        <p:spPr>
          <a:xfrm>
            <a:off x="1079500" y="2966135"/>
            <a:ext cx="9960970" cy="880369"/>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Many people navigate websites by scanning the text for links. Clear link text can help visitors find what they want</a:t>
            </a:r>
          </a:p>
        </p:txBody>
      </p:sp>
      <p:sp>
        <p:nvSpPr>
          <p:cNvPr id="4" name="Rectangle 3">
            <a:extLst>
              <a:ext uri="{FF2B5EF4-FFF2-40B4-BE49-F238E27FC236}">
                <a16:creationId xmlns:a16="http://schemas.microsoft.com/office/drawing/2014/main" id="{2898F8D0-5564-450D-B5EC-C7E141921AFB}"/>
              </a:ext>
            </a:extLst>
          </p:cNvPr>
          <p:cNvSpPr/>
          <p:nvPr/>
        </p:nvSpPr>
        <p:spPr>
          <a:xfrm>
            <a:off x="1079499" y="4171434"/>
            <a:ext cx="9960970" cy="880369"/>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To write good link text, you can think of words people might use when searching for the page that you are linking to</a:t>
            </a:r>
          </a:p>
        </p:txBody>
      </p:sp>
      <p:sp>
        <p:nvSpPr>
          <p:cNvPr id="5" name="TextBox 4">
            <a:extLst>
              <a:ext uri="{FF2B5EF4-FFF2-40B4-BE49-F238E27FC236}">
                <a16:creationId xmlns:a16="http://schemas.microsoft.com/office/drawing/2014/main" id="{AB50C0F0-A61D-4317-8029-DF325DCE328F}"/>
              </a:ext>
            </a:extLst>
          </p:cNvPr>
          <p:cNvSpPr txBox="1"/>
          <p:nvPr/>
        </p:nvSpPr>
        <p:spPr>
          <a:xfrm>
            <a:off x="153763" y="155714"/>
            <a:ext cx="3287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TAKE CARE OF IT 💀</a:t>
            </a:r>
          </a:p>
        </p:txBody>
      </p:sp>
    </p:spTree>
    <p:extLst>
      <p:ext uri="{BB962C8B-B14F-4D97-AF65-F5344CB8AC3E}">
        <p14:creationId xmlns:p14="http://schemas.microsoft.com/office/powerpoint/2010/main" val="334056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AABFD-EB3B-9526-DF54-DDAB3BA58456}"/>
              </a:ext>
            </a:extLst>
          </p:cNvPr>
          <p:cNvSpPr txBox="1"/>
          <p:nvPr/>
        </p:nvSpPr>
        <p:spPr>
          <a:xfrm>
            <a:off x="4292600" y="210372"/>
            <a:ext cx="34036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HTML</a:t>
            </a:r>
            <a:r>
              <a:rPr lang="en-US" sz="2800" b="1" dirty="0">
                <a:solidFill>
                  <a:srgbClr val="000000"/>
                </a:solidFill>
                <a:latin typeface="Segoe UI" panose="020B0502040204020203" pitchFamily="34" charset="0"/>
              </a:rPr>
              <a:t> ELEMENTS</a:t>
            </a:r>
            <a:endParaRPr lang="en-US" sz="2800" b="1" i="0" dirty="0">
              <a:solidFill>
                <a:srgbClr val="000000"/>
              </a:solidFill>
              <a:effectLst/>
              <a:latin typeface="Segoe UI" panose="020B0502040204020203" pitchFamily="34" charset="0"/>
            </a:endParaRPr>
          </a:p>
        </p:txBody>
      </p:sp>
      <p:pic>
        <p:nvPicPr>
          <p:cNvPr id="2050" name="Picture 2" descr="How To Use and Understand HTML Elements | DigitalOcean">
            <a:extLst>
              <a:ext uri="{FF2B5EF4-FFF2-40B4-BE49-F238E27FC236}">
                <a16:creationId xmlns:a16="http://schemas.microsoft.com/office/drawing/2014/main" id="{23BC0155-801C-AB2C-63FF-2944ED74B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58893"/>
            <a:ext cx="8001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144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46341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LINKING TO OTHER SITES</a:t>
            </a:r>
          </a:p>
        </p:txBody>
      </p:sp>
      <p:pic>
        <p:nvPicPr>
          <p:cNvPr id="2" name="Picture 1">
            <a:extLst>
              <a:ext uri="{FF2B5EF4-FFF2-40B4-BE49-F238E27FC236}">
                <a16:creationId xmlns:a16="http://schemas.microsoft.com/office/drawing/2014/main" id="{89174661-69A2-483C-8A10-71C9BF307CCB}"/>
              </a:ext>
            </a:extLst>
          </p:cNvPr>
          <p:cNvPicPr>
            <a:picLocks noChangeAspect="1"/>
          </p:cNvPicPr>
          <p:nvPr/>
        </p:nvPicPr>
        <p:blipFill>
          <a:blip r:embed="rId2"/>
          <a:stretch>
            <a:fillRect/>
          </a:stretch>
        </p:blipFill>
        <p:spPr>
          <a:xfrm>
            <a:off x="10155125" y="830220"/>
            <a:ext cx="1609950" cy="600159"/>
          </a:xfrm>
          <a:prstGeom prst="rect">
            <a:avLst/>
          </a:prstGeom>
        </p:spPr>
      </p:pic>
      <p:sp>
        <p:nvSpPr>
          <p:cNvPr id="3" name="Rectangle 2">
            <a:extLst>
              <a:ext uri="{FF2B5EF4-FFF2-40B4-BE49-F238E27FC236}">
                <a16:creationId xmlns:a16="http://schemas.microsoft.com/office/drawing/2014/main" id="{21B0043F-91FD-468F-9972-D8749EF0A2DA}"/>
              </a:ext>
            </a:extLst>
          </p:cNvPr>
          <p:cNvSpPr/>
          <p:nvPr/>
        </p:nvSpPr>
        <p:spPr>
          <a:xfrm>
            <a:off x="153762" y="830220"/>
            <a:ext cx="9841138" cy="1295868"/>
          </a:xfrm>
          <a:prstGeom prst="rect">
            <a:avLst/>
          </a:prstGeom>
        </p:spPr>
        <p:txBody>
          <a:bodyPr wrap="square">
            <a:spAutoFit/>
          </a:bodyPr>
          <a:lstStyle/>
          <a:p>
            <a:pPr>
              <a:lnSpc>
                <a:spcPct val="150000"/>
              </a:lnSpc>
            </a:pPr>
            <a:r>
              <a:rPr lang="en-US" spc="300" dirty="0"/>
              <a:t>Links are created using the element which has an attribute called href. The value of the href attribute is the page that you want people to go to when they click on the link</a:t>
            </a:r>
          </a:p>
        </p:txBody>
      </p:sp>
      <p:pic>
        <p:nvPicPr>
          <p:cNvPr id="5" name="Picture 4">
            <a:extLst>
              <a:ext uri="{FF2B5EF4-FFF2-40B4-BE49-F238E27FC236}">
                <a16:creationId xmlns:a16="http://schemas.microsoft.com/office/drawing/2014/main" id="{A9CA68DF-1919-4166-95A9-35A0E5ABDAA8}"/>
              </a:ext>
            </a:extLst>
          </p:cNvPr>
          <p:cNvPicPr>
            <a:picLocks noChangeAspect="1"/>
          </p:cNvPicPr>
          <p:nvPr/>
        </p:nvPicPr>
        <p:blipFill>
          <a:blip r:embed="rId3"/>
          <a:stretch>
            <a:fillRect/>
          </a:stretch>
        </p:blipFill>
        <p:spPr>
          <a:xfrm>
            <a:off x="153762" y="2404930"/>
            <a:ext cx="6657637" cy="381807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6A9E300-FFC4-459D-97E8-7D89A91C7C3D}"/>
              </a:ext>
            </a:extLst>
          </p:cNvPr>
          <p:cNvPicPr>
            <a:picLocks noChangeAspect="1"/>
          </p:cNvPicPr>
          <p:nvPr/>
        </p:nvPicPr>
        <p:blipFill>
          <a:blip r:embed="rId4"/>
          <a:stretch>
            <a:fillRect/>
          </a:stretch>
        </p:blipFill>
        <p:spPr>
          <a:xfrm>
            <a:off x="7138365" y="2983235"/>
            <a:ext cx="4899873" cy="22638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5833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46341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LINKING TO OTHER SITES</a:t>
            </a:r>
          </a:p>
        </p:txBody>
      </p:sp>
      <p:pic>
        <p:nvPicPr>
          <p:cNvPr id="2" name="Picture 1">
            <a:extLst>
              <a:ext uri="{FF2B5EF4-FFF2-40B4-BE49-F238E27FC236}">
                <a16:creationId xmlns:a16="http://schemas.microsoft.com/office/drawing/2014/main" id="{89174661-69A2-483C-8A10-71C9BF307CCB}"/>
              </a:ext>
            </a:extLst>
          </p:cNvPr>
          <p:cNvPicPr>
            <a:picLocks noChangeAspect="1"/>
          </p:cNvPicPr>
          <p:nvPr/>
        </p:nvPicPr>
        <p:blipFill>
          <a:blip r:embed="rId2"/>
          <a:stretch>
            <a:fillRect/>
          </a:stretch>
        </p:blipFill>
        <p:spPr>
          <a:xfrm>
            <a:off x="10155125" y="830220"/>
            <a:ext cx="1609950" cy="600159"/>
          </a:xfrm>
          <a:prstGeom prst="rect">
            <a:avLst/>
          </a:prstGeom>
        </p:spPr>
      </p:pic>
      <p:pic>
        <p:nvPicPr>
          <p:cNvPr id="5" name="Picture 4">
            <a:extLst>
              <a:ext uri="{FF2B5EF4-FFF2-40B4-BE49-F238E27FC236}">
                <a16:creationId xmlns:a16="http://schemas.microsoft.com/office/drawing/2014/main" id="{A9CA68DF-1919-4166-95A9-35A0E5ABDAA8}"/>
              </a:ext>
            </a:extLst>
          </p:cNvPr>
          <p:cNvPicPr>
            <a:picLocks noChangeAspect="1"/>
          </p:cNvPicPr>
          <p:nvPr/>
        </p:nvPicPr>
        <p:blipFill>
          <a:blip r:embed="rId3"/>
          <a:stretch>
            <a:fillRect/>
          </a:stretch>
        </p:blipFill>
        <p:spPr>
          <a:xfrm>
            <a:off x="3389481" y="3597978"/>
            <a:ext cx="5413037" cy="3104308"/>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4C66BA37-7CE6-41E4-A214-73FC77E8163D}"/>
              </a:ext>
            </a:extLst>
          </p:cNvPr>
          <p:cNvSpPr/>
          <p:nvPr/>
        </p:nvSpPr>
        <p:spPr>
          <a:xfrm>
            <a:off x="153762" y="886254"/>
            <a:ext cx="9866538"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When you link to a different website, the value of the href attribute will be the full web address for the site, which is known as an absolute URL.</a:t>
            </a:r>
          </a:p>
        </p:txBody>
      </p:sp>
      <p:sp>
        <p:nvSpPr>
          <p:cNvPr id="8" name="Rectangle 7">
            <a:extLst>
              <a:ext uri="{FF2B5EF4-FFF2-40B4-BE49-F238E27FC236}">
                <a16:creationId xmlns:a16="http://schemas.microsoft.com/office/drawing/2014/main" id="{7744D7C2-8E19-4F31-8FD7-545184511E11}"/>
              </a:ext>
            </a:extLst>
          </p:cNvPr>
          <p:cNvSpPr/>
          <p:nvPr/>
        </p:nvSpPr>
        <p:spPr>
          <a:xfrm>
            <a:off x="153762" y="1960732"/>
            <a:ext cx="9866538"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URL stands for Uniform Resource Locator. Every web page has its own URL. This is the web address that you would type into a browser if you wanted to visit that specific page</a:t>
            </a:r>
          </a:p>
        </p:txBody>
      </p:sp>
      <p:sp>
        <p:nvSpPr>
          <p:cNvPr id="9" name="Arrow: Left-Right 8">
            <a:extLst>
              <a:ext uri="{FF2B5EF4-FFF2-40B4-BE49-F238E27FC236}">
                <a16:creationId xmlns:a16="http://schemas.microsoft.com/office/drawing/2014/main" id="{0AABAE97-55F5-49FA-A27F-002334B06D8A}"/>
              </a:ext>
            </a:extLst>
          </p:cNvPr>
          <p:cNvSpPr/>
          <p:nvPr/>
        </p:nvSpPr>
        <p:spPr>
          <a:xfrm>
            <a:off x="5087031" y="3924300"/>
            <a:ext cx="2748869" cy="190500"/>
          </a:xfrm>
          <a:prstGeom prst="leftRightArrow">
            <a:avLst/>
          </a:prstGeom>
          <a:solidFill>
            <a:schemeClr val="accent1">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00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6335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Linking to Other Pages on the Same Site</a:t>
            </a:r>
          </a:p>
        </p:txBody>
      </p:sp>
      <p:sp>
        <p:nvSpPr>
          <p:cNvPr id="2" name="Rectangle 1">
            <a:extLst>
              <a:ext uri="{FF2B5EF4-FFF2-40B4-BE49-F238E27FC236}">
                <a16:creationId xmlns:a16="http://schemas.microsoft.com/office/drawing/2014/main" id="{259A7C98-CFE7-4DA6-9705-4C9995EFBE94}"/>
              </a:ext>
            </a:extLst>
          </p:cNvPr>
          <p:cNvSpPr/>
          <p:nvPr/>
        </p:nvSpPr>
        <p:spPr>
          <a:xfrm>
            <a:off x="153762" y="808335"/>
            <a:ext cx="11657238" cy="880369"/>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When you are linking to other pages within the same site, you do not need to specify the domain name in the URL. You can use a shorthand known as a </a:t>
            </a:r>
            <a:r>
              <a:rPr lang="en-US" b="1" spc="300" dirty="0"/>
              <a:t>relative URL.</a:t>
            </a:r>
          </a:p>
        </p:txBody>
      </p:sp>
      <p:pic>
        <p:nvPicPr>
          <p:cNvPr id="3" name="Picture 2">
            <a:extLst>
              <a:ext uri="{FF2B5EF4-FFF2-40B4-BE49-F238E27FC236}">
                <a16:creationId xmlns:a16="http://schemas.microsoft.com/office/drawing/2014/main" id="{CB5C88BF-9C65-4295-AD56-22B1447B2C62}"/>
              </a:ext>
            </a:extLst>
          </p:cNvPr>
          <p:cNvPicPr>
            <a:picLocks noChangeAspect="1"/>
          </p:cNvPicPr>
          <p:nvPr/>
        </p:nvPicPr>
        <p:blipFill>
          <a:blip r:embed="rId2"/>
          <a:stretch>
            <a:fillRect/>
          </a:stretch>
        </p:blipFill>
        <p:spPr>
          <a:xfrm>
            <a:off x="153762" y="3050005"/>
            <a:ext cx="7842557" cy="319839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427AC63-DF3A-44A0-9C48-F3E12EE44F6A}"/>
              </a:ext>
            </a:extLst>
          </p:cNvPr>
          <p:cNvPicPr>
            <a:picLocks noChangeAspect="1"/>
          </p:cNvPicPr>
          <p:nvPr/>
        </p:nvPicPr>
        <p:blipFill>
          <a:blip r:embed="rId3"/>
          <a:stretch>
            <a:fillRect/>
          </a:stretch>
        </p:blipFill>
        <p:spPr>
          <a:xfrm>
            <a:off x="8650602" y="3645330"/>
            <a:ext cx="2906398" cy="1906143"/>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CD2F9709-1054-4582-8C5E-729D557F78B6}"/>
              </a:ext>
            </a:extLst>
          </p:cNvPr>
          <p:cNvSpPr/>
          <p:nvPr/>
        </p:nvSpPr>
        <p:spPr>
          <a:xfrm>
            <a:off x="153762" y="1742469"/>
            <a:ext cx="11657238" cy="880369"/>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If all the pages of the site are in the same folder, then the value of the href attribute is just the name of the file.</a:t>
            </a:r>
          </a:p>
        </p:txBody>
      </p:sp>
    </p:spTree>
    <p:extLst>
      <p:ext uri="{BB962C8B-B14F-4D97-AF65-F5344CB8AC3E}">
        <p14:creationId xmlns:p14="http://schemas.microsoft.com/office/powerpoint/2010/main" val="1718925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6335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Email Links</a:t>
            </a:r>
          </a:p>
        </p:txBody>
      </p:sp>
      <p:pic>
        <p:nvPicPr>
          <p:cNvPr id="2" name="Picture 1">
            <a:extLst>
              <a:ext uri="{FF2B5EF4-FFF2-40B4-BE49-F238E27FC236}">
                <a16:creationId xmlns:a16="http://schemas.microsoft.com/office/drawing/2014/main" id="{6FD32D16-2EEB-4AB2-BD80-7CE54771FE00}"/>
              </a:ext>
            </a:extLst>
          </p:cNvPr>
          <p:cNvPicPr>
            <a:picLocks noChangeAspect="1"/>
          </p:cNvPicPr>
          <p:nvPr/>
        </p:nvPicPr>
        <p:blipFill>
          <a:blip r:embed="rId2"/>
          <a:stretch>
            <a:fillRect/>
          </a:stretch>
        </p:blipFill>
        <p:spPr>
          <a:xfrm>
            <a:off x="314113" y="2838664"/>
            <a:ext cx="5199491" cy="52322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6331511E-9241-4883-9AFD-AC89173629E1}"/>
              </a:ext>
            </a:extLst>
          </p:cNvPr>
          <p:cNvPicPr>
            <a:picLocks noChangeAspect="1"/>
          </p:cNvPicPr>
          <p:nvPr/>
        </p:nvPicPr>
        <p:blipFill>
          <a:blip r:embed="rId3"/>
          <a:stretch>
            <a:fillRect/>
          </a:stretch>
        </p:blipFill>
        <p:spPr>
          <a:xfrm>
            <a:off x="314113" y="3740749"/>
            <a:ext cx="2095792" cy="58110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74A351F-FC0E-411D-9388-108DC7665E26}"/>
              </a:ext>
            </a:extLst>
          </p:cNvPr>
          <p:cNvPicPr>
            <a:picLocks noChangeAspect="1"/>
          </p:cNvPicPr>
          <p:nvPr/>
        </p:nvPicPr>
        <p:blipFill>
          <a:blip r:embed="rId4"/>
          <a:stretch>
            <a:fillRect/>
          </a:stretch>
        </p:blipFill>
        <p:spPr>
          <a:xfrm>
            <a:off x="314113" y="4673178"/>
            <a:ext cx="3496163" cy="2029108"/>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152FC67A-8994-45F0-A4D9-84472B53724A}"/>
              </a:ext>
            </a:extLst>
          </p:cNvPr>
          <p:cNvSpPr/>
          <p:nvPr/>
        </p:nvSpPr>
        <p:spPr>
          <a:xfrm>
            <a:off x="153762" y="748433"/>
            <a:ext cx="11161937" cy="1711366"/>
          </a:xfrm>
          <a:prstGeom prst="rect">
            <a:avLst/>
          </a:prstGeom>
        </p:spPr>
        <p:txBody>
          <a:bodyPr wrap="square">
            <a:spAutoFit/>
          </a:bodyPr>
          <a:lstStyle/>
          <a:p>
            <a:pPr>
              <a:lnSpc>
                <a:spcPct val="150000"/>
              </a:lnSpc>
            </a:pPr>
            <a:r>
              <a:rPr lang="en-US" spc="300" dirty="0"/>
              <a:t>To create a link that starts up the user's email program and addresses an email to a specified email address, you use the element. However, this time the value of the href attribute starts with mailto: and is followed by the email address you want the email to be sent to.</a:t>
            </a:r>
          </a:p>
        </p:txBody>
      </p:sp>
      <p:pic>
        <p:nvPicPr>
          <p:cNvPr id="7" name="Picture 6">
            <a:extLst>
              <a:ext uri="{FF2B5EF4-FFF2-40B4-BE49-F238E27FC236}">
                <a16:creationId xmlns:a16="http://schemas.microsoft.com/office/drawing/2014/main" id="{52474D7F-FF44-4982-A9DE-69B3F219C420}"/>
              </a:ext>
            </a:extLst>
          </p:cNvPr>
          <p:cNvPicPr>
            <a:picLocks noChangeAspect="1"/>
          </p:cNvPicPr>
          <p:nvPr/>
        </p:nvPicPr>
        <p:blipFill>
          <a:blip r:embed="rId5"/>
          <a:stretch>
            <a:fillRect/>
          </a:stretch>
        </p:blipFill>
        <p:spPr>
          <a:xfrm>
            <a:off x="9037536" y="2459799"/>
            <a:ext cx="2388918" cy="843148"/>
          </a:xfrm>
          <a:prstGeom prst="rect">
            <a:avLst/>
          </a:prstGeom>
          <a:ln>
            <a:noFill/>
          </a:ln>
          <a:effectLst>
            <a:outerShdw blurRad="292100" dist="139700" dir="2700000" algn="tl" rotWithShape="0">
              <a:srgbClr val="333333">
                <a:alpha val="65000"/>
              </a:srgbClr>
            </a:outerShdw>
          </a:effectLst>
        </p:spPr>
      </p:pic>
      <p:sp>
        <p:nvSpPr>
          <p:cNvPr id="8" name="Arrow: Bent 7">
            <a:extLst>
              <a:ext uri="{FF2B5EF4-FFF2-40B4-BE49-F238E27FC236}">
                <a16:creationId xmlns:a16="http://schemas.microsoft.com/office/drawing/2014/main" id="{870ABD1B-CF28-4003-BCBA-1D5A4ACCAEF6}"/>
              </a:ext>
            </a:extLst>
          </p:cNvPr>
          <p:cNvSpPr/>
          <p:nvPr/>
        </p:nvSpPr>
        <p:spPr>
          <a:xfrm flipH="1" flipV="1">
            <a:off x="4927600" y="3542490"/>
            <a:ext cx="586004" cy="2248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4905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6335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Opening Links in a New Window</a:t>
            </a:r>
          </a:p>
        </p:txBody>
      </p:sp>
      <p:sp>
        <p:nvSpPr>
          <p:cNvPr id="2" name="Rectangle 1">
            <a:extLst>
              <a:ext uri="{FF2B5EF4-FFF2-40B4-BE49-F238E27FC236}">
                <a16:creationId xmlns:a16="http://schemas.microsoft.com/office/drawing/2014/main" id="{283CE596-073B-453B-B034-0CD979DDAF79}"/>
              </a:ext>
            </a:extLst>
          </p:cNvPr>
          <p:cNvSpPr/>
          <p:nvPr/>
        </p:nvSpPr>
        <p:spPr>
          <a:xfrm>
            <a:off x="153762" y="859135"/>
            <a:ext cx="11403237" cy="880369"/>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If you want a link to open in a new window, you can use the target attribute on the opening tag. The value of this attribute should be _blank.</a:t>
            </a:r>
          </a:p>
        </p:txBody>
      </p:sp>
      <p:sp>
        <p:nvSpPr>
          <p:cNvPr id="3" name="Rectangle 2">
            <a:extLst>
              <a:ext uri="{FF2B5EF4-FFF2-40B4-BE49-F238E27FC236}">
                <a16:creationId xmlns:a16="http://schemas.microsoft.com/office/drawing/2014/main" id="{C6832CC0-0B47-4082-A20C-83B8AD5E715C}"/>
              </a:ext>
            </a:extLst>
          </p:cNvPr>
          <p:cNvSpPr/>
          <p:nvPr/>
        </p:nvSpPr>
        <p:spPr>
          <a:xfrm>
            <a:off x="213746" y="1739504"/>
            <a:ext cx="11283268" cy="129586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pc="300" dirty="0"/>
              <a:t>Generally you should avoid opening links in a new window, but if you do, it is considered good practice to inform users that the link will open a new window before they click on it.</a:t>
            </a:r>
          </a:p>
        </p:txBody>
      </p:sp>
      <p:pic>
        <p:nvPicPr>
          <p:cNvPr id="5" name="Picture 4">
            <a:extLst>
              <a:ext uri="{FF2B5EF4-FFF2-40B4-BE49-F238E27FC236}">
                <a16:creationId xmlns:a16="http://schemas.microsoft.com/office/drawing/2014/main" id="{AA903C6B-72F3-4ACB-8255-4F9EAC8A6C31}"/>
              </a:ext>
            </a:extLst>
          </p:cNvPr>
          <p:cNvPicPr>
            <a:picLocks noChangeAspect="1"/>
          </p:cNvPicPr>
          <p:nvPr/>
        </p:nvPicPr>
        <p:blipFill>
          <a:blip r:embed="rId2"/>
          <a:stretch>
            <a:fillRect/>
          </a:stretch>
        </p:blipFill>
        <p:spPr>
          <a:xfrm>
            <a:off x="213746" y="3682532"/>
            <a:ext cx="6479154" cy="10767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0F4FA29-6466-42EF-8169-A77CFEA1ABEE}"/>
              </a:ext>
            </a:extLst>
          </p:cNvPr>
          <p:cNvPicPr>
            <a:picLocks noChangeAspect="1"/>
          </p:cNvPicPr>
          <p:nvPr/>
        </p:nvPicPr>
        <p:blipFill>
          <a:blip r:embed="rId3"/>
          <a:stretch>
            <a:fillRect/>
          </a:stretch>
        </p:blipFill>
        <p:spPr>
          <a:xfrm>
            <a:off x="6946901" y="3835329"/>
            <a:ext cx="4917054" cy="70321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11735E-1141-4557-A985-C84300B137AE}"/>
              </a:ext>
            </a:extLst>
          </p:cNvPr>
          <p:cNvPicPr>
            <a:picLocks noChangeAspect="1"/>
          </p:cNvPicPr>
          <p:nvPr/>
        </p:nvPicPr>
        <p:blipFill>
          <a:blip r:embed="rId4"/>
          <a:stretch>
            <a:fillRect/>
          </a:stretch>
        </p:blipFill>
        <p:spPr>
          <a:xfrm>
            <a:off x="9665698" y="2852932"/>
            <a:ext cx="2134756" cy="703213"/>
          </a:xfrm>
          <a:prstGeom prst="rect">
            <a:avLst/>
          </a:prstGeom>
          <a:ln>
            <a:noFill/>
          </a:ln>
          <a:effectLst>
            <a:outerShdw blurRad="292100" dist="139700" dir="2700000" algn="tl" rotWithShape="0">
              <a:srgbClr val="333333">
                <a:alpha val="65000"/>
              </a:srgbClr>
            </a:outerShdw>
          </a:effectLst>
        </p:spPr>
      </p:pic>
      <p:sp>
        <p:nvSpPr>
          <p:cNvPr id="8" name="Arrow: U-Turn 7">
            <a:extLst>
              <a:ext uri="{FF2B5EF4-FFF2-40B4-BE49-F238E27FC236}">
                <a16:creationId xmlns:a16="http://schemas.microsoft.com/office/drawing/2014/main" id="{5FC0D90F-77E3-4A1E-9D09-44594FD8FE13}"/>
              </a:ext>
            </a:extLst>
          </p:cNvPr>
          <p:cNvSpPr/>
          <p:nvPr/>
        </p:nvSpPr>
        <p:spPr>
          <a:xfrm rot="10800000" flipH="1">
            <a:off x="5855380" y="4934813"/>
            <a:ext cx="2393233" cy="624441"/>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261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6335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Linking to a Specific Part of the Same Page</a:t>
            </a:r>
          </a:p>
        </p:txBody>
      </p:sp>
      <p:sp>
        <p:nvSpPr>
          <p:cNvPr id="2" name="Rectangle 1">
            <a:extLst>
              <a:ext uri="{FF2B5EF4-FFF2-40B4-BE49-F238E27FC236}">
                <a16:creationId xmlns:a16="http://schemas.microsoft.com/office/drawing/2014/main" id="{1FE1FAD9-C6F1-4397-A593-EFF253780258}"/>
              </a:ext>
            </a:extLst>
          </p:cNvPr>
          <p:cNvSpPr/>
          <p:nvPr/>
        </p:nvSpPr>
        <p:spPr>
          <a:xfrm>
            <a:off x="115663" y="704334"/>
            <a:ext cx="11796938" cy="1295868"/>
          </a:xfrm>
          <a:prstGeom prst="rect">
            <a:avLst/>
          </a:prstGeom>
        </p:spPr>
        <p:txBody>
          <a:bodyPr wrap="square">
            <a:spAutoFit/>
          </a:bodyPr>
          <a:lstStyle/>
          <a:p>
            <a:pPr>
              <a:lnSpc>
                <a:spcPct val="150000"/>
              </a:lnSpc>
            </a:pPr>
            <a:r>
              <a:rPr lang="en-US" spc="300" dirty="0"/>
              <a:t>At the top of a long page you might want to add a list of contents that links to the corresponding sections lower down. Or you might want to add a link from part way down the page back to the top of it to save users from having to scroll back to the top</a:t>
            </a:r>
          </a:p>
        </p:txBody>
      </p:sp>
      <p:pic>
        <p:nvPicPr>
          <p:cNvPr id="3" name="Picture 2">
            <a:extLst>
              <a:ext uri="{FF2B5EF4-FFF2-40B4-BE49-F238E27FC236}">
                <a16:creationId xmlns:a16="http://schemas.microsoft.com/office/drawing/2014/main" id="{3D06C5C7-D9A0-4C80-8257-41213702F986}"/>
              </a:ext>
            </a:extLst>
          </p:cNvPr>
          <p:cNvPicPr>
            <a:picLocks noChangeAspect="1"/>
          </p:cNvPicPr>
          <p:nvPr/>
        </p:nvPicPr>
        <p:blipFill>
          <a:blip r:embed="rId2"/>
          <a:stretch>
            <a:fillRect/>
          </a:stretch>
        </p:blipFill>
        <p:spPr>
          <a:xfrm>
            <a:off x="255355" y="2263448"/>
            <a:ext cx="5196218" cy="421355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1A44FA0-E7A2-46E3-B871-6E6A5583AC72}"/>
              </a:ext>
            </a:extLst>
          </p:cNvPr>
          <p:cNvPicPr>
            <a:picLocks noChangeAspect="1"/>
          </p:cNvPicPr>
          <p:nvPr/>
        </p:nvPicPr>
        <p:blipFill>
          <a:blip r:embed="rId3"/>
          <a:stretch>
            <a:fillRect/>
          </a:stretch>
        </p:blipFill>
        <p:spPr>
          <a:xfrm>
            <a:off x="7222902" y="2012902"/>
            <a:ext cx="4041997" cy="4695494"/>
          </a:xfrm>
          <a:prstGeom prst="rect">
            <a:avLst/>
          </a:prstGeom>
          <a:ln>
            <a:noFill/>
          </a:ln>
          <a:effectLst>
            <a:outerShdw blurRad="292100" dist="139700" dir="2700000" algn="tl" rotWithShape="0">
              <a:srgbClr val="333333">
                <a:alpha val="65000"/>
              </a:srgbClr>
            </a:outerShdw>
          </a:effectLst>
        </p:spPr>
      </p:pic>
      <p:sp>
        <p:nvSpPr>
          <p:cNvPr id="6" name="Arrow: Right 5">
            <a:extLst>
              <a:ext uri="{FF2B5EF4-FFF2-40B4-BE49-F238E27FC236}">
                <a16:creationId xmlns:a16="http://schemas.microsoft.com/office/drawing/2014/main" id="{A83B6CB5-62E6-4501-ACED-298A31E0733F}"/>
              </a:ext>
            </a:extLst>
          </p:cNvPr>
          <p:cNvSpPr/>
          <p:nvPr/>
        </p:nvSpPr>
        <p:spPr>
          <a:xfrm>
            <a:off x="5842000" y="3721100"/>
            <a:ext cx="12319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52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40DB-69FB-97FF-9173-B900BF090D56}"/>
              </a:ext>
            </a:extLst>
          </p:cNvPr>
          <p:cNvSpPr txBox="1"/>
          <p:nvPr/>
        </p:nvSpPr>
        <p:spPr>
          <a:xfrm>
            <a:off x="153763" y="155714"/>
            <a:ext cx="6335937" cy="523220"/>
          </a:xfrm>
          <a:prstGeom prst="rect">
            <a:avLst/>
          </a:prstGeom>
          <a:solidFill>
            <a:schemeClr val="accent2">
              <a:lumMod val="40000"/>
              <a:lumOff val="60000"/>
            </a:schemeClr>
          </a:solidFill>
          <a:ln w="76200">
            <a:solidFill>
              <a:schemeClr val="accent2">
                <a:lumMod val="75000"/>
              </a:schemeClr>
            </a:solidFill>
          </a:ln>
        </p:spPr>
        <p:txBody>
          <a:bodyPr wrap="square" rtlCol="0">
            <a:spAutoFit/>
          </a:bodyPr>
          <a:lstStyle/>
          <a:p>
            <a:r>
              <a:rPr lang="en-US" sz="2800" dirty="0"/>
              <a:t>Linking to a Specific Part of the Same Page</a:t>
            </a:r>
          </a:p>
        </p:txBody>
      </p:sp>
      <p:sp>
        <p:nvSpPr>
          <p:cNvPr id="3" name="TextBox 2">
            <a:extLst>
              <a:ext uri="{FF2B5EF4-FFF2-40B4-BE49-F238E27FC236}">
                <a16:creationId xmlns:a16="http://schemas.microsoft.com/office/drawing/2014/main" id="{00651841-D917-9F4E-293C-76D946D6C0A3}"/>
              </a:ext>
            </a:extLst>
          </p:cNvPr>
          <p:cNvSpPr txBox="1"/>
          <p:nvPr/>
        </p:nvSpPr>
        <p:spPr>
          <a:xfrm>
            <a:off x="153763" y="1717358"/>
            <a:ext cx="11448370" cy="3441362"/>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en-US" spc="300" dirty="0"/>
              <a:t>Links are created using the element. </a:t>
            </a:r>
          </a:p>
          <a:p>
            <a:pPr marL="285750" indent="-285750">
              <a:lnSpc>
                <a:spcPct val="200000"/>
              </a:lnSpc>
              <a:buFont typeface="Wingdings" panose="05000000000000000000" pitchFamily="2" charset="2"/>
              <a:buChar char="§"/>
            </a:pPr>
            <a:r>
              <a:rPr lang="en-US" spc="300" dirty="0"/>
              <a:t>The element uses the href attribute to indicate the page you are linking to. </a:t>
            </a:r>
          </a:p>
          <a:p>
            <a:pPr marL="285750" indent="-285750">
              <a:lnSpc>
                <a:spcPct val="200000"/>
              </a:lnSpc>
              <a:buFont typeface="Wingdings" panose="05000000000000000000" pitchFamily="2" charset="2"/>
              <a:buChar char="§"/>
            </a:pPr>
            <a:r>
              <a:rPr lang="en-US" spc="300" dirty="0"/>
              <a:t>If you are linking to a page within your own site, it is best to use relative links rather than qualified URLs. </a:t>
            </a:r>
          </a:p>
          <a:p>
            <a:pPr marL="285750" indent="-285750">
              <a:lnSpc>
                <a:spcPct val="200000"/>
              </a:lnSpc>
              <a:buFont typeface="Wingdings" panose="05000000000000000000" pitchFamily="2" charset="2"/>
              <a:buChar char="§"/>
            </a:pPr>
            <a:r>
              <a:rPr lang="en-US" spc="300" dirty="0"/>
              <a:t>You can create links to open email programs with an email address in the "to" field. </a:t>
            </a:r>
          </a:p>
          <a:p>
            <a:pPr marL="285750" indent="-285750">
              <a:lnSpc>
                <a:spcPct val="200000"/>
              </a:lnSpc>
              <a:buFont typeface="Wingdings" panose="05000000000000000000" pitchFamily="2" charset="2"/>
              <a:buChar char="§"/>
            </a:pPr>
            <a:r>
              <a:rPr lang="en-US" spc="300" dirty="0"/>
              <a:t>You can use the id attribute to target elements within a page that can be linked to.</a:t>
            </a:r>
          </a:p>
        </p:txBody>
      </p:sp>
    </p:spTree>
    <p:extLst>
      <p:ext uri="{BB962C8B-B14F-4D97-AF65-F5344CB8AC3E}">
        <p14:creationId xmlns:p14="http://schemas.microsoft.com/office/powerpoint/2010/main" val="112741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ML element - Wikipedia">
            <a:extLst>
              <a:ext uri="{FF2B5EF4-FFF2-40B4-BE49-F238E27FC236}">
                <a16:creationId xmlns:a16="http://schemas.microsoft.com/office/drawing/2014/main" id="{10A9C1DC-FD52-0E9A-D8BA-12E8D60EC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192" y="1957388"/>
            <a:ext cx="9562583" cy="26019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26D308-D699-CB15-54EF-06193B8FD44B}"/>
              </a:ext>
            </a:extLst>
          </p:cNvPr>
          <p:cNvSpPr txBox="1"/>
          <p:nvPr/>
        </p:nvSpPr>
        <p:spPr>
          <a:xfrm>
            <a:off x="4292600" y="210372"/>
            <a:ext cx="34036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HTML</a:t>
            </a:r>
            <a:r>
              <a:rPr lang="en-US" sz="2800" b="1" dirty="0">
                <a:solidFill>
                  <a:srgbClr val="000000"/>
                </a:solidFill>
                <a:latin typeface="Segoe UI" panose="020B0502040204020203" pitchFamily="34" charset="0"/>
              </a:rPr>
              <a:t> ELEMENTS</a:t>
            </a:r>
            <a:endParaRPr lang="en-US" sz="28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90604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ML Cheat Sheet (2022) - InterviewBit">
            <a:extLst>
              <a:ext uri="{FF2B5EF4-FFF2-40B4-BE49-F238E27FC236}">
                <a16:creationId xmlns:a16="http://schemas.microsoft.com/office/drawing/2014/main" id="{B9A3FFB2-1529-521C-8E85-3CE7B6A26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047"/>
          <a:stretch/>
        </p:blipFill>
        <p:spPr bwMode="auto">
          <a:xfrm>
            <a:off x="1123950" y="1972327"/>
            <a:ext cx="9944100" cy="31330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80D000-C6A1-5E14-A760-54EC95D151BE}"/>
              </a:ext>
            </a:extLst>
          </p:cNvPr>
          <p:cNvSpPr txBox="1"/>
          <p:nvPr/>
        </p:nvSpPr>
        <p:spPr>
          <a:xfrm>
            <a:off x="4292600" y="210372"/>
            <a:ext cx="3403600" cy="548521"/>
          </a:xfrm>
          <a:prstGeom prst="round2SameRect">
            <a:avLst/>
          </a:prstGeom>
          <a:noFill/>
          <a:ln w="38100">
            <a:solidFill>
              <a:schemeClr val="accent5"/>
            </a:solidFill>
          </a:ln>
        </p:spPr>
        <p:txBody>
          <a:bodyPr wrap="square">
            <a:spAutoFit/>
          </a:bodyPr>
          <a:lstStyle/>
          <a:p>
            <a:pPr algn="l"/>
            <a:r>
              <a:rPr lang="en-US" sz="2800" b="1" i="0" dirty="0">
                <a:solidFill>
                  <a:srgbClr val="000000"/>
                </a:solidFill>
                <a:effectLst/>
                <a:latin typeface="Segoe UI" panose="020B0502040204020203" pitchFamily="34" charset="0"/>
              </a:rPr>
              <a:t>HTML</a:t>
            </a:r>
            <a:r>
              <a:rPr lang="en-US" sz="2800" b="1" dirty="0">
                <a:solidFill>
                  <a:srgbClr val="000000"/>
                </a:solidFill>
                <a:latin typeface="Segoe UI" panose="020B0502040204020203" pitchFamily="34" charset="0"/>
              </a:rPr>
              <a:t> VERSION</a:t>
            </a:r>
            <a:endParaRPr lang="en-US" sz="28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057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28731-23E3-D6D9-DE4B-49BC9F50153E}"/>
              </a:ext>
            </a:extLst>
          </p:cNvPr>
          <p:cNvSpPr txBox="1"/>
          <p:nvPr/>
        </p:nvSpPr>
        <p:spPr>
          <a:xfrm>
            <a:off x="4292600" y="210372"/>
            <a:ext cx="3403600" cy="548521"/>
          </a:xfrm>
          <a:prstGeom prst="round2SameRect">
            <a:avLst/>
          </a:prstGeom>
          <a:noFill/>
          <a:ln w="38100">
            <a:solidFill>
              <a:schemeClr val="accent5"/>
            </a:solidFill>
          </a:ln>
        </p:spPr>
        <p:txBody>
          <a:bodyPr wrap="square">
            <a:spAutoFit/>
          </a:bodyPr>
          <a:lstStyle/>
          <a:p>
            <a:pPr algn="l"/>
            <a:r>
              <a:rPr lang="en-US" sz="2800" b="1" dirty="0">
                <a:solidFill>
                  <a:srgbClr val="000000"/>
                </a:solidFill>
                <a:latin typeface="Segoe UI" panose="020B0502040204020203" pitchFamily="34" charset="0"/>
              </a:rPr>
              <a:t>WEB BROWSER</a:t>
            </a:r>
            <a:endParaRPr lang="en-US" sz="2800" b="1" i="0" dirty="0">
              <a:solidFill>
                <a:srgbClr val="000000"/>
              </a:solidFill>
              <a:effectLst/>
              <a:latin typeface="Segoe UI" panose="020B0502040204020203" pitchFamily="34" charset="0"/>
            </a:endParaRPr>
          </a:p>
        </p:txBody>
      </p:sp>
      <p:pic>
        <p:nvPicPr>
          <p:cNvPr id="6146" name="Picture 2" descr="View in Browser">
            <a:extLst>
              <a:ext uri="{FF2B5EF4-FFF2-40B4-BE49-F238E27FC236}">
                <a16:creationId xmlns:a16="http://schemas.microsoft.com/office/drawing/2014/main" id="{4840274F-36C8-178C-284A-DA47942DB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312" y="2128838"/>
            <a:ext cx="6048375"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6A9818-1DD7-1C77-4969-6EC114E28ADC}"/>
              </a:ext>
            </a:extLst>
          </p:cNvPr>
          <p:cNvSpPr txBox="1"/>
          <p:nvPr/>
        </p:nvSpPr>
        <p:spPr>
          <a:xfrm>
            <a:off x="3478212" y="982200"/>
            <a:ext cx="6389688"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 purpose of a web browser (Chrome, Edge, Firefox, Safari) is to read HTML documents and display them correctly.</a:t>
            </a:r>
            <a:endParaRPr lang="en-US" dirty="0"/>
          </a:p>
        </p:txBody>
      </p:sp>
    </p:spTree>
    <p:extLst>
      <p:ext uri="{BB962C8B-B14F-4D97-AF65-F5344CB8AC3E}">
        <p14:creationId xmlns:p14="http://schemas.microsoft.com/office/powerpoint/2010/main" val="399147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2A75B-8A39-69BB-CCA6-C6FBFB2E0449}"/>
              </a:ext>
            </a:extLst>
          </p:cNvPr>
          <p:cNvSpPr txBox="1"/>
          <p:nvPr/>
        </p:nvSpPr>
        <p:spPr>
          <a:xfrm>
            <a:off x="4292600" y="210372"/>
            <a:ext cx="4381500" cy="548521"/>
          </a:xfrm>
          <a:prstGeom prst="round2SameRect">
            <a:avLst/>
          </a:prstGeom>
          <a:noFill/>
          <a:ln w="38100">
            <a:solidFill>
              <a:schemeClr val="accent5"/>
            </a:solidFill>
          </a:ln>
        </p:spPr>
        <p:txBody>
          <a:bodyPr wrap="square">
            <a:spAutoFit/>
          </a:bodyPr>
          <a:lstStyle/>
          <a:p>
            <a:pPr algn="l"/>
            <a:r>
              <a:rPr lang="en-US" sz="2800" b="1" dirty="0">
                <a:solidFill>
                  <a:srgbClr val="000000"/>
                </a:solidFill>
                <a:latin typeface="Segoe UI" panose="020B0502040204020203" pitchFamily="34" charset="0"/>
              </a:rPr>
              <a:t>TEXT/CODE EDITOR</a:t>
            </a:r>
            <a:endParaRPr lang="en-US" sz="2800" b="1" i="0" dirty="0">
              <a:solidFill>
                <a:srgbClr val="000000"/>
              </a:solidFill>
              <a:effectLst/>
              <a:latin typeface="Segoe UI" panose="020B0502040204020203" pitchFamily="34" charset="0"/>
            </a:endParaRPr>
          </a:p>
        </p:txBody>
      </p:sp>
      <p:sp>
        <p:nvSpPr>
          <p:cNvPr id="4" name="TextBox 3">
            <a:extLst>
              <a:ext uri="{FF2B5EF4-FFF2-40B4-BE49-F238E27FC236}">
                <a16:creationId xmlns:a16="http://schemas.microsoft.com/office/drawing/2014/main" id="{1C31ECC6-A460-061F-5158-48C73ABEE695}"/>
              </a:ext>
            </a:extLst>
          </p:cNvPr>
          <p:cNvSpPr txBox="1"/>
          <p:nvPr/>
        </p:nvSpPr>
        <p:spPr>
          <a:xfrm>
            <a:off x="387350" y="1313934"/>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Step 1: Open Notepad (PC)</a:t>
            </a:r>
          </a:p>
        </p:txBody>
      </p:sp>
      <p:pic>
        <p:nvPicPr>
          <p:cNvPr id="6" name="Picture 5">
            <a:extLst>
              <a:ext uri="{FF2B5EF4-FFF2-40B4-BE49-F238E27FC236}">
                <a16:creationId xmlns:a16="http://schemas.microsoft.com/office/drawing/2014/main" id="{A9693614-5FEC-D345-893A-088EAE2111ED}"/>
              </a:ext>
            </a:extLst>
          </p:cNvPr>
          <p:cNvPicPr>
            <a:picLocks noChangeAspect="1"/>
          </p:cNvPicPr>
          <p:nvPr/>
        </p:nvPicPr>
        <p:blipFill>
          <a:blip r:embed="rId2"/>
          <a:stretch>
            <a:fillRect/>
          </a:stretch>
        </p:blipFill>
        <p:spPr>
          <a:xfrm>
            <a:off x="515427" y="1801523"/>
            <a:ext cx="4742374" cy="26826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904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182A0-DCC5-273A-8D7C-7CC927632B01}"/>
              </a:ext>
            </a:extLst>
          </p:cNvPr>
          <p:cNvSpPr txBox="1"/>
          <p:nvPr/>
        </p:nvSpPr>
        <p:spPr>
          <a:xfrm>
            <a:off x="393700" y="1136134"/>
            <a:ext cx="6096000" cy="400110"/>
          </a:xfrm>
          <a:prstGeom prst="rect">
            <a:avLst/>
          </a:prstGeom>
          <a:noFill/>
        </p:spPr>
        <p:txBody>
          <a:bodyPr wrap="square">
            <a:spAutoFit/>
          </a:bodyPr>
          <a:lstStyle/>
          <a:p>
            <a:pPr algn="l"/>
            <a:r>
              <a:rPr lang="en-US" sz="2000" b="1" i="0" dirty="0">
                <a:solidFill>
                  <a:srgbClr val="000000"/>
                </a:solidFill>
                <a:effectLst/>
                <a:latin typeface="Segoe UI" panose="020B0502040204020203" pitchFamily="34" charset="0"/>
              </a:rPr>
              <a:t>Step 2: Write Some HTML</a:t>
            </a:r>
          </a:p>
        </p:txBody>
      </p:sp>
      <p:pic>
        <p:nvPicPr>
          <p:cNvPr id="5" name="Picture 4">
            <a:extLst>
              <a:ext uri="{FF2B5EF4-FFF2-40B4-BE49-F238E27FC236}">
                <a16:creationId xmlns:a16="http://schemas.microsoft.com/office/drawing/2014/main" id="{A040A31E-A208-3ED1-517C-57AC19933EB1}"/>
              </a:ext>
            </a:extLst>
          </p:cNvPr>
          <p:cNvPicPr>
            <a:picLocks noChangeAspect="1"/>
          </p:cNvPicPr>
          <p:nvPr/>
        </p:nvPicPr>
        <p:blipFill>
          <a:blip r:embed="rId2"/>
          <a:stretch>
            <a:fillRect/>
          </a:stretch>
        </p:blipFill>
        <p:spPr>
          <a:xfrm>
            <a:off x="419100" y="1600150"/>
            <a:ext cx="7344800" cy="405821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615A282-1781-23AC-8AB3-FEE253FFDB03}"/>
              </a:ext>
            </a:extLst>
          </p:cNvPr>
          <p:cNvSpPr txBox="1"/>
          <p:nvPr/>
        </p:nvSpPr>
        <p:spPr>
          <a:xfrm>
            <a:off x="4292600" y="210372"/>
            <a:ext cx="4381500" cy="548521"/>
          </a:xfrm>
          <a:prstGeom prst="round2SameRect">
            <a:avLst/>
          </a:prstGeom>
          <a:noFill/>
          <a:ln w="38100">
            <a:solidFill>
              <a:schemeClr val="accent5"/>
            </a:solidFill>
          </a:ln>
        </p:spPr>
        <p:txBody>
          <a:bodyPr wrap="square">
            <a:spAutoFit/>
          </a:bodyPr>
          <a:lstStyle/>
          <a:p>
            <a:pPr algn="l"/>
            <a:r>
              <a:rPr lang="en-US" sz="2800" b="1" dirty="0">
                <a:solidFill>
                  <a:srgbClr val="000000"/>
                </a:solidFill>
                <a:latin typeface="Segoe UI" panose="020B0502040204020203" pitchFamily="34" charset="0"/>
              </a:rPr>
              <a:t>TEXT/CODE EDITOR</a:t>
            </a:r>
            <a:endParaRPr lang="en-US" sz="2800" b="1"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3682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1420</Words>
  <Application>Microsoft Office PowerPoint</Application>
  <PresentationFormat>Widescreen</PresentationFormat>
  <Paragraphs>115</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Student</cp:lastModifiedBy>
  <cp:revision>182</cp:revision>
  <dcterms:created xsi:type="dcterms:W3CDTF">2022-11-08T09:16:20Z</dcterms:created>
  <dcterms:modified xsi:type="dcterms:W3CDTF">2022-11-15T09:10:18Z</dcterms:modified>
</cp:coreProperties>
</file>