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89" r:id="rId4"/>
    <p:sldId id="259" r:id="rId5"/>
    <p:sldId id="287" r:id="rId6"/>
    <p:sldId id="288" r:id="rId7"/>
    <p:sldId id="260" r:id="rId8"/>
    <p:sldId id="261" r:id="rId9"/>
    <p:sldId id="264" r:id="rId10"/>
    <p:sldId id="265" r:id="rId11"/>
    <p:sldId id="266" r:id="rId12"/>
    <p:sldId id="267" r:id="rId13"/>
    <p:sldId id="268" r:id="rId14"/>
    <p:sldId id="270" r:id="rId15"/>
    <p:sldId id="271" r:id="rId16"/>
    <p:sldId id="272" r:id="rId17"/>
    <p:sldId id="273" r:id="rId18"/>
    <p:sldId id="274" r:id="rId19"/>
    <p:sldId id="258" r:id="rId20"/>
    <p:sldId id="296" r:id="rId21"/>
    <p:sldId id="275" r:id="rId22"/>
    <p:sldId id="282" r:id="rId23"/>
    <p:sldId id="294" r:id="rId24"/>
    <p:sldId id="276" r:id="rId25"/>
    <p:sldId id="283" r:id="rId26"/>
    <p:sldId id="284" r:id="rId27"/>
    <p:sldId id="285" r:id="rId28"/>
    <p:sldId id="286" r:id="rId29"/>
    <p:sldId id="295" r:id="rId30"/>
    <p:sldId id="290" r:id="rId31"/>
    <p:sldId id="291" r:id="rId32"/>
    <p:sldId id="292" r:id="rId33"/>
    <p:sldId id="293" r:id="rId34"/>
    <p:sldId id="297" r:id="rId35"/>
    <p:sldId id="278" r:id="rId36"/>
    <p:sldId id="279" r:id="rId37"/>
    <p:sldId id="280"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6/26/2024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6/26/2024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3" name="TextBox 2">
            <a:extLst>
              <a:ext uri="{FF2B5EF4-FFF2-40B4-BE49-F238E27FC236}">
                <a16:creationId xmlns:a16="http://schemas.microsoft.com/office/drawing/2014/main" id="{FE05FD0B-D5CB-EE61-884D-D2A842C438AE}"/>
              </a:ext>
            </a:extLst>
          </p:cNvPr>
          <p:cNvSpPr txBox="1"/>
          <p:nvPr/>
        </p:nvSpPr>
        <p:spPr>
          <a:xfrm>
            <a:off x="3657601" y="1084997"/>
            <a:ext cx="5207000" cy="923330"/>
          </a:xfrm>
          <a:prstGeom prst="rect">
            <a:avLst/>
          </a:prstGeom>
          <a:noFill/>
        </p:spPr>
        <p:txBody>
          <a:bodyPr wrap="square">
            <a:spAutoFit/>
          </a:bodyPr>
          <a:lstStyle/>
          <a:p>
            <a:r>
              <a:rPr lang="en-US" i="0" dirty="0">
                <a:ln w="0"/>
                <a:effectLst>
                  <a:outerShdw blurRad="38100" dist="19050" dir="2700000" algn="tl" rotWithShape="0">
                    <a:schemeClr val="dk1">
                      <a:alpha val="40000"/>
                    </a:schemeClr>
                  </a:outerShdw>
                </a:effectLst>
                <a:highlight>
                  <a:srgbClr val="FFFFFF"/>
                </a:highlight>
                <a:latin typeface="Courier New" panose="02070309020205020404" pitchFamily="49" charset="0"/>
              </a:rPr>
              <a:t>https://www.sqlservertutorial.net/wp-content/uploads/SQL-Server-Sample-Database.zip</a:t>
            </a:r>
            <a:endParaRPr lang="en-US" dirty="0">
              <a:ln w="0"/>
              <a:effectLst>
                <a:outerShdw blurRad="38100" dist="19050" dir="2700000" algn="tl" rotWithShape="0">
                  <a:schemeClr val="dk1">
                    <a:alpha val="40000"/>
                  </a:schemeClr>
                </a:outerShdw>
              </a:effectLst>
            </a:endParaRPr>
          </a:p>
        </p:txBody>
      </p:sp>
      <p:pic>
        <p:nvPicPr>
          <p:cNvPr id="6146" name="Picture 2">
            <a:extLst>
              <a:ext uri="{FF2B5EF4-FFF2-40B4-BE49-F238E27FC236}">
                <a16:creationId xmlns:a16="http://schemas.microsoft.com/office/drawing/2014/main" id="{BA5E20E7-1A45-6078-F898-0AFB9C4D0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175" y="2894013"/>
            <a:ext cx="5156426" cy="34051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212601-DC96-E475-A14E-92C5C99B6E0D}"/>
              </a:ext>
            </a:extLst>
          </p:cNvPr>
          <p:cNvSpPr txBox="1"/>
          <p:nvPr/>
        </p:nvSpPr>
        <p:spPr>
          <a:xfrm>
            <a:off x="5968775" y="2262327"/>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1 </a:t>
            </a:r>
          </a:p>
        </p:txBody>
      </p:sp>
    </p:spTree>
    <p:extLst>
      <p:ext uri="{BB962C8B-B14F-4D97-AF65-F5344CB8AC3E}">
        <p14:creationId xmlns:p14="http://schemas.microsoft.com/office/powerpoint/2010/main" val="78302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005027"/>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a:t>
            </a:r>
            <a:r>
              <a:rPr lang="en-US" dirty="0">
                <a:ln w="0"/>
                <a:effectLst>
                  <a:outerShdw blurRad="38100" dist="19050" dir="2700000" algn="tl" rotWithShape="0">
                    <a:schemeClr val="dk1">
                      <a:alpha val="40000"/>
                    </a:schemeClr>
                  </a:outerShdw>
                </a:effectLst>
                <a:highlight>
                  <a:srgbClr val="FFFFFF"/>
                </a:highlight>
                <a:latin typeface="Wotfard"/>
              </a:rPr>
              <a:t>2</a:t>
            </a:r>
            <a:endParaRPr lang="en-US" i="0" dirty="0">
              <a:ln w="0"/>
              <a:effectLst>
                <a:outerShdw blurRad="38100" dist="19050" dir="2700000" algn="tl" rotWithShape="0">
                  <a:schemeClr val="dk1">
                    <a:alpha val="40000"/>
                  </a:schemeClr>
                </a:outerShdw>
              </a:effectLst>
              <a:highlight>
                <a:srgbClr val="FFFFFF"/>
              </a:highlight>
              <a:latin typeface="Wotfard"/>
            </a:endParaRPr>
          </a:p>
        </p:txBody>
      </p:sp>
      <p:pic>
        <p:nvPicPr>
          <p:cNvPr id="7170" name="Picture 2">
            <a:extLst>
              <a:ext uri="{FF2B5EF4-FFF2-40B4-BE49-F238E27FC236}">
                <a16:creationId xmlns:a16="http://schemas.microsoft.com/office/drawing/2014/main" id="{DCD3B3B3-91E9-2D62-FFFB-2593369A1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788" y="1776412"/>
            <a:ext cx="370522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772037" y="1017727"/>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3</a:t>
            </a:r>
          </a:p>
        </p:txBody>
      </p:sp>
      <p:pic>
        <p:nvPicPr>
          <p:cNvPr id="8194" name="Picture 2">
            <a:extLst>
              <a:ext uri="{FF2B5EF4-FFF2-40B4-BE49-F238E27FC236}">
                <a16:creationId xmlns:a16="http://schemas.microsoft.com/office/drawing/2014/main" id="{AB1F9E91-0487-188E-5048-E0E6BF68B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237" y="1573789"/>
            <a:ext cx="5510326" cy="499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77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9218" name="Picture 2">
            <a:extLst>
              <a:ext uri="{FF2B5EF4-FFF2-40B4-BE49-F238E27FC236}">
                <a16:creationId xmlns:a16="http://schemas.microsoft.com/office/drawing/2014/main" id="{78FCF967-9C37-5582-86B5-3D55CB8AE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887" y="2171700"/>
            <a:ext cx="25622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4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9218" name="Picture 2">
            <a:extLst>
              <a:ext uri="{FF2B5EF4-FFF2-40B4-BE49-F238E27FC236}">
                <a16:creationId xmlns:a16="http://schemas.microsoft.com/office/drawing/2014/main" id="{78FCF967-9C37-5582-86B5-3D55CB8AE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887" y="2171700"/>
            <a:ext cx="25622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9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2" name="Picture 2">
            <a:extLst>
              <a:ext uri="{FF2B5EF4-FFF2-40B4-BE49-F238E27FC236}">
                <a16:creationId xmlns:a16="http://schemas.microsoft.com/office/drawing/2014/main" id="{053CB492-BE6A-6136-6C36-F921BA1AD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2" y="2019300"/>
            <a:ext cx="59721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0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11266" name="Picture 2">
            <a:extLst>
              <a:ext uri="{FF2B5EF4-FFF2-40B4-BE49-F238E27FC236}">
                <a16:creationId xmlns:a16="http://schemas.microsoft.com/office/drawing/2014/main" id="{8DB088DB-1191-9158-D953-3027F0F02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87" y="1824335"/>
            <a:ext cx="6372225"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5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13314" name="Picture 2">
            <a:extLst>
              <a:ext uri="{FF2B5EF4-FFF2-40B4-BE49-F238E27FC236}">
                <a16:creationId xmlns:a16="http://schemas.microsoft.com/office/drawing/2014/main" id="{376669FF-C230-F8A2-B8CA-D5A0BE882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395835"/>
            <a:ext cx="667702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F4BCC3F-ECEE-F3D6-5032-4F95F57B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1350" y="2395835"/>
            <a:ext cx="26193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65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Load</a:t>
            </a:r>
            <a:r>
              <a:rPr lang="en-US" sz="4800" b="1" i="0" dirty="0">
                <a:ln w="22225">
                  <a:solidFill>
                    <a:schemeClr val="accent2"/>
                  </a:solidFill>
                  <a:prstDash val="solid"/>
                </a:ln>
                <a:solidFill>
                  <a:schemeClr val="accent2">
                    <a:lumMod val="40000"/>
                    <a:lumOff val="60000"/>
                  </a:schemeClr>
                </a:solidFill>
                <a:highlight>
                  <a:srgbClr val="FFFFFF"/>
                </a:highlight>
                <a:latin typeface="Wotfard"/>
              </a:rPr>
              <a:t> Database</a:t>
            </a:r>
          </a:p>
        </p:txBody>
      </p:sp>
      <p:sp>
        <p:nvSpPr>
          <p:cNvPr id="6" name="TextBox 5">
            <a:extLst>
              <a:ext uri="{FF2B5EF4-FFF2-40B4-BE49-F238E27FC236}">
                <a16:creationId xmlns:a16="http://schemas.microsoft.com/office/drawing/2014/main" id="{C2212601-DC96-E475-A14E-92C5C99B6E0D}"/>
              </a:ext>
            </a:extLst>
          </p:cNvPr>
          <p:cNvSpPr txBox="1"/>
          <p:nvPr/>
        </p:nvSpPr>
        <p:spPr>
          <a:xfrm>
            <a:off x="5606938" y="1143000"/>
            <a:ext cx="978125" cy="369332"/>
          </a:xfrm>
          <a:prstGeom prst="rect">
            <a:avLst/>
          </a:prstGeom>
          <a:noFill/>
        </p:spPr>
        <p:txBody>
          <a:bodyPr wrap="square">
            <a:spAutoFit/>
          </a:bodyPr>
          <a:lstStyle/>
          <a:p>
            <a:pPr algn="l"/>
            <a:r>
              <a:rPr lang="en-US" i="0" dirty="0">
                <a:ln w="0"/>
                <a:effectLst>
                  <a:outerShdw blurRad="38100" dist="19050" dir="2700000" algn="tl" rotWithShape="0">
                    <a:schemeClr val="dk1">
                      <a:alpha val="40000"/>
                    </a:schemeClr>
                  </a:outerShdw>
                </a:effectLst>
                <a:highlight>
                  <a:srgbClr val="FFFFFF"/>
                </a:highlight>
                <a:latin typeface="Wotfard"/>
              </a:rPr>
              <a:t>Step 4</a:t>
            </a:r>
          </a:p>
        </p:txBody>
      </p:sp>
      <p:pic>
        <p:nvPicPr>
          <p:cNvPr id="14338" name="Picture 2">
            <a:extLst>
              <a:ext uri="{FF2B5EF4-FFF2-40B4-BE49-F238E27FC236}">
                <a16:creationId xmlns:a16="http://schemas.microsoft.com/office/drawing/2014/main" id="{E908BC02-C772-986C-B805-9EAE8AD53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1943100"/>
            <a:ext cx="25622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92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88A75DD-3A3D-27CF-D2C5-6936B703AA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600" y="990600"/>
            <a:ext cx="4876800" cy="4876800"/>
          </a:xfrm>
          <a:prstGeom prst="rect">
            <a:avLst/>
          </a:prstGeom>
        </p:spPr>
      </p:pic>
      <p:pic>
        <p:nvPicPr>
          <p:cNvPr id="15366" name="Picture 6" descr="BASIC/DEPT® | Digital Branding ...">
            <a:extLst>
              <a:ext uri="{FF2B5EF4-FFF2-40B4-BE49-F238E27FC236}">
                <a16:creationId xmlns:a16="http://schemas.microsoft.com/office/drawing/2014/main" id="{F15CBFB9-D73F-B6B6-0CED-3D4AA4026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981" y="5797061"/>
            <a:ext cx="2586038" cy="106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7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0DBF7C3-12CE-DDC0-2A1C-540AC91558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Graphic 3">
            <a:extLst>
              <a:ext uri="{FF2B5EF4-FFF2-40B4-BE49-F238E27FC236}">
                <a16:creationId xmlns:a16="http://schemas.microsoft.com/office/drawing/2014/main" id="{1BEAAF02-5C0A-AAB4-68A3-37CDF5C650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3800" y="622300"/>
            <a:ext cx="4876800" cy="4876800"/>
          </a:xfrm>
          <a:prstGeom prst="rect">
            <a:avLst/>
          </a:prstGeom>
        </p:spPr>
      </p:pic>
      <p:pic>
        <p:nvPicPr>
          <p:cNvPr id="11" name="!!P">
            <a:extLst>
              <a:ext uri="{FF2B5EF4-FFF2-40B4-BE49-F238E27FC236}">
                <a16:creationId xmlns:a16="http://schemas.microsoft.com/office/drawing/2014/main" id="{BA4F069C-A717-F862-DD0B-D5807C03645C}"/>
              </a:ext>
            </a:extLst>
          </p:cNvPr>
          <p:cNvPicPr>
            <a:picLocks noChangeAspect="1"/>
          </p:cNvPicPr>
          <p:nvPr/>
        </p:nvPicPr>
        <p:blipFill>
          <a:blip r:embed="rId4">
            <a:alphaModFix amt="50000"/>
          </a:blip>
          <a:stretch>
            <a:fillRect/>
          </a:stretch>
        </p:blipFill>
        <p:spPr>
          <a:xfrm>
            <a:off x="4875835" y="2993558"/>
            <a:ext cx="2745130" cy="1870953"/>
          </a:xfrm>
          <a:prstGeom prst="rect">
            <a:avLst/>
          </a:prstGeom>
        </p:spPr>
      </p:pic>
    </p:spTree>
    <p:extLst>
      <p:ext uri="{BB962C8B-B14F-4D97-AF65-F5344CB8AC3E}">
        <p14:creationId xmlns:p14="http://schemas.microsoft.com/office/powerpoint/2010/main" val="1153620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3013502"/>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QUERYING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Rectangle 2">
            <a:extLst>
              <a:ext uri="{FF2B5EF4-FFF2-40B4-BE49-F238E27FC236}">
                <a16:creationId xmlns:a16="http://schemas.microsoft.com/office/drawing/2014/main" id="{E8A3F3F4-49FB-DAD9-FC11-92E523BB2C3D}"/>
              </a:ext>
            </a:extLst>
          </p:cNvPr>
          <p:cNvSpPr/>
          <p:nvPr/>
        </p:nvSpPr>
        <p:spPr>
          <a:xfrm>
            <a:off x="5570856" y="4935835"/>
            <a:ext cx="1050288"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SELECT</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cxnSp>
        <p:nvCxnSpPr>
          <p:cNvPr id="5" name="Connector: Elbow 4">
            <a:extLst>
              <a:ext uri="{FF2B5EF4-FFF2-40B4-BE49-F238E27FC236}">
                <a16:creationId xmlns:a16="http://schemas.microsoft.com/office/drawing/2014/main" id="{13957B28-4C43-541E-AFD5-AC1DADFDDC4B}"/>
              </a:ext>
            </a:extLst>
          </p:cNvPr>
          <p:cNvCxnSpPr>
            <a:stCxn id="2" idx="2"/>
            <a:endCxn id="3" idx="0"/>
          </p:cNvCxnSpPr>
          <p:nvPr/>
        </p:nvCxnSpPr>
        <p:spPr>
          <a:xfrm rot="5400000">
            <a:off x="5550333" y="4390167"/>
            <a:ext cx="1091336" cy="1"/>
          </a:xfrm>
          <a:prstGeom prst="bentConnector3">
            <a:avLst>
              <a:gd name="adj1" fmla="val 3719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76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Querying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TextBox 3">
            <a:extLst>
              <a:ext uri="{FF2B5EF4-FFF2-40B4-BE49-F238E27FC236}">
                <a16:creationId xmlns:a16="http://schemas.microsoft.com/office/drawing/2014/main" id="{562155DD-59DB-BF6B-B511-114F89C4A044}"/>
              </a:ext>
            </a:extLst>
          </p:cNvPr>
          <p:cNvSpPr txBox="1"/>
          <p:nvPr/>
        </p:nvSpPr>
        <p:spPr>
          <a:xfrm>
            <a:off x="654270" y="208964"/>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SQL Server SELECT</a:t>
            </a:r>
          </a:p>
        </p:txBody>
      </p:sp>
      <p:pic>
        <p:nvPicPr>
          <p:cNvPr id="6" name="Picture 5">
            <a:extLst>
              <a:ext uri="{FF2B5EF4-FFF2-40B4-BE49-F238E27FC236}">
                <a16:creationId xmlns:a16="http://schemas.microsoft.com/office/drawing/2014/main" id="{CE6B71F5-D478-FE82-5061-B6D82309354A}"/>
              </a:ext>
            </a:extLst>
          </p:cNvPr>
          <p:cNvPicPr>
            <a:picLocks noChangeAspect="1"/>
          </p:cNvPicPr>
          <p:nvPr/>
        </p:nvPicPr>
        <p:blipFill>
          <a:blip r:embed="rId2"/>
          <a:stretch>
            <a:fillRect/>
          </a:stretch>
        </p:blipFill>
        <p:spPr>
          <a:xfrm>
            <a:off x="2283396" y="1039961"/>
            <a:ext cx="7287642" cy="5382376"/>
          </a:xfrm>
          <a:prstGeom prst="rect">
            <a:avLst/>
          </a:prstGeom>
        </p:spPr>
      </p:pic>
    </p:spTree>
    <p:extLst>
      <p:ext uri="{BB962C8B-B14F-4D97-AF65-F5344CB8AC3E}">
        <p14:creationId xmlns:p14="http://schemas.microsoft.com/office/powerpoint/2010/main" val="1652204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Querying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TextBox 3">
            <a:extLst>
              <a:ext uri="{FF2B5EF4-FFF2-40B4-BE49-F238E27FC236}">
                <a16:creationId xmlns:a16="http://schemas.microsoft.com/office/drawing/2014/main" id="{562155DD-59DB-BF6B-B511-114F89C4A044}"/>
              </a:ext>
            </a:extLst>
          </p:cNvPr>
          <p:cNvSpPr txBox="1"/>
          <p:nvPr/>
        </p:nvSpPr>
        <p:spPr>
          <a:xfrm>
            <a:off x="575442" y="208964"/>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SQL Server SELECT</a:t>
            </a:r>
          </a:p>
        </p:txBody>
      </p:sp>
      <p:pic>
        <p:nvPicPr>
          <p:cNvPr id="5" name="Picture 4">
            <a:extLst>
              <a:ext uri="{FF2B5EF4-FFF2-40B4-BE49-F238E27FC236}">
                <a16:creationId xmlns:a16="http://schemas.microsoft.com/office/drawing/2014/main" id="{88378289-9D54-14C4-DB94-69F84510EE9F}"/>
              </a:ext>
            </a:extLst>
          </p:cNvPr>
          <p:cNvPicPr>
            <a:picLocks noChangeAspect="1"/>
          </p:cNvPicPr>
          <p:nvPr/>
        </p:nvPicPr>
        <p:blipFill>
          <a:blip r:embed="rId2"/>
          <a:stretch>
            <a:fillRect/>
          </a:stretch>
        </p:blipFill>
        <p:spPr>
          <a:xfrm>
            <a:off x="2283396" y="1039961"/>
            <a:ext cx="7287642" cy="5287113"/>
          </a:xfrm>
          <a:prstGeom prst="rect">
            <a:avLst/>
          </a:prstGeom>
        </p:spPr>
      </p:pic>
    </p:spTree>
    <p:extLst>
      <p:ext uri="{BB962C8B-B14F-4D97-AF65-F5344CB8AC3E}">
        <p14:creationId xmlns:p14="http://schemas.microsoft.com/office/powerpoint/2010/main" val="193012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3013502"/>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4" name="Rectangle 3">
            <a:extLst>
              <a:ext uri="{FF2B5EF4-FFF2-40B4-BE49-F238E27FC236}">
                <a16:creationId xmlns:a16="http://schemas.microsoft.com/office/drawing/2014/main" id="{BFD10505-8BB1-722E-B468-750335911370}"/>
              </a:ext>
            </a:extLst>
          </p:cNvPr>
          <p:cNvSpPr/>
          <p:nvPr/>
        </p:nvSpPr>
        <p:spPr>
          <a:xfrm>
            <a:off x="5388115" y="4935835"/>
            <a:ext cx="14157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ORDER BY</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cxnSp>
        <p:nvCxnSpPr>
          <p:cNvPr id="6" name="Connector: Elbow 5">
            <a:extLst>
              <a:ext uri="{FF2B5EF4-FFF2-40B4-BE49-F238E27FC236}">
                <a16:creationId xmlns:a16="http://schemas.microsoft.com/office/drawing/2014/main" id="{534F77F5-3A02-FD41-3167-5BBC8D909A83}"/>
              </a:ext>
            </a:extLst>
          </p:cNvPr>
          <p:cNvCxnSpPr>
            <a:endCxn id="4" idx="0"/>
          </p:cNvCxnSpPr>
          <p:nvPr/>
        </p:nvCxnSpPr>
        <p:spPr>
          <a:xfrm rot="5400000">
            <a:off x="5550335" y="4390165"/>
            <a:ext cx="1091336" cy="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66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TextBox 2">
            <a:extLst>
              <a:ext uri="{FF2B5EF4-FFF2-40B4-BE49-F238E27FC236}">
                <a16:creationId xmlns:a16="http://schemas.microsoft.com/office/drawing/2014/main" id="{20D4F882-2379-2E6A-A945-864EF6D61447}"/>
              </a:ext>
            </a:extLst>
          </p:cNvPr>
          <p:cNvSpPr txBox="1"/>
          <p:nvPr/>
        </p:nvSpPr>
        <p:spPr>
          <a:xfrm>
            <a:off x="575442" y="208964"/>
            <a:ext cx="2514600" cy="472965"/>
          </a:xfrm>
          <a:prstGeom prst="rect">
            <a:avLst/>
          </a:prstGeom>
          <a:noFill/>
          <a:ln>
            <a:noFill/>
          </a:ln>
        </p:spPr>
        <p:txBody>
          <a:bodyPr wrap="square">
            <a:spAutoFit/>
          </a:bodyPr>
          <a:lstStyle/>
          <a:p>
            <a:r>
              <a:rPr lang="en-US" sz="2400" dirty="0">
                <a:ln w="0"/>
                <a:effectLst>
                  <a:outerShdw blurRad="38100" dist="19050" dir="2700000" algn="tl" rotWithShape="0">
                    <a:schemeClr val="dk1">
                      <a:alpha val="40000"/>
                    </a:schemeClr>
                  </a:outerShdw>
                </a:effectLst>
                <a:highlight>
                  <a:srgbClr val="FFFFFF"/>
                </a:highlight>
                <a:latin typeface="Wotfard"/>
              </a:rPr>
              <a:t>ORDER BY</a:t>
            </a:r>
            <a:endParaRPr lang="en-US" sz="2400" i="0" dirty="0">
              <a:ln w="0"/>
              <a:effectLst>
                <a:outerShdw blurRad="38100" dist="19050" dir="2700000" algn="tl" rotWithShape="0">
                  <a:schemeClr val="dk1">
                    <a:alpha val="40000"/>
                  </a:schemeClr>
                </a:outerShdw>
              </a:effectLst>
              <a:highlight>
                <a:srgbClr val="FFFFFF"/>
              </a:highlight>
              <a:latin typeface="Wotfard"/>
            </a:endParaRPr>
          </a:p>
        </p:txBody>
      </p:sp>
      <p:pic>
        <p:nvPicPr>
          <p:cNvPr id="5" name="Picture 4">
            <a:extLst>
              <a:ext uri="{FF2B5EF4-FFF2-40B4-BE49-F238E27FC236}">
                <a16:creationId xmlns:a16="http://schemas.microsoft.com/office/drawing/2014/main" id="{DD282E7D-B730-5E6D-EB07-EF112F0E207C}"/>
              </a:ext>
            </a:extLst>
          </p:cNvPr>
          <p:cNvPicPr>
            <a:picLocks noChangeAspect="1"/>
          </p:cNvPicPr>
          <p:nvPr/>
        </p:nvPicPr>
        <p:blipFill>
          <a:blip r:embed="rId2"/>
          <a:stretch>
            <a:fillRect/>
          </a:stretch>
        </p:blipFill>
        <p:spPr>
          <a:xfrm>
            <a:off x="4433655" y="1288197"/>
            <a:ext cx="3324689" cy="5420481"/>
          </a:xfrm>
          <a:prstGeom prst="rect">
            <a:avLst/>
          </a:prstGeom>
        </p:spPr>
      </p:pic>
      <p:sp>
        <p:nvSpPr>
          <p:cNvPr id="7" name="TextBox 6">
            <a:extLst>
              <a:ext uri="{FF2B5EF4-FFF2-40B4-BE49-F238E27FC236}">
                <a16:creationId xmlns:a16="http://schemas.microsoft.com/office/drawing/2014/main" id="{50374234-4EDD-7507-90AF-DCEB277EDF0B}"/>
              </a:ext>
            </a:extLst>
          </p:cNvPr>
          <p:cNvSpPr txBox="1"/>
          <p:nvPr/>
        </p:nvSpPr>
        <p:spPr>
          <a:xfrm>
            <a:off x="3728545" y="830997"/>
            <a:ext cx="6101254" cy="369332"/>
          </a:xfrm>
          <a:prstGeom prst="rect">
            <a:avLst/>
          </a:prstGeom>
          <a:noFill/>
        </p:spPr>
        <p:txBody>
          <a:bodyPr wrap="square">
            <a:spAutoFit/>
          </a:bodyPr>
          <a:lstStyle/>
          <a:p>
            <a:pPr algn="l"/>
            <a:r>
              <a:rPr lang="en-US" b="0" i="0" dirty="0">
                <a:effectLst/>
                <a:highlight>
                  <a:srgbClr val="FFFFFF"/>
                </a:highlight>
                <a:latin typeface="Wotfard"/>
              </a:rPr>
              <a:t>Sort a result set by one column in ascending order</a:t>
            </a:r>
          </a:p>
        </p:txBody>
      </p:sp>
    </p:spTree>
    <p:extLst>
      <p:ext uri="{BB962C8B-B14F-4D97-AF65-F5344CB8AC3E}">
        <p14:creationId xmlns:p14="http://schemas.microsoft.com/office/powerpoint/2010/main" val="18112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TextBox 2">
            <a:extLst>
              <a:ext uri="{FF2B5EF4-FFF2-40B4-BE49-F238E27FC236}">
                <a16:creationId xmlns:a16="http://schemas.microsoft.com/office/drawing/2014/main" id="{20D4F882-2379-2E6A-A945-864EF6D61447}"/>
              </a:ext>
            </a:extLst>
          </p:cNvPr>
          <p:cNvSpPr txBox="1"/>
          <p:nvPr/>
        </p:nvSpPr>
        <p:spPr>
          <a:xfrm>
            <a:off x="575442" y="208964"/>
            <a:ext cx="2514600" cy="472965"/>
          </a:xfrm>
          <a:prstGeom prst="rect">
            <a:avLst/>
          </a:prstGeom>
          <a:noFill/>
          <a:ln>
            <a:noFill/>
          </a:ln>
        </p:spPr>
        <p:txBody>
          <a:bodyPr wrap="square">
            <a:spAutoFit/>
          </a:bodyPr>
          <a:lstStyle/>
          <a:p>
            <a:r>
              <a:rPr lang="en-US" sz="2400" dirty="0">
                <a:ln w="0"/>
                <a:effectLst>
                  <a:outerShdw blurRad="38100" dist="19050" dir="2700000" algn="tl" rotWithShape="0">
                    <a:schemeClr val="dk1">
                      <a:alpha val="40000"/>
                    </a:schemeClr>
                  </a:outerShdw>
                </a:effectLst>
                <a:highlight>
                  <a:srgbClr val="FFFFFF"/>
                </a:highlight>
                <a:latin typeface="Wotfard"/>
              </a:rPr>
              <a:t>ORDER BY</a:t>
            </a:r>
            <a:endParaRPr lang="en-US" sz="2400" i="0" dirty="0">
              <a:ln w="0"/>
              <a:effectLst>
                <a:outerShdw blurRad="38100" dist="19050" dir="2700000" algn="tl" rotWithShape="0">
                  <a:schemeClr val="dk1">
                    <a:alpha val="40000"/>
                  </a:schemeClr>
                </a:outerShdw>
              </a:effectLst>
              <a:highlight>
                <a:srgbClr val="FFFFFF"/>
              </a:highlight>
              <a:latin typeface="Wotfard"/>
            </a:endParaRPr>
          </a:p>
        </p:txBody>
      </p:sp>
      <p:sp>
        <p:nvSpPr>
          <p:cNvPr id="7" name="TextBox 6">
            <a:extLst>
              <a:ext uri="{FF2B5EF4-FFF2-40B4-BE49-F238E27FC236}">
                <a16:creationId xmlns:a16="http://schemas.microsoft.com/office/drawing/2014/main" id="{50374234-4EDD-7507-90AF-DCEB277EDF0B}"/>
              </a:ext>
            </a:extLst>
          </p:cNvPr>
          <p:cNvSpPr txBox="1"/>
          <p:nvPr/>
        </p:nvSpPr>
        <p:spPr>
          <a:xfrm>
            <a:off x="3728545" y="830997"/>
            <a:ext cx="6101254" cy="369332"/>
          </a:xfrm>
          <a:prstGeom prst="rect">
            <a:avLst/>
          </a:prstGeom>
          <a:noFill/>
        </p:spPr>
        <p:txBody>
          <a:bodyPr wrap="square">
            <a:spAutoFit/>
          </a:bodyPr>
          <a:lstStyle/>
          <a:p>
            <a:pPr algn="l"/>
            <a:r>
              <a:rPr lang="en-US" b="0" i="0" dirty="0">
                <a:effectLst/>
                <a:highlight>
                  <a:srgbClr val="FFFFFF"/>
                </a:highlight>
                <a:latin typeface="Wotfard"/>
              </a:rPr>
              <a:t>Sort a result set by one column in descending order</a:t>
            </a:r>
          </a:p>
        </p:txBody>
      </p:sp>
      <p:pic>
        <p:nvPicPr>
          <p:cNvPr id="6" name="Picture 5">
            <a:extLst>
              <a:ext uri="{FF2B5EF4-FFF2-40B4-BE49-F238E27FC236}">
                <a16:creationId xmlns:a16="http://schemas.microsoft.com/office/drawing/2014/main" id="{B666DB12-C9F4-AA39-6072-05A9E2E45326}"/>
              </a:ext>
            </a:extLst>
          </p:cNvPr>
          <p:cNvPicPr>
            <a:picLocks noChangeAspect="1"/>
          </p:cNvPicPr>
          <p:nvPr/>
        </p:nvPicPr>
        <p:blipFill>
          <a:blip r:embed="rId2"/>
          <a:stretch>
            <a:fillRect/>
          </a:stretch>
        </p:blipFill>
        <p:spPr>
          <a:xfrm>
            <a:off x="4757550" y="1200329"/>
            <a:ext cx="2676899" cy="5430008"/>
          </a:xfrm>
          <a:prstGeom prst="rect">
            <a:avLst/>
          </a:prstGeom>
        </p:spPr>
      </p:pic>
    </p:spTree>
    <p:extLst>
      <p:ext uri="{BB962C8B-B14F-4D97-AF65-F5344CB8AC3E}">
        <p14:creationId xmlns:p14="http://schemas.microsoft.com/office/powerpoint/2010/main" val="3301109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TextBox 2">
            <a:extLst>
              <a:ext uri="{FF2B5EF4-FFF2-40B4-BE49-F238E27FC236}">
                <a16:creationId xmlns:a16="http://schemas.microsoft.com/office/drawing/2014/main" id="{20D4F882-2379-2E6A-A945-864EF6D61447}"/>
              </a:ext>
            </a:extLst>
          </p:cNvPr>
          <p:cNvSpPr txBox="1"/>
          <p:nvPr/>
        </p:nvSpPr>
        <p:spPr>
          <a:xfrm>
            <a:off x="575442" y="208964"/>
            <a:ext cx="2514600" cy="472965"/>
          </a:xfrm>
          <a:prstGeom prst="rect">
            <a:avLst/>
          </a:prstGeom>
          <a:noFill/>
          <a:ln>
            <a:noFill/>
          </a:ln>
        </p:spPr>
        <p:txBody>
          <a:bodyPr wrap="square">
            <a:spAutoFit/>
          </a:bodyPr>
          <a:lstStyle/>
          <a:p>
            <a:r>
              <a:rPr lang="en-US" sz="2400" dirty="0">
                <a:ln w="0"/>
                <a:effectLst>
                  <a:outerShdw blurRad="38100" dist="19050" dir="2700000" algn="tl" rotWithShape="0">
                    <a:schemeClr val="dk1">
                      <a:alpha val="40000"/>
                    </a:schemeClr>
                  </a:outerShdw>
                </a:effectLst>
                <a:highlight>
                  <a:srgbClr val="FFFFFF"/>
                </a:highlight>
                <a:latin typeface="Wotfard"/>
              </a:rPr>
              <a:t>ORDER BY</a:t>
            </a:r>
            <a:endParaRPr lang="en-US" sz="2400" i="0" dirty="0">
              <a:ln w="0"/>
              <a:effectLst>
                <a:outerShdw blurRad="38100" dist="19050" dir="2700000" algn="tl" rotWithShape="0">
                  <a:schemeClr val="dk1">
                    <a:alpha val="40000"/>
                  </a:schemeClr>
                </a:outerShdw>
              </a:effectLst>
              <a:highlight>
                <a:srgbClr val="FFFFFF"/>
              </a:highlight>
              <a:latin typeface="Wotfard"/>
            </a:endParaRPr>
          </a:p>
        </p:txBody>
      </p:sp>
      <p:sp>
        <p:nvSpPr>
          <p:cNvPr id="7" name="TextBox 6">
            <a:extLst>
              <a:ext uri="{FF2B5EF4-FFF2-40B4-BE49-F238E27FC236}">
                <a16:creationId xmlns:a16="http://schemas.microsoft.com/office/drawing/2014/main" id="{50374234-4EDD-7507-90AF-DCEB277EDF0B}"/>
              </a:ext>
            </a:extLst>
          </p:cNvPr>
          <p:cNvSpPr txBox="1"/>
          <p:nvPr/>
        </p:nvSpPr>
        <p:spPr>
          <a:xfrm>
            <a:off x="3728545" y="830997"/>
            <a:ext cx="6101254" cy="369332"/>
          </a:xfrm>
          <a:prstGeom prst="rect">
            <a:avLst/>
          </a:prstGeom>
          <a:noFill/>
        </p:spPr>
        <p:txBody>
          <a:bodyPr wrap="square">
            <a:spAutoFit/>
          </a:bodyPr>
          <a:lstStyle/>
          <a:p>
            <a:pPr algn="l"/>
            <a:r>
              <a:rPr lang="en-US" b="0" i="0" dirty="0">
                <a:effectLst/>
                <a:highlight>
                  <a:srgbClr val="FFFFFF"/>
                </a:highlight>
                <a:latin typeface="Wotfard"/>
              </a:rPr>
              <a:t>Sort a result set by multiple columns</a:t>
            </a:r>
          </a:p>
        </p:txBody>
      </p:sp>
      <p:pic>
        <p:nvPicPr>
          <p:cNvPr id="5" name="Picture 4">
            <a:extLst>
              <a:ext uri="{FF2B5EF4-FFF2-40B4-BE49-F238E27FC236}">
                <a16:creationId xmlns:a16="http://schemas.microsoft.com/office/drawing/2014/main" id="{67A2F504-8C88-63FE-9FE8-385C27327B97}"/>
              </a:ext>
            </a:extLst>
          </p:cNvPr>
          <p:cNvPicPr>
            <a:picLocks noChangeAspect="1"/>
          </p:cNvPicPr>
          <p:nvPr/>
        </p:nvPicPr>
        <p:blipFill>
          <a:blip r:embed="rId2"/>
          <a:stretch>
            <a:fillRect/>
          </a:stretch>
        </p:blipFill>
        <p:spPr>
          <a:xfrm>
            <a:off x="4485580" y="1200329"/>
            <a:ext cx="2905530" cy="5468113"/>
          </a:xfrm>
          <a:prstGeom prst="rect">
            <a:avLst/>
          </a:prstGeom>
        </p:spPr>
      </p:pic>
      <p:sp>
        <p:nvSpPr>
          <p:cNvPr id="9" name="TextBox 8">
            <a:extLst>
              <a:ext uri="{FF2B5EF4-FFF2-40B4-BE49-F238E27FC236}">
                <a16:creationId xmlns:a16="http://schemas.microsoft.com/office/drawing/2014/main" id="{E3162B88-3E11-34A3-005A-85A3E8EED6F1}"/>
              </a:ext>
            </a:extLst>
          </p:cNvPr>
          <p:cNvSpPr txBox="1"/>
          <p:nvPr/>
        </p:nvSpPr>
        <p:spPr>
          <a:xfrm>
            <a:off x="677918" y="1832218"/>
            <a:ext cx="3405351" cy="2782365"/>
          </a:xfrm>
          <a:prstGeom prst="rect">
            <a:avLst/>
          </a:prstGeom>
          <a:noFill/>
        </p:spPr>
        <p:txBody>
          <a:bodyPr wrap="square">
            <a:spAutoFit/>
          </a:bodyPr>
          <a:lstStyle/>
          <a:p>
            <a:pPr algn="just">
              <a:lnSpc>
                <a:spcPct val="200000"/>
              </a:lnSpc>
            </a:pPr>
            <a:r>
              <a:rPr lang="en-US" b="0" i="0" dirty="0">
                <a:solidFill>
                  <a:srgbClr val="212529"/>
                </a:solidFill>
                <a:effectLst/>
                <a:highlight>
                  <a:srgbClr val="FFFFFF"/>
                </a:highlight>
                <a:latin typeface="Wotfard"/>
              </a:rPr>
              <a:t>The following statement retrieves the first name, last name, and city of the customers. It sorts the customer list by the city first and then by the first name</a:t>
            </a:r>
            <a:endParaRPr lang="en-US" dirty="0"/>
          </a:p>
        </p:txBody>
      </p:sp>
    </p:spTree>
    <p:extLst>
      <p:ext uri="{BB962C8B-B14F-4D97-AF65-F5344CB8AC3E}">
        <p14:creationId xmlns:p14="http://schemas.microsoft.com/office/powerpoint/2010/main" val="222985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TextBox 2">
            <a:extLst>
              <a:ext uri="{FF2B5EF4-FFF2-40B4-BE49-F238E27FC236}">
                <a16:creationId xmlns:a16="http://schemas.microsoft.com/office/drawing/2014/main" id="{20D4F882-2379-2E6A-A945-864EF6D61447}"/>
              </a:ext>
            </a:extLst>
          </p:cNvPr>
          <p:cNvSpPr txBox="1"/>
          <p:nvPr/>
        </p:nvSpPr>
        <p:spPr>
          <a:xfrm>
            <a:off x="575442" y="208964"/>
            <a:ext cx="2514600" cy="472965"/>
          </a:xfrm>
          <a:prstGeom prst="rect">
            <a:avLst/>
          </a:prstGeom>
          <a:noFill/>
          <a:ln>
            <a:noFill/>
          </a:ln>
        </p:spPr>
        <p:txBody>
          <a:bodyPr wrap="square">
            <a:spAutoFit/>
          </a:bodyPr>
          <a:lstStyle/>
          <a:p>
            <a:r>
              <a:rPr lang="en-US" sz="2400" dirty="0">
                <a:ln w="0"/>
                <a:effectLst>
                  <a:outerShdw blurRad="38100" dist="19050" dir="2700000" algn="tl" rotWithShape="0">
                    <a:schemeClr val="dk1">
                      <a:alpha val="40000"/>
                    </a:schemeClr>
                  </a:outerShdw>
                </a:effectLst>
                <a:highlight>
                  <a:srgbClr val="FFFFFF"/>
                </a:highlight>
                <a:latin typeface="Wotfard"/>
              </a:rPr>
              <a:t>ORDER BY</a:t>
            </a:r>
            <a:endParaRPr lang="en-US" sz="2400" i="0" dirty="0">
              <a:ln w="0"/>
              <a:effectLst>
                <a:outerShdw blurRad="38100" dist="19050" dir="2700000" algn="tl" rotWithShape="0">
                  <a:schemeClr val="dk1">
                    <a:alpha val="40000"/>
                  </a:schemeClr>
                </a:outerShdw>
              </a:effectLst>
              <a:highlight>
                <a:srgbClr val="FFFFFF"/>
              </a:highlight>
              <a:latin typeface="Wotfard"/>
            </a:endParaRPr>
          </a:p>
        </p:txBody>
      </p:sp>
      <p:sp>
        <p:nvSpPr>
          <p:cNvPr id="7" name="TextBox 6">
            <a:extLst>
              <a:ext uri="{FF2B5EF4-FFF2-40B4-BE49-F238E27FC236}">
                <a16:creationId xmlns:a16="http://schemas.microsoft.com/office/drawing/2014/main" id="{50374234-4EDD-7507-90AF-DCEB277EDF0B}"/>
              </a:ext>
            </a:extLst>
          </p:cNvPr>
          <p:cNvSpPr txBox="1"/>
          <p:nvPr/>
        </p:nvSpPr>
        <p:spPr>
          <a:xfrm>
            <a:off x="3728545" y="830997"/>
            <a:ext cx="6101254" cy="369332"/>
          </a:xfrm>
          <a:prstGeom prst="rect">
            <a:avLst/>
          </a:prstGeom>
          <a:noFill/>
        </p:spPr>
        <p:txBody>
          <a:bodyPr wrap="square">
            <a:spAutoFit/>
          </a:bodyPr>
          <a:lstStyle/>
          <a:p>
            <a:pPr algn="l"/>
            <a:r>
              <a:rPr lang="en-US" b="0" i="0" dirty="0">
                <a:effectLst/>
                <a:highlight>
                  <a:srgbClr val="FFFFFF"/>
                </a:highlight>
                <a:latin typeface="Wotfard"/>
              </a:rPr>
              <a:t>Sort a result set by multiple columns and different orders</a:t>
            </a:r>
          </a:p>
        </p:txBody>
      </p:sp>
      <p:sp>
        <p:nvSpPr>
          <p:cNvPr id="6" name="TextBox 5">
            <a:extLst>
              <a:ext uri="{FF2B5EF4-FFF2-40B4-BE49-F238E27FC236}">
                <a16:creationId xmlns:a16="http://schemas.microsoft.com/office/drawing/2014/main" id="{F762C2FE-EC44-BFC2-15D0-FDCF7EEA7E80}"/>
              </a:ext>
            </a:extLst>
          </p:cNvPr>
          <p:cNvSpPr txBox="1"/>
          <p:nvPr/>
        </p:nvSpPr>
        <p:spPr>
          <a:xfrm>
            <a:off x="677918" y="1661994"/>
            <a:ext cx="3310758" cy="2782365"/>
          </a:xfrm>
          <a:prstGeom prst="rect">
            <a:avLst/>
          </a:prstGeom>
          <a:noFill/>
        </p:spPr>
        <p:txBody>
          <a:bodyPr wrap="square">
            <a:spAutoFit/>
          </a:bodyPr>
          <a:lstStyle/>
          <a:p>
            <a:pPr algn="just">
              <a:lnSpc>
                <a:spcPct val="200000"/>
              </a:lnSpc>
            </a:pPr>
            <a:r>
              <a:rPr lang="en-US" b="0" i="0" dirty="0">
                <a:solidFill>
                  <a:srgbClr val="212529"/>
                </a:solidFill>
                <a:effectLst/>
                <a:highlight>
                  <a:srgbClr val="FFFFFF"/>
                </a:highlight>
                <a:latin typeface="Wotfard"/>
              </a:rPr>
              <a:t>The following statement sorts the customers by the city in descending order and then sorts the sorted result set by the first name in ascending order.</a:t>
            </a:r>
            <a:endParaRPr lang="en-US" dirty="0"/>
          </a:p>
        </p:txBody>
      </p:sp>
      <p:pic>
        <p:nvPicPr>
          <p:cNvPr id="9" name="Picture 8">
            <a:extLst>
              <a:ext uri="{FF2B5EF4-FFF2-40B4-BE49-F238E27FC236}">
                <a16:creationId xmlns:a16="http://schemas.microsoft.com/office/drawing/2014/main" id="{908234E4-4951-B911-631B-D0FD5FCD2795}"/>
              </a:ext>
            </a:extLst>
          </p:cNvPr>
          <p:cNvPicPr>
            <a:picLocks noChangeAspect="1"/>
          </p:cNvPicPr>
          <p:nvPr/>
        </p:nvPicPr>
        <p:blipFill>
          <a:blip r:embed="rId2"/>
          <a:stretch>
            <a:fillRect/>
          </a:stretch>
        </p:blipFill>
        <p:spPr>
          <a:xfrm>
            <a:off x="4811222" y="1200329"/>
            <a:ext cx="3105583" cy="5410955"/>
          </a:xfrm>
          <a:prstGeom prst="rect">
            <a:avLst/>
          </a:prstGeom>
        </p:spPr>
      </p:pic>
    </p:spTree>
    <p:extLst>
      <p:ext uri="{BB962C8B-B14F-4D97-AF65-F5344CB8AC3E}">
        <p14:creationId xmlns:p14="http://schemas.microsoft.com/office/powerpoint/2010/main" val="3413709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SORTING Data</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TextBox 2">
            <a:extLst>
              <a:ext uri="{FF2B5EF4-FFF2-40B4-BE49-F238E27FC236}">
                <a16:creationId xmlns:a16="http://schemas.microsoft.com/office/drawing/2014/main" id="{20D4F882-2379-2E6A-A945-864EF6D61447}"/>
              </a:ext>
            </a:extLst>
          </p:cNvPr>
          <p:cNvSpPr txBox="1"/>
          <p:nvPr/>
        </p:nvSpPr>
        <p:spPr>
          <a:xfrm>
            <a:off x="575442" y="208964"/>
            <a:ext cx="2514600" cy="472965"/>
          </a:xfrm>
          <a:prstGeom prst="rect">
            <a:avLst/>
          </a:prstGeom>
          <a:noFill/>
          <a:ln>
            <a:noFill/>
          </a:ln>
        </p:spPr>
        <p:txBody>
          <a:bodyPr wrap="square">
            <a:spAutoFit/>
          </a:bodyPr>
          <a:lstStyle/>
          <a:p>
            <a:r>
              <a:rPr lang="en-US" sz="2400" dirty="0">
                <a:ln w="0"/>
                <a:effectLst>
                  <a:outerShdw blurRad="38100" dist="19050" dir="2700000" algn="tl" rotWithShape="0">
                    <a:schemeClr val="dk1">
                      <a:alpha val="40000"/>
                    </a:schemeClr>
                  </a:outerShdw>
                </a:effectLst>
                <a:highlight>
                  <a:srgbClr val="FFFFFF"/>
                </a:highlight>
                <a:latin typeface="Wotfard"/>
              </a:rPr>
              <a:t>ORDER BY</a:t>
            </a:r>
            <a:endParaRPr lang="en-US" sz="2400" i="0" dirty="0">
              <a:ln w="0"/>
              <a:effectLst>
                <a:outerShdw blurRad="38100" dist="19050" dir="2700000" algn="tl" rotWithShape="0">
                  <a:schemeClr val="dk1">
                    <a:alpha val="40000"/>
                  </a:schemeClr>
                </a:outerShdw>
              </a:effectLst>
              <a:highlight>
                <a:srgbClr val="FFFFFF"/>
              </a:highlight>
              <a:latin typeface="Wotfard"/>
            </a:endParaRPr>
          </a:p>
        </p:txBody>
      </p:sp>
      <p:sp>
        <p:nvSpPr>
          <p:cNvPr id="7" name="TextBox 6">
            <a:extLst>
              <a:ext uri="{FF2B5EF4-FFF2-40B4-BE49-F238E27FC236}">
                <a16:creationId xmlns:a16="http://schemas.microsoft.com/office/drawing/2014/main" id="{50374234-4EDD-7507-90AF-DCEB277EDF0B}"/>
              </a:ext>
            </a:extLst>
          </p:cNvPr>
          <p:cNvSpPr txBox="1"/>
          <p:nvPr/>
        </p:nvSpPr>
        <p:spPr>
          <a:xfrm>
            <a:off x="3728545" y="830997"/>
            <a:ext cx="6101254" cy="369332"/>
          </a:xfrm>
          <a:prstGeom prst="rect">
            <a:avLst/>
          </a:prstGeom>
          <a:noFill/>
        </p:spPr>
        <p:txBody>
          <a:bodyPr wrap="square">
            <a:spAutoFit/>
          </a:bodyPr>
          <a:lstStyle/>
          <a:p>
            <a:pPr algn="l"/>
            <a:r>
              <a:rPr lang="en-US" b="0" i="0" dirty="0">
                <a:effectLst/>
                <a:highlight>
                  <a:srgbClr val="FFFFFF"/>
                </a:highlight>
                <a:latin typeface="Wotfard"/>
              </a:rPr>
              <a:t>Sort a result set by an expression</a:t>
            </a:r>
          </a:p>
        </p:txBody>
      </p:sp>
      <p:pic>
        <p:nvPicPr>
          <p:cNvPr id="5" name="Picture 4">
            <a:extLst>
              <a:ext uri="{FF2B5EF4-FFF2-40B4-BE49-F238E27FC236}">
                <a16:creationId xmlns:a16="http://schemas.microsoft.com/office/drawing/2014/main" id="{793B0968-A516-8825-D576-A5F496E7F06E}"/>
              </a:ext>
            </a:extLst>
          </p:cNvPr>
          <p:cNvPicPr>
            <a:picLocks noChangeAspect="1"/>
          </p:cNvPicPr>
          <p:nvPr/>
        </p:nvPicPr>
        <p:blipFill>
          <a:blip r:embed="rId2"/>
          <a:stretch>
            <a:fillRect/>
          </a:stretch>
        </p:blipFill>
        <p:spPr>
          <a:xfrm>
            <a:off x="4476524" y="1200329"/>
            <a:ext cx="3238952" cy="5458587"/>
          </a:xfrm>
          <a:prstGeom prst="rect">
            <a:avLst/>
          </a:prstGeom>
        </p:spPr>
      </p:pic>
    </p:spTree>
    <p:extLst>
      <p:ext uri="{BB962C8B-B14F-4D97-AF65-F5344CB8AC3E}">
        <p14:creationId xmlns:p14="http://schemas.microsoft.com/office/powerpoint/2010/main" val="1655662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3013502"/>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LIMITING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Rectangle 2">
            <a:extLst>
              <a:ext uri="{FF2B5EF4-FFF2-40B4-BE49-F238E27FC236}">
                <a16:creationId xmlns:a16="http://schemas.microsoft.com/office/drawing/2014/main" id="{D00D72B4-2670-9686-CD06-5457B38525CD}"/>
              </a:ext>
            </a:extLst>
          </p:cNvPr>
          <p:cNvSpPr/>
          <p:nvPr/>
        </p:nvSpPr>
        <p:spPr>
          <a:xfrm>
            <a:off x="5104385" y="4935835"/>
            <a:ext cx="1983236"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OFFSET FETCH </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cxnSp>
        <p:nvCxnSpPr>
          <p:cNvPr id="4" name="Connector: Elbow 3">
            <a:extLst>
              <a:ext uri="{FF2B5EF4-FFF2-40B4-BE49-F238E27FC236}">
                <a16:creationId xmlns:a16="http://schemas.microsoft.com/office/drawing/2014/main" id="{88342914-5D47-B76B-0E16-B7A919D087D7}"/>
              </a:ext>
            </a:extLst>
          </p:cNvPr>
          <p:cNvCxnSpPr>
            <a:endCxn id="3" idx="0"/>
          </p:cNvCxnSpPr>
          <p:nvPr/>
        </p:nvCxnSpPr>
        <p:spPr>
          <a:xfrm rot="5400000">
            <a:off x="5550339" y="4390163"/>
            <a:ext cx="1091336" cy="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01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F0DBF7C3-12CE-DDC0-2A1C-540AC91558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
            <a:extLst>
              <a:ext uri="{FF2B5EF4-FFF2-40B4-BE49-F238E27FC236}">
                <a16:creationId xmlns:a16="http://schemas.microsoft.com/office/drawing/2014/main" id="{BA4F069C-A717-F862-DD0B-D5807C03645C}"/>
              </a:ext>
            </a:extLst>
          </p:cNvPr>
          <p:cNvPicPr>
            <a:picLocks noChangeAspect="1"/>
          </p:cNvPicPr>
          <p:nvPr/>
        </p:nvPicPr>
        <p:blipFill>
          <a:blip r:embed="rId2">
            <a:alphaModFix/>
          </a:blip>
          <a:stretch>
            <a:fillRect/>
          </a:stretch>
        </p:blipFill>
        <p:spPr>
          <a:xfrm>
            <a:off x="3546183" y="1587294"/>
            <a:ext cx="5404434" cy="3683411"/>
          </a:xfrm>
          <a:prstGeom prst="rect">
            <a:avLst/>
          </a:prstGeom>
        </p:spPr>
      </p:pic>
    </p:spTree>
    <p:extLst>
      <p:ext uri="{BB962C8B-B14F-4D97-AF65-F5344CB8AC3E}">
        <p14:creationId xmlns:p14="http://schemas.microsoft.com/office/powerpoint/2010/main" val="1204646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LIMITING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5" name="TextBox 4">
            <a:extLst>
              <a:ext uri="{FF2B5EF4-FFF2-40B4-BE49-F238E27FC236}">
                <a16:creationId xmlns:a16="http://schemas.microsoft.com/office/drawing/2014/main" id="{00460CA2-D7E8-9AC4-C1D8-48034649C7AD}"/>
              </a:ext>
            </a:extLst>
          </p:cNvPr>
          <p:cNvSpPr txBox="1"/>
          <p:nvPr/>
        </p:nvSpPr>
        <p:spPr>
          <a:xfrm>
            <a:off x="985346" y="179015"/>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OFFSET FETCH</a:t>
            </a:r>
          </a:p>
        </p:txBody>
      </p:sp>
      <p:sp>
        <p:nvSpPr>
          <p:cNvPr id="8" name="TextBox 7">
            <a:extLst>
              <a:ext uri="{FF2B5EF4-FFF2-40B4-BE49-F238E27FC236}">
                <a16:creationId xmlns:a16="http://schemas.microsoft.com/office/drawing/2014/main" id="{FFFA3DC6-020C-406D-37FC-2932CDD529FB}"/>
              </a:ext>
            </a:extLst>
          </p:cNvPr>
          <p:cNvSpPr txBox="1"/>
          <p:nvPr/>
        </p:nvSpPr>
        <p:spPr>
          <a:xfrm>
            <a:off x="985346" y="640680"/>
            <a:ext cx="6101254" cy="369332"/>
          </a:xfrm>
          <a:prstGeom prst="rect">
            <a:avLst/>
          </a:prstGeom>
          <a:noFill/>
        </p:spPr>
        <p:txBody>
          <a:bodyPr wrap="square">
            <a:spAutoFit/>
          </a:bodyPr>
          <a:lstStyle/>
          <a:p>
            <a:r>
              <a:rPr lang="en-US" b="0" i="0" dirty="0">
                <a:solidFill>
                  <a:srgbClr val="212529"/>
                </a:solidFill>
                <a:effectLst/>
                <a:highlight>
                  <a:srgbClr val="FFFFFF"/>
                </a:highlight>
                <a:latin typeface="Wotfard"/>
              </a:rPr>
              <a:t>limit the number of rows returned by a query.</a:t>
            </a:r>
            <a:endParaRPr lang="en-US" dirty="0"/>
          </a:p>
        </p:txBody>
      </p:sp>
      <p:pic>
        <p:nvPicPr>
          <p:cNvPr id="1026" name="Picture 2" descr="SQL Server OFFSET FETCH">
            <a:extLst>
              <a:ext uri="{FF2B5EF4-FFF2-40B4-BE49-F238E27FC236}">
                <a16:creationId xmlns:a16="http://schemas.microsoft.com/office/drawing/2014/main" id="{C7115E46-555F-240A-6451-F09BDBF3E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659" y="1154716"/>
            <a:ext cx="4066682" cy="50626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21C5FF-6C63-F27A-DD44-BA3A4C5B8348}"/>
              </a:ext>
            </a:extLst>
          </p:cNvPr>
          <p:cNvSpPr txBox="1"/>
          <p:nvPr/>
        </p:nvSpPr>
        <p:spPr>
          <a:xfrm>
            <a:off x="650875" y="1471677"/>
            <a:ext cx="2849071" cy="3337452"/>
          </a:xfrm>
          <a:prstGeom prst="rect">
            <a:avLst/>
          </a:prstGeom>
          <a:noFill/>
        </p:spPr>
        <p:txBody>
          <a:bodyPr wrap="square">
            <a:spAutoFit/>
          </a:bodyPr>
          <a:lstStyle/>
          <a:p>
            <a:pPr algn="just">
              <a:lnSpc>
                <a:spcPct val="200000"/>
              </a:lnSpc>
            </a:pPr>
            <a:r>
              <a:rPr lang="en-US" sz="1800" dirty="0">
                <a:latin typeface="Noto Sans" panose="020B0502040504020204" pitchFamily="34" charset="0"/>
                <a:ea typeface="Noto Sans" panose="020B0502040504020204" pitchFamily="34" charset="0"/>
                <a:cs typeface="Noto Sans" panose="020B0502040504020204" pitchFamily="34" charset="0"/>
              </a:rPr>
              <a:t>The OFFSET and FETCH clauses are the options of the ORDER BY clause. They allow you to limit the number of rows to be returned by a query.</a:t>
            </a:r>
          </a:p>
        </p:txBody>
      </p:sp>
    </p:spTree>
    <p:extLst>
      <p:ext uri="{BB962C8B-B14F-4D97-AF65-F5344CB8AC3E}">
        <p14:creationId xmlns:p14="http://schemas.microsoft.com/office/powerpoint/2010/main" val="3955431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LIMITING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5" name="TextBox 4">
            <a:extLst>
              <a:ext uri="{FF2B5EF4-FFF2-40B4-BE49-F238E27FC236}">
                <a16:creationId xmlns:a16="http://schemas.microsoft.com/office/drawing/2014/main" id="{00460CA2-D7E8-9AC4-C1D8-48034649C7AD}"/>
              </a:ext>
            </a:extLst>
          </p:cNvPr>
          <p:cNvSpPr txBox="1"/>
          <p:nvPr/>
        </p:nvSpPr>
        <p:spPr>
          <a:xfrm>
            <a:off x="985346" y="179015"/>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OFFSET FETCH</a:t>
            </a:r>
          </a:p>
        </p:txBody>
      </p:sp>
      <p:pic>
        <p:nvPicPr>
          <p:cNvPr id="4" name="Picture 3">
            <a:extLst>
              <a:ext uri="{FF2B5EF4-FFF2-40B4-BE49-F238E27FC236}">
                <a16:creationId xmlns:a16="http://schemas.microsoft.com/office/drawing/2014/main" id="{9344DC31-D090-B492-6DAC-D04AE216FE74}"/>
              </a:ext>
            </a:extLst>
          </p:cNvPr>
          <p:cNvPicPr>
            <a:picLocks noChangeAspect="1"/>
          </p:cNvPicPr>
          <p:nvPr/>
        </p:nvPicPr>
        <p:blipFill>
          <a:blip r:embed="rId2"/>
          <a:stretch>
            <a:fillRect/>
          </a:stretch>
        </p:blipFill>
        <p:spPr>
          <a:xfrm>
            <a:off x="858346" y="1010012"/>
            <a:ext cx="2982192" cy="5433309"/>
          </a:xfrm>
          <a:prstGeom prst="rect">
            <a:avLst/>
          </a:prstGeom>
        </p:spPr>
      </p:pic>
      <p:pic>
        <p:nvPicPr>
          <p:cNvPr id="7" name="Picture 6">
            <a:extLst>
              <a:ext uri="{FF2B5EF4-FFF2-40B4-BE49-F238E27FC236}">
                <a16:creationId xmlns:a16="http://schemas.microsoft.com/office/drawing/2014/main" id="{1140C4F6-9F0D-B651-D006-D332D368E966}"/>
              </a:ext>
            </a:extLst>
          </p:cNvPr>
          <p:cNvPicPr>
            <a:picLocks noChangeAspect="1"/>
          </p:cNvPicPr>
          <p:nvPr/>
        </p:nvPicPr>
        <p:blipFill>
          <a:blip r:embed="rId3"/>
          <a:stretch>
            <a:fillRect/>
          </a:stretch>
        </p:blipFill>
        <p:spPr>
          <a:xfrm>
            <a:off x="7216550" y="1010012"/>
            <a:ext cx="3219899" cy="5296639"/>
          </a:xfrm>
          <a:prstGeom prst="rect">
            <a:avLst/>
          </a:prstGeom>
        </p:spPr>
      </p:pic>
      <p:sp>
        <p:nvSpPr>
          <p:cNvPr id="11" name="TextBox 10">
            <a:extLst>
              <a:ext uri="{FF2B5EF4-FFF2-40B4-BE49-F238E27FC236}">
                <a16:creationId xmlns:a16="http://schemas.microsoft.com/office/drawing/2014/main" id="{1FA7C137-BF0B-24BE-8985-0C40AD7B0515}"/>
              </a:ext>
            </a:extLst>
          </p:cNvPr>
          <p:cNvSpPr txBox="1"/>
          <p:nvPr/>
        </p:nvSpPr>
        <p:spPr>
          <a:xfrm>
            <a:off x="4120431" y="2178735"/>
            <a:ext cx="2816225" cy="2219582"/>
          </a:xfrm>
          <a:prstGeom prst="rect">
            <a:avLst/>
          </a:prstGeom>
          <a:noFill/>
        </p:spPr>
        <p:txBody>
          <a:bodyPr wrap="square">
            <a:spAutoFit/>
          </a:bodyPr>
          <a:lstStyle/>
          <a:p>
            <a:pPr>
              <a:lnSpc>
                <a:spcPct val="200000"/>
              </a:lnSpc>
            </a:pPr>
            <a:r>
              <a:rPr lang="en-US" dirty="0"/>
              <a:t>To skip the first 10 products and return the rest, you use the OFFSET clause </a:t>
            </a:r>
          </a:p>
        </p:txBody>
      </p:sp>
      <p:cxnSp>
        <p:nvCxnSpPr>
          <p:cNvPr id="15" name="Connector: Elbow 14">
            <a:extLst>
              <a:ext uri="{FF2B5EF4-FFF2-40B4-BE49-F238E27FC236}">
                <a16:creationId xmlns:a16="http://schemas.microsoft.com/office/drawing/2014/main" id="{DAA8A058-B0D9-5674-B519-BF0CD41BA07B}"/>
              </a:ext>
            </a:extLst>
          </p:cNvPr>
          <p:cNvCxnSpPr>
            <a:stCxn id="11" idx="0"/>
          </p:cNvCxnSpPr>
          <p:nvPr/>
        </p:nvCxnSpPr>
        <p:spPr>
          <a:xfrm rot="5400000" flipH="1" flipV="1">
            <a:off x="6057879" y="1020066"/>
            <a:ext cx="629335" cy="1688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77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LIMITING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5" name="TextBox 4">
            <a:extLst>
              <a:ext uri="{FF2B5EF4-FFF2-40B4-BE49-F238E27FC236}">
                <a16:creationId xmlns:a16="http://schemas.microsoft.com/office/drawing/2014/main" id="{00460CA2-D7E8-9AC4-C1D8-48034649C7AD}"/>
              </a:ext>
            </a:extLst>
          </p:cNvPr>
          <p:cNvSpPr txBox="1"/>
          <p:nvPr/>
        </p:nvSpPr>
        <p:spPr>
          <a:xfrm>
            <a:off x="985346" y="179015"/>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OFFSET FETCH</a:t>
            </a:r>
          </a:p>
        </p:txBody>
      </p:sp>
      <p:sp>
        <p:nvSpPr>
          <p:cNvPr id="11" name="TextBox 10">
            <a:extLst>
              <a:ext uri="{FF2B5EF4-FFF2-40B4-BE49-F238E27FC236}">
                <a16:creationId xmlns:a16="http://schemas.microsoft.com/office/drawing/2014/main" id="{1FA7C137-BF0B-24BE-8985-0C40AD7B0515}"/>
              </a:ext>
            </a:extLst>
          </p:cNvPr>
          <p:cNvSpPr txBox="1"/>
          <p:nvPr/>
        </p:nvSpPr>
        <p:spPr>
          <a:xfrm>
            <a:off x="683721" y="1886635"/>
            <a:ext cx="2816225" cy="3327578"/>
          </a:xfrm>
          <a:prstGeom prst="rect">
            <a:avLst/>
          </a:prstGeom>
          <a:noFill/>
        </p:spPr>
        <p:txBody>
          <a:bodyPr wrap="square">
            <a:spAutoFit/>
          </a:bodyPr>
          <a:lstStyle/>
          <a:p>
            <a:pPr>
              <a:lnSpc>
                <a:spcPct val="200000"/>
              </a:lnSpc>
            </a:pPr>
            <a:r>
              <a:rPr lang="en-US" dirty="0"/>
              <a:t>To skip the first 10 products and select the next 10 products, you use both OFFSET and FETCH clauses as follows:</a:t>
            </a:r>
          </a:p>
        </p:txBody>
      </p:sp>
      <p:cxnSp>
        <p:nvCxnSpPr>
          <p:cNvPr id="15" name="Connector: Elbow 14">
            <a:extLst>
              <a:ext uri="{FF2B5EF4-FFF2-40B4-BE49-F238E27FC236}">
                <a16:creationId xmlns:a16="http://schemas.microsoft.com/office/drawing/2014/main" id="{DAA8A058-B0D9-5674-B519-BF0CD41BA07B}"/>
              </a:ext>
            </a:extLst>
          </p:cNvPr>
          <p:cNvCxnSpPr>
            <a:cxnSpLocks/>
            <a:stCxn id="11" idx="0"/>
          </p:cNvCxnSpPr>
          <p:nvPr/>
        </p:nvCxnSpPr>
        <p:spPr>
          <a:xfrm rot="5400000" flipH="1" flipV="1">
            <a:off x="3118850" y="230285"/>
            <a:ext cx="629335" cy="268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72D24A4-941B-F573-5D83-FADEAD034C57}"/>
              </a:ext>
            </a:extLst>
          </p:cNvPr>
          <p:cNvPicPr>
            <a:picLocks noChangeAspect="1"/>
          </p:cNvPicPr>
          <p:nvPr/>
        </p:nvPicPr>
        <p:blipFill>
          <a:blip r:embed="rId2"/>
          <a:stretch>
            <a:fillRect/>
          </a:stretch>
        </p:blipFill>
        <p:spPr>
          <a:xfrm>
            <a:off x="4908059" y="1257300"/>
            <a:ext cx="3283441" cy="4555917"/>
          </a:xfrm>
          <a:prstGeom prst="rect">
            <a:avLst/>
          </a:prstGeom>
        </p:spPr>
      </p:pic>
    </p:spTree>
    <p:extLst>
      <p:ext uri="{BB962C8B-B14F-4D97-AF65-F5344CB8AC3E}">
        <p14:creationId xmlns:p14="http://schemas.microsoft.com/office/powerpoint/2010/main" val="126448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LIMITING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5" name="TextBox 4">
            <a:extLst>
              <a:ext uri="{FF2B5EF4-FFF2-40B4-BE49-F238E27FC236}">
                <a16:creationId xmlns:a16="http://schemas.microsoft.com/office/drawing/2014/main" id="{00460CA2-D7E8-9AC4-C1D8-48034649C7AD}"/>
              </a:ext>
            </a:extLst>
          </p:cNvPr>
          <p:cNvSpPr txBox="1"/>
          <p:nvPr/>
        </p:nvSpPr>
        <p:spPr>
          <a:xfrm>
            <a:off x="985346" y="179015"/>
            <a:ext cx="2514600" cy="472965"/>
          </a:xfrm>
          <a:prstGeom prst="rect">
            <a:avLst/>
          </a:prstGeom>
          <a:noFill/>
          <a:ln>
            <a:noFill/>
          </a:ln>
        </p:spPr>
        <p:txBody>
          <a:bodyPr wrap="square">
            <a:spAutoFit/>
          </a:bodyPr>
          <a:lstStyle/>
          <a:p>
            <a:r>
              <a:rPr lang="en-US" sz="2400" i="0" dirty="0">
                <a:ln w="0"/>
                <a:effectLst>
                  <a:outerShdw blurRad="38100" dist="19050" dir="2700000" algn="tl" rotWithShape="0">
                    <a:schemeClr val="dk1">
                      <a:alpha val="40000"/>
                    </a:schemeClr>
                  </a:outerShdw>
                </a:effectLst>
                <a:highlight>
                  <a:srgbClr val="FFFFFF"/>
                </a:highlight>
                <a:latin typeface="Wotfard"/>
              </a:rPr>
              <a:t>OFFSET FETCH</a:t>
            </a:r>
          </a:p>
        </p:txBody>
      </p:sp>
      <p:sp>
        <p:nvSpPr>
          <p:cNvPr id="11" name="TextBox 10">
            <a:extLst>
              <a:ext uri="{FF2B5EF4-FFF2-40B4-BE49-F238E27FC236}">
                <a16:creationId xmlns:a16="http://schemas.microsoft.com/office/drawing/2014/main" id="{1FA7C137-BF0B-24BE-8985-0C40AD7B0515}"/>
              </a:ext>
            </a:extLst>
          </p:cNvPr>
          <p:cNvSpPr txBox="1"/>
          <p:nvPr/>
        </p:nvSpPr>
        <p:spPr>
          <a:xfrm>
            <a:off x="683721" y="1886635"/>
            <a:ext cx="2816225" cy="1665584"/>
          </a:xfrm>
          <a:prstGeom prst="rect">
            <a:avLst/>
          </a:prstGeom>
          <a:noFill/>
        </p:spPr>
        <p:txBody>
          <a:bodyPr wrap="square">
            <a:spAutoFit/>
          </a:bodyPr>
          <a:lstStyle/>
          <a:p>
            <a:pPr>
              <a:lnSpc>
                <a:spcPct val="200000"/>
              </a:lnSpc>
            </a:pPr>
            <a:r>
              <a:rPr lang="en-US" dirty="0"/>
              <a:t>Using the OFFSET FETCH clause to get the top N rows</a:t>
            </a:r>
          </a:p>
        </p:txBody>
      </p:sp>
      <p:cxnSp>
        <p:nvCxnSpPr>
          <p:cNvPr id="15" name="Connector: Elbow 14">
            <a:extLst>
              <a:ext uri="{FF2B5EF4-FFF2-40B4-BE49-F238E27FC236}">
                <a16:creationId xmlns:a16="http://schemas.microsoft.com/office/drawing/2014/main" id="{DAA8A058-B0D9-5674-B519-BF0CD41BA07B}"/>
              </a:ext>
            </a:extLst>
          </p:cNvPr>
          <p:cNvCxnSpPr>
            <a:cxnSpLocks/>
            <a:stCxn id="11" idx="0"/>
          </p:cNvCxnSpPr>
          <p:nvPr/>
        </p:nvCxnSpPr>
        <p:spPr>
          <a:xfrm rot="5400000" flipH="1" flipV="1">
            <a:off x="3118850" y="230285"/>
            <a:ext cx="629334" cy="2683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937B13-7749-9488-EDC5-4D3CE9CD755C}"/>
              </a:ext>
            </a:extLst>
          </p:cNvPr>
          <p:cNvPicPr>
            <a:picLocks noChangeAspect="1"/>
          </p:cNvPicPr>
          <p:nvPr/>
        </p:nvPicPr>
        <p:blipFill>
          <a:blip r:embed="rId2"/>
          <a:stretch>
            <a:fillRect/>
          </a:stretch>
        </p:blipFill>
        <p:spPr>
          <a:xfrm>
            <a:off x="4775200" y="1122102"/>
            <a:ext cx="3459171" cy="4478597"/>
          </a:xfrm>
          <a:prstGeom prst="rect">
            <a:avLst/>
          </a:prstGeom>
        </p:spPr>
      </p:pic>
    </p:spTree>
    <p:extLst>
      <p:ext uri="{BB962C8B-B14F-4D97-AF65-F5344CB8AC3E}">
        <p14:creationId xmlns:p14="http://schemas.microsoft.com/office/powerpoint/2010/main" val="2565101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3013502"/>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FILRTING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3" name="Rectangle 2">
            <a:extLst>
              <a:ext uri="{FF2B5EF4-FFF2-40B4-BE49-F238E27FC236}">
                <a16:creationId xmlns:a16="http://schemas.microsoft.com/office/drawing/2014/main" id="{D00D72B4-2670-9686-CD06-5457B38525CD}"/>
              </a:ext>
            </a:extLst>
          </p:cNvPr>
          <p:cNvSpPr/>
          <p:nvPr/>
        </p:nvSpPr>
        <p:spPr>
          <a:xfrm>
            <a:off x="1456298" y="4935835"/>
            <a:ext cx="1329211"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DISTINCT</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cxnSp>
        <p:nvCxnSpPr>
          <p:cNvPr id="4" name="Connector: Elbow 3">
            <a:extLst>
              <a:ext uri="{FF2B5EF4-FFF2-40B4-BE49-F238E27FC236}">
                <a16:creationId xmlns:a16="http://schemas.microsoft.com/office/drawing/2014/main" id="{88342914-5D47-B76B-0E16-B7A919D087D7}"/>
              </a:ext>
            </a:extLst>
          </p:cNvPr>
          <p:cNvCxnSpPr>
            <a:cxnSpLocks/>
            <a:endCxn id="3" idx="0"/>
          </p:cNvCxnSpPr>
          <p:nvPr/>
        </p:nvCxnSpPr>
        <p:spPr>
          <a:xfrm rot="10800000" flipV="1">
            <a:off x="2120904" y="3428983"/>
            <a:ext cx="1663708" cy="15068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677F2AE-8E89-A458-E152-534DB10E1B0C}"/>
              </a:ext>
            </a:extLst>
          </p:cNvPr>
          <p:cNvSpPr/>
          <p:nvPr/>
        </p:nvSpPr>
        <p:spPr>
          <a:xfrm>
            <a:off x="3653246" y="4935834"/>
            <a:ext cx="1059906"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WHERE</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0" name="Rectangle 9">
            <a:extLst>
              <a:ext uri="{FF2B5EF4-FFF2-40B4-BE49-F238E27FC236}">
                <a16:creationId xmlns:a16="http://schemas.microsoft.com/office/drawing/2014/main" id="{AF01B232-E286-A5ED-7D98-25711726A021}"/>
              </a:ext>
            </a:extLst>
          </p:cNvPr>
          <p:cNvSpPr/>
          <p:nvPr/>
        </p:nvSpPr>
        <p:spPr>
          <a:xfrm>
            <a:off x="5580890" y="4935834"/>
            <a:ext cx="73129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AND</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1" name="Rectangle 10">
            <a:extLst>
              <a:ext uri="{FF2B5EF4-FFF2-40B4-BE49-F238E27FC236}">
                <a16:creationId xmlns:a16="http://schemas.microsoft.com/office/drawing/2014/main" id="{CE34D581-EB4A-8616-7FBB-3D677337F190}"/>
              </a:ext>
            </a:extLst>
          </p:cNvPr>
          <p:cNvSpPr/>
          <p:nvPr/>
        </p:nvSpPr>
        <p:spPr>
          <a:xfrm>
            <a:off x="7809922" y="4959958"/>
            <a:ext cx="54534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OR</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2" name="Rectangle 11">
            <a:extLst>
              <a:ext uri="{FF2B5EF4-FFF2-40B4-BE49-F238E27FC236}">
                <a16:creationId xmlns:a16="http://schemas.microsoft.com/office/drawing/2014/main" id="{1676C608-2FEE-32C8-B461-BC13C5440E7C}"/>
              </a:ext>
            </a:extLst>
          </p:cNvPr>
          <p:cNvSpPr/>
          <p:nvPr/>
        </p:nvSpPr>
        <p:spPr>
          <a:xfrm>
            <a:off x="9337640" y="3228928"/>
            <a:ext cx="466794"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IN</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3" name="Rectangle 12">
            <a:extLst>
              <a:ext uri="{FF2B5EF4-FFF2-40B4-BE49-F238E27FC236}">
                <a16:creationId xmlns:a16="http://schemas.microsoft.com/office/drawing/2014/main" id="{397B46F0-2205-F957-4A3E-3B56BCBFC606}"/>
              </a:ext>
            </a:extLst>
          </p:cNvPr>
          <p:cNvSpPr/>
          <p:nvPr/>
        </p:nvSpPr>
        <p:spPr>
          <a:xfrm>
            <a:off x="7457151" y="1722112"/>
            <a:ext cx="1423788"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BETWEEN </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4" name="Rectangle 13">
            <a:extLst>
              <a:ext uri="{FF2B5EF4-FFF2-40B4-BE49-F238E27FC236}">
                <a16:creationId xmlns:a16="http://schemas.microsoft.com/office/drawing/2014/main" id="{30828696-FF10-709D-F8F7-2BC5AAF6D9C4}"/>
              </a:ext>
            </a:extLst>
          </p:cNvPr>
          <p:cNvSpPr/>
          <p:nvPr/>
        </p:nvSpPr>
        <p:spPr>
          <a:xfrm>
            <a:off x="5386380" y="1697988"/>
            <a:ext cx="774572"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LIKE </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sp>
        <p:nvSpPr>
          <p:cNvPr id="15" name="Rectangle 14">
            <a:extLst>
              <a:ext uri="{FF2B5EF4-FFF2-40B4-BE49-F238E27FC236}">
                <a16:creationId xmlns:a16="http://schemas.microsoft.com/office/drawing/2014/main" id="{D39BB256-8B15-6CB5-3445-DEA7FEF8DECA}"/>
              </a:ext>
            </a:extLst>
          </p:cNvPr>
          <p:cNvSpPr/>
          <p:nvPr/>
        </p:nvSpPr>
        <p:spPr>
          <a:xfrm>
            <a:off x="2701926" y="1697988"/>
            <a:ext cx="1225015"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rPr>
              <a:t>ALIASES </a:t>
            </a:r>
            <a:endParaRPr lang="en-US" sz="2000" b="0" cap="none" spc="0" dirty="0">
              <a:ln w="0"/>
              <a:solidFill>
                <a:schemeClr val="tx1"/>
              </a:solidFill>
              <a:effectLst>
                <a:outerShdw blurRad="38100" dist="19050" dir="2700000" algn="tl" rotWithShape="0">
                  <a:schemeClr val="dk1">
                    <a:alpha val="40000"/>
                  </a:schemeClr>
                </a:outerShdw>
              </a:effectLst>
              <a:latin typeface="Noto Sans" panose="020B0502040504020204" pitchFamily="34" charset="0"/>
              <a:ea typeface="Noto Sans" panose="020B0502040504020204" pitchFamily="34" charset="0"/>
              <a:cs typeface="Noto Sans" panose="020B0502040504020204" pitchFamily="34" charset="0"/>
            </a:endParaRPr>
          </a:p>
        </p:txBody>
      </p:sp>
      <p:cxnSp>
        <p:nvCxnSpPr>
          <p:cNvPr id="19" name="Connector: Elbow 18">
            <a:extLst>
              <a:ext uri="{FF2B5EF4-FFF2-40B4-BE49-F238E27FC236}">
                <a16:creationId xmlns:a16="http://schemas.microsoft.com/office/drawing/2014/main" id="{836418AF-48FE-CB2A-DCDA-E5C09AB2B9C1}"/>
              </a:ext>
            </a:extLst>
          </p:cNvPr>
          <p:cNvCxnSpPr>
            <a:stCxn id="12" idx="0"/>
          </p:cNvCxnSpPr>
          <p:nvPr/>
        </p:nvCxnSpPr>
        <p:spPr>
          <a:xfrm rot="16200000" flipH="1" flipV="1">
            <a:off x="8726787" y="2584733"/>
            <a:ext cx="200055" cy="1488444"/>
          </a:xfrm>
          <a:prstGeom prst="bentConnector4">
            <a:avLst>
              <a:gd name="adj1" fmla="val -114269"/>
              <a:gd name="adj2" fmla="val 5784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0BC34F7-8D97-9FAC-FBBC-5B8DE8AE86DE}"/>
              </a:ext>
            </a:extLst>
          </p:cNvPr>
          <p:cNvCxnSpPr>
            <a:stCxn id="9" idx="0"/>
          </p:cNvCxnSpPr>
          <p:nvPr/>
        </p:nvCxnSpPr>
        <p:spPr>
          <a:xfrm rot="5400000" flipH="1" flipV="1">
            <a:off x="3857551" y="3954686"/>
            <a:ext cx="1306796" cy="65550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31DA089-BFEF-2A78-8879-29873D9FF503}"/>
              </a:ext>
            </a:extLst>
          </p:cNvPr>
          <p:cNvCxnSpPr>
            <a:stCxn id="10" idx="0"/>
          </p:cNvCxnSpPr>
          <p:nvPr/>
        </p:nvCxnSpPr>
        <p:spPr>
          <a:xfrm rot="5400000" flipH="1" flipV="1">
            <a:off x="5475959" y="4099614"/>
            <a:ext cx="1306796" cy="36564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5525A46-A70E-FCC1-A3F4-0CE18E9BF06B}"/>
              </a:ext>
            </a:extLst>
          </p:cNvPr>
          <p:cNvCxnSpPr>
            <a:stCxn id="11" idx="0"/>
          </p:cNvCxnSpPr>
          <p:nvPr/>
        </p:nvCxnSpPr>
        <p:spPr>
          <a:xfrm rot="16200000" flipV="1">
            <a:off x="6882375" y="3759740"/>
            <a:ext cx="1223190" cy="117724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BBEB8AC-4654-E72F-3E29-4909A81F9D8A}"/>
              </a:ext>
            </a:extLst>
          </p:cNvPr>
          <p:cNvCxnSpPr>
            <a:cxnSpLocks/>
            <a:stCxn id="13" idx="2"/>
          </p:cNvCxnSpPr>
          <p:nvPr/>
        </p:nvCxnSpPr>
        <p:spPr>
          <a:xfrm rot="5400000">
            <a:off x="7221856" y="2124121"/>
            <a:ext cx="949088" cy="94529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566390A-FB45-20BF-A367-E108D40EC5D1}"/>
              </a:ext>
            </a:extLst>
          </p:cNvPr>
          <p:cNvCxnSpPr>
            <a:cxnSpLocks/>
            <a:stCxn id="14" idx="2"/>
          </p:cNvCxnSpPr>
          <p:nvPr/>
        </p:nvCxnSpPr>
        <p:spPr>
          <a:xfrm rot="16200000" flipH="1">
            <a:off x="5319139" y="2552624"/>
            <a:ext cx="915405" cy="635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5E5B2AE-BB1A-ED04-FC56-4EDA0905E5E7}"/>
              </a:ext>
            </a:extLst>
          </p:cNvPr>
          <p:cNvCxnSpPr>
            <a:stCxn id="15" idx="2"/>
          </p:cNvCxnSpPr>
          <p:nvPr/>
        </p:nvCxnSpPr>
        <p:spPr>
          <a:xfrm rot="16200000" flipH="1">
            <a:off x="3305303" y="2107228"/>
            <a:ext cx="1130829" cy="1112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59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FILTRING ROW</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Tree>
    <p:extLst>
      <p:ext uri="{BB962C8B-B14F-4D97-AF65-F5344CB8AC3E}">
        <p14:creationId xmlns:p14="http://schemas.microsoft.com/office/powerpoint/2010/main" val="416924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JOINING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Tree>
    <p:extLst>
      <p:ext uri="{BB962C8B-B14F-4D97-AF65-F5344CB8AC3E}">
        <p14:creationId xmlns:p14="http://schemas.microsoft.com/office/powerpoint/2010/main" val="797106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GROUPING TABLE</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Tree>
    <p:extLst>
      <p:ext uri="{BB962C8B-B14F-4D97-AF65-F5344CB8AC3E}">
        <p14:creationId xmlns:p14="http://schemas.microsoft.com/office/powerpoint/2010/main" val="1836774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636B-78BA-3591-53BB-176175513272}"/>
              </a:ext>
            </a:extLst>
          </p:cNvPr>
          <p:cNvSpPr txBox="1"/>
          <p:nvPr/>
        </p:nvSpPr>
        <p:spPr>
          <a:xfrm>
            <a:off x="2620963" y="0"/>
            <a:ext cx="6950075"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SUBUERIES</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Tree>
    <p:extLst>
      <p:ext uri="{BB962C8B-B14F-4D97-AF65-F5344CB8AC3E}">
        <p14:creationId xmlns:p14="http://schemas.microsoft.com/office/powerpoint/2010/main" val="389490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5" y="0"/>
            <a:ext cx="6102350"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What is SQL Server</a:t>
            </a:r>
          </a:p>
        </p:txBody>
      </p:sp>
      <p:sp>
        <p:nvSpPr>
          <p:cNvPr id="8" name="TextBox 7">
            <a:extLst>
              <a:ext uri="{FF2B5EF4-FFF2-40B4-BE49-F238E27FC236}">
                <a16:creationId xmlns:a16="http://schemas.microsoft.com/office/drawing/2014/main" id="{D617FF5A-41E7-FA17-3FE0-BCB4F89C5357}"/>
              </a:ext>
            </a:extLst>
          </p:cNvPr>
          <p:cNvSpPr txBox="1"/>
          <p:nvPr/>
        </p:nvSpPr>
        <p:spPr>
          <a:xfrm>
            <a:off x="927100" y="830997"/>
            <a:ext cx="10083800" cy="5032019"/>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nSpc>
                <a:spcPct val="150000"/>
              </a:lnSpc>
            </a:pPr>
            <a:r>
              <a:rPr lang="en-US" b="0" i="0" dirty="0">
                <a:solidFill>
                  <a:srgbClr val="53565A"/>
                </a:solidFill>
                <a:effectLst/>
                <a:highlight>
                  <a:srgbClr val="FFFFFF"/>
                </a:highlight>
                <a:latin typeface="Noto Sans" panose="020B0502040504020204" pitchFamily="34" charset="0"/>
              </a:rPr>
              <a:t>SQL Server is a relational database management system (RDBMS) from Microsoft. Database administrators (DBAs) and database developers connect business applications and tools to a SQL Server instance or database. They submit commands to SQL Server using a structured query language (SQL) called Transact-SQL, or T-SQL. </a:t>
            </a:r>
            <a:br>
              <a:rPr lang="en-US" dirty="0"/>
            </a:br>
            <a:br>
              <a:rPr lang="en-US" dirty="0"/>
            </a:br>
            <a:r>
              <a:rPr lang="en-US" b="0" i="0" dirty="0">
                <a:solidFill>
                  <a:srgbClr val="53565A"/>
                </a:solidFill>
                <a:effectLst/>
                <a:highlight>
                  <a:srgbClr val="FFFFFF"/>
                </a:highlight>
                <a:latin typeface="Noto Sans" panose="020B0502040504020204" pitchFamily="34" charset="0"/>
              </a:rPr>
              <a:t>As an RDBMS, SQL Server’s capabilities extend beyond the basics (definition, creation, query, update) of a DBMS. A database in an RDBMS stores data in tables that are related to one another; hence, it is relational. </a:t>
            </a:r>
            <a:br>
              <a:rPr lang="en-US" dirty="0"/>
            </a:br>
            <a:br>
              <a:rPr lang="en-US" dirty="0"/>
            </a:br>
            <a:r>
              <a:rPr lang="en-US" b="0" i="0" dirty="0">
                <a:solidFill>
                  <a:srgbClr val="53565A"/>
                </a:solidFill>
                <a:effectLst/>
                <a:highlight>
                  <a:srgbClr val="FFFFFF"/>
                </a:highlight>
                <a:latin typeface="Noto Sans" panose="020B0502040504020204" pitchFamily="34" charset="0"/>
              </a:rPr>
              <a:t>An RDBMS like SQL Server maintains relationships among tables using constructs such as foreign keys, Data Definition Language (DDL), Data Manipulation Language (DML) and Data Control Language (DCL).</a:t>
            </a:r>
            <a:endParaRPr lang="en-US" dirty="0"/>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786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488950" y="12700"/>
            <a:ext cx="10782299"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Difference BWT MYSQL &amp; SE SERVER</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8" name="TextBox 7">
            <a:extLst>
              <a:ext uri="{FF2B5EF4-FFF2-40B4-BE49-F238E27FC236}">
                <a16:creationId xmlns:a16="http://schemas.microsoft.com/office/drawing/2014/main" id="{D617FF5A-41E7-FA17-3FE0-BCB4F89C5357}"/>
              </a:ext>
            </a:extLst>
          </p:cNvPr>
          <p:cNvSpPr txBox="1"/>
          <p:nvPr/>
        </p:nvSpPr>
        <p:spPr>
          <a:xfrm>
            <a:off x="838200" y="1631097"/>
            <a:ext cx="10083800" cy="3337452"/>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just">
              <a:lnSpc>
                <a:spcPct val="200000"/>
              </a:lnSpc>
            </a:pP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MySQL is the world’s most popular and widely used open-source relational database. It was originally founded and developed in Sweden by two Swedes and a Finn: David </a:t>
            </a:r>
            <a:r>
              <a:rPr lang="en-US" b="0" i="0" dirty="0" err="1">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Axmark</a:t>
            </a: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 Allan Larsson and Michael “Monty” </a:t>
            </a:r>
            <a:r>
              <a:rPr lang="en-US" b="0" i="0" dirty="0" err="1">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Widenius</a:t>
            </a: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 who had worked together since the 1980s.</a:t>
            </a:r>
          </a:p>
          <a:p>
            <a:pPr algn="just">
              <a:lnSpc>
                <a:spcPct val="200000"/>
              </a:lnSpc>
            </a:pP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Microsoft SQL Server is an RDBMS product that is often abbreviated to SQL Server. MySQL and SQL Server are direct competitors. MySQL is owned by Oracle and uses a different code base than traditional Oracle Databases.</a:t>
            </a:r>
          </a:p>
        </p:txBody>
      </p:sp>
    </p:spTree>
    <p:extLst>
      <p:ext uri="{BB962C8B-B14F-4D97-AF65-F5344CB8AC3E}">
        <p14:creationId xmlns:p14="http://schemas.microsoft.com/office/powerpoint/2010/main" val="24508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488950" y="12700"/>
            <a:ext cx="10782299" cy="830997"/>
          </a:xfrm>
          <a:prstGeom prst="rect">
            <a:avLst/>
          </a:prstGeom>
          <a:noFill/>
        </p:spPr>
        <p:txBody>
          <a:bodyPr wrap="square">
            <a:spAutoFit/>
          </a:bodyPr>
          <a:lstStyle/>
          <a:p>
            <a:pPr algn="ctr"/>
            <a:r>
              <a:rPr lang="en-US" sz="4800" b="1" dirty="0">
                <a:ln w="22225">
                  <a:solidFill>
                    <a:schemeClr val="accent2"/>
                  </a:solidFill>
                  <a:prstDash val="solid"/>
                </a:ln>
                <a:solidFill>
                  <a:schemeClr val="accent2">
                    <a:lumMod val="40000"/>
                    <a:lumOff val="60000"/>
                  </a:schemeClr>
                </a:solidFill>
                <a:highlight>
                  <a:srgbClr val="FFFFFF"/>
                </a:highlight>
                <a:latin typeface="Wotfard"/>
              </a:rPr>
              <a:t>Is SQL Server a database ?</a:t>
            </a:r>
            <a:endParaRPr lang="en-US" sz="4800" b="1" i="0" dirty="0">
              <a:ln w="22225">
                <a:solidFill>
                  <a:schemeClr val="accent2"/>
                </a:solidFill>
                <a:prstDash val="solid"/>
              </a:ln>
              <a:solidFill>
                <a:schemeClr val="accent2">
                  <a:lumMod val="40000"/>
                  <a:lumOff val="60000"/>
                </a:schemeClr>
              </a:solidFill>
              <a:highlight>
                <a:srgbClr val="FFFFFF"/>
              </a:highlight>
              <a:latin typeface="Wotfard"/>
            </a:endParaRPr>
          </a:p>
        </p:txBody>
      </p:sp>
      <p:sp>
        <p:nvSpPr>
          <p:cNvPr id="8" name="TextBox 7">
            <a:extLst>
              <a:ext uri="{FF2B5EF4-FFF2-40B4-BE49-F238E27FC236}">
                <a16:creationId xmlns:a16="http://schemas.microsoft.com/office/drawing/2014/main" id="{D617FF5A-41E7-FA17-3FE0-BCB4F89C5357}"/>
              </a:ext>
            </a:extLst>
          </p:cNvPr>
          <p:cNvSpPr txBox="1"/>
          <p:nvPr/>
        </p:nvSpPr>
        <p:spPr>
          <a:xfrm>
            <a:off x="838200" y="1631097"/>
            <a:ext cx="10083800" cy="4203074"/>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l">
              <a:lnSpc>
                <a:spcPct val="150000"/>
              </a:lnSpc>
            </a:pP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Microsoft SQL Server is a relational database management system. As a database server that stores and retrieves data as requested by other software applications on the same computer or a remote computer using the client-server model. Microsoft provides APIs to access SQL Server over the internet as a web service. An RDBMS does a lot more than get data for client applications. Internal functions such as buffer management ensure the most accessed data is available in the fastest form of available storage to speed access.</a:t>
            </a:r>
          </a:p>
          <a:p>
            <a:pPr algn="l">
              <a:lnSpc>
                <a:spcPct val="150000"/>
              </a:lnSpc>
            </a:pPr>
            <a:r>
              <a:rPr lang="en-US" b="0" i="0" dirty="0">
                <a:solidFill>
                  <a:srgbClr val="556579"/>
                </a:solidFill>
                <a:effectLst/>
                <a:highlight>
                  <a:srgbClr val="FFFFFF"/>
                </a:highlight>
                <a:latin typeface="Noto Sans" panose="020B0502040504020204" pitchFamily="34" charset="0"/>
                <a:ea typeface="Noto Sans" panose="020B0502040504020204" pitchFamily="34" charset="0"/>
                <a:cs typeface="Noto Sans" panose="020B0502040504020204" pitchFamily="34" charset="0"/>
              </a:rPr>
              <a:t>SQL Server is based on the relational model and also enforces referential integrity between objects to maintain data consistency. As with other relational databases, the principles of atomicity, consistency, transaction isolation and durability, collectively known as the ACID properties, are implemented to maintain integrity.</a:t>
            </a:r>
          </a:p>
        </p:txBody>
      </p:sp>
    </p:spTree>
    <p:extLst>
      <p:ext uri="{BB962C8B-B14F-4D97-AF65-F5344CB8AC3E}">
        <p14:creationId xmlns:p14="http://schemas.microsoft.com/office/powerpoint/2010/main" val="73949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SQL Server Architecture</a:t>
            </a:r>
          </a:p>
        </p:txBody>
      </p:sp>
      <p:pic>
        <p:nvPicPr>
          <p:cNvPr id="3074" name="Picture 2" descr="What is SQL Server - SQL Server Architecture ">
            <a:extLst>
              <a:ext uri="{FF2B5EF4-FFF2-40B4-BE49-F238E27FC236}">
                <a16:creationId xmlns:a16="http://schemas.microsoft.com/office/drawing/2014/main" id="{CC83CBFD-0751-DF37-5178-221F6D6BD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255" y="698500"/>
            <a:ext cx="7900414" cy="61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9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SQL Server Installation</a:t>
            </a:r>
          </a:p>
        </p:txBody>
      </p:sp>
      <p:sp>
        <p:nvSpPr>
          <p:cNvPr id="3" name="TextBox 2">
            <a:extLst>
              <a:ext uri="{FF2B5EF4-FFF2-40B4-BE49-F238E27FC236}">
                <a16:creationId xmlns:a16="http://schemas.microsoft.com/office/drawing/2014/main" id="{944FBDE6-6388-87E1-0FFD-F3164F05834F}"/>
              </a:ext>
            </a:extLst>
          </p:cNvPr>
          <p:cNvSpPr txBox="1"/>
          <p:nvPr/>
        </p:nvSpPr>
        <p:spPr>
          <a:xfrm>
            <a:off x="2408238" y="3105835"/>
            <a:ext cx="7375525"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https://www.microsoft.com/en-us/sql-server/sql-server-downloads</a:t>
            </a:r>
          </a:p>
        </p:txBody>
      </p:sp>
    </p:spTree>
    <p:extLst>
      <p:ext uri="{BB962C8B-B14F-4D97-AF65-F5344CB8AC3E}">
        <p14:creationId xmlns:p14="http://schemas.microsoft.com/office/powerpoint/2010/main" val="248655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620963" y="0"/>
            <a:ext cx="69500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SQL Server Database</a:t>
            </a:r>
          </a:p>
        </p:txBody>
      </p:sp>
      <p:pic>
        <p:nvPicPr>
          <p:cNvPr id="5122" name="Picture 2">
            <a:extLst>
              <a:ext uri="{FF2B5EF4-FFF2-40B4-BE49-F238E27FC236}">
                <a16:creationId xmlns:a16="http://schemas.microsoft.com/office/drawing/2014/main" id="{C5A65955-1915-27ED-F265-5D202A15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2" y="945297"/>
            <a:ext cx="706755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0990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207</TotalTime>
  <Words>728</Words>
  <Application>Microsoft Office PowerPoint</Application>
  <PresentationFormat>Widescreen</PresentationFormat>
  <Paragraphs>85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Century Schoolbook</vt:lpstr>
      <vt:lpstr>Courier New</vt:lpstr>
      <vt:lpstr>Noto Sans</vt:lpstr>
      <vt:lpstr>Wingdings 2</vt:lpstr>
      <vt:lpstr>Wotfard</vt:lpstr>
      <vt:lpstr>View</vt:lpstr>
      <vt:lpstr>INTRODUCTION TO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Admin</cp:lastModifiedBy>
  <cp:revision>120</cp:revision>
  <dcterms:created xsi:type="dcterms:W3CDTF">2024-06-20T06:42:46Z</dcterms:created>
  <dcterms:modified xsi:type="dcterms:W3CDTF">2024-06-27T07:53:21Z</dcterms:modified>
</cp:coreProperties>
</file>