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notesMasterIdLst>
    <p:notesMasterId r:id="rId24"/>
  </p:notesMasterIdLst>
  <p:sldIdLst>
    <p:sldId id="256" r:id="rId2"/>
    <p:sldId id="259"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76" d="100"/>
          <a:sy n="76" d="100"/>
        </p:scale>
        <p:origin x="12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38AB8-A959-4BA8-A1EE-E4C53C860245}" type="datetimeFigureOut">
              <a:rPr lang="en-US" smtClean="0"/>
              <a:t>7/9/2024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F2BC59-7490-4817-8F62-DD4EFB08573F}" type="slidenum">
              <a:rPr lang="en-US" smtClean="0"/>
              <a:t>‹#›</a:t>
            </a:fld>
            <a:endParaRPr lang="en-US"/>
          </a:p>
        </p:txBody>
      </p:sp>
    </p:spTree>
    <p:extLst>
      <p:ext uri="{BB962C8B-B14F-4D97-AF65-F5344CB8AC3E}">
        <p14:creationId xmlns:p14="http://schemas.microsoft.com/office/powerpoint/2010/main" val="2282325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F2BC59-7490-4817-8F62-DD4EFB08573F}" type="slidenum">
              <a:rPr lang="en-US" smtClean="0"/>
              <a:t>21</a:t>
            </a:fld>
            <a:endParaRPr lang="en-US"/>
          </a:p>
        </p:txBody>
      </p:sp>
    </p:spTree>
    <p:extLst>
      <p:ext uri="{BB962C8B-B14F-4D97-AF65-F5344CB8AC3E}">
        <p14:creationId xmlns:p14="http://schemas.microsoft.com/office/powerpoint/2010/main" val="209826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F2BC59-7490-4817-8F62-DD4EFB08573F}" type="slidenum">
              <a:rPr lang="en-US" smtClean="0"/>
              <a:t>22</a:t>
            </a:fld>
            <a:endParaRPr lang="en-US"/>
          </a:p>
        </p:txBody>
      </p:sp>
    </p:spTree>
    <p:extLst>
      <p:ext uri="{BB962C8B-B14F-4D97-AF65-F5344CB8AC3E}">
        <p14:creationId xmlns:p14="http://schemas.microsoft.com/office/powerpoint/2010/main" val="2174018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F0D60A6E-7201-4A4D-A930-2F88FE528610}" type="datetimeFigureOut">
              <a:rPr lang="en-US" smtClean="0"/>
              <a:t>7/9/2024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39519346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677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27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511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60A6E-7201-4A4D-A930-2F88FE528610}"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322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60A6E-7201-4A4D-A930-2F88FE528610}" type="datetimeFigureOut">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924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60A6E-7201-4A4D-A930-2F88FE528610}" type="datetimeFigureOut">
              <a:rPr lang="en-US" smtClean="0"/>
              <a:t>7/9/2024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EC668-2D08-48D5-A065-6CB7027F85DB}"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781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60A6E-7201-4A4D-A930-2F88FE528610}" type="datetimeFigureOut">
              <a:rPr lang="en-US" smtClean="0"/>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981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60A6E-7201-4A4D-A930-2F88FE528610}" type="datetimeFigureOut">
              <a:rPr lang="en-US" smtClean="0"/>
              <a:t>7/9/2024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EC668-2D08-48D5-A065-6CB7027F85DB}"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6701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60A6E-7201-4A4D-A930-2F88FE528610}" type="datetimeFigureOut">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361630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60A6E-7201-4A4D-A930-2F88FE528610}" type="datetimeFigureOut">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158298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F0D60A6E-7201-4A4D-A930-2F88FE528610}" type="datetimeFigureOut">
              <a:rPr lang="en-US" smtClean="0"/>
              <a:t>7/9/2024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EB1EC668-2D08-48D5-A065-6CB7027F85DB}" type="slidenum">
              <a:rPr lang="en-US" smtClean="0"/>
              <a:t>‹#›</a:t>
            </a:fld>
            <a:endParaRPr lang="en-US"/>
          </a:p>
        </p:txBody>
      </p:sp>
    </p:spTree>
    <p:extLst>
      <p:ext uri="{BB962C8B-B14F-4D97-AF65-F5344CB8AC3E}">
        <p14:creationId xmlns:p14="http://schemas.microsoft.com/office/powerpoint/2010/main" val="3187815388"/>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42D2-5034-9CBC-F116-5DA48A4AFBD6}"/>
              </a:ext>
            </a:extLst>
          </p:cNvPr>
          <p:cNvSpPr>
            <a:spLocks noGrp="1"/>
          </p:cNvSpPr>
          <p:nvPr>
            <p:ph type="ctrTitle"/>
          </p:nvPr>
        </p:nvSpPr>
        <p:spPr/>
        <p:txBody>
          <a:bodyPr/>
          <a:lstStyle/>
          <a:p>
            <a:pPr>
              <a:lnSpc>
                <a:spcPct val="150000"/>
              </a:lnSpc>
            </a:pPr>
            <a:r>
              <a:rPr lang="en-US" dirty="0">
                <a:solidFill>
                  <a:schemeClr val="bg1"/>
                </a:solidFill>
              </a:rPr>
              <a:t>INT</a:t>
            </a:r>
            <a:r>
              <a:rPr lang="en-US" dirty="0"/>
              <a:t>RODUCTION TO S</a:t>
            </a:r>
            <a:r>
              <a:rPr lang="en-US" dirty="0">
                <a:solidFill>
                  <a:schemeClr val="bg1"/>
                </a:solidFill>
              </a:rPr>
              <a:t>QL</a:t>
            </a:r>
            <a:r>
              <a:rPr lang="en-US" dirty="0"/>
              <a:t> SER</a:t>
            </a:r>
            <a:r>
              <a:rPr lang="en-US" dirty="0">
                <a:solidFill>
                  <a:schemeClr val="bg1"/>
                </a:solidFill>
              </a:rPr>
              <a:t>VER</a:t>
            </a:r>
          </a:p>
        </p:txBody>
      </p:sp>
      <p:pic>
        <p:nvPicPr>
          <p:cNvPr id="2050" name="Picture 2" descr="SQL Server 2022 Standard Edition - Perpetual Software License">
            <a:extLst>
              <a:ext uri="{FF2B5EF4-FFF2-40B4-BE49-F238E27FC236}">
                <a16:creationId xmlns:a16="http://schemas.microsoft.com/office/drawing/2014/main" id="{516F2C4E-2407-71D2-DB96-BA0257DB1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8" y="-593852"/>
            <a:ext cx="4978400"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24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45178059-35B2-A34D-498A-534C3678D439}"/>
              </a:ext>
            </a:extLst>
          </p:cNvPr>
          <p:cNvPicPr>
            <a:picLocks noChangeAspect="1"/>
          </p:cNvPicPr>
          <p:nvPr/>
        </p:nvPicPr>
        <p:blipFill>
          <a:blip r:embed="rId2"/>
          <a:stretch>
            <a:fillRect/>
          </a:stretch>
        </p:blipFill>
        <p:spPr>
          <a:xfrm>
            <a:off x="3023759" y="1528497"/>
            <a:ext cx="6144482" cy="3801005"/>
          </a:xfrm>
          <a:prstGeom prst="rect">
            <a:avLst/>
          </a:prstGeom>
        </p:spPr>
      </p:pic>
    </p:spTree>
    <p:extLst>
      <p:ext uri="{BB962C8B-B14F-4D97-AF65-F5344CB8AC3E}">
        <p14:creationId xmlns:p14="http://schemas.microsoft.com/office/powerpoint/2010/main" val="53606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58CEB31-F59F-AA6D-DF3C-1FE4847D18FC}"/>
              </a:ext>
            </a:extLst>
          </p:cNvPr>
          <p:cNvPicPr>
            <a:picLocks noChangeAspect="1"/>
          </p:cNvPicPr>
          <p:nvPr/>
        </p:nvPicPr>
        <p:blipFill>
          <a:blip r:embed="rId2"/>
          <a:stretch>
            <a:fillRect/>
          </a:stretch>
        </p:blipFill>
        <p:spPr>
          <a:xfrm>
            <a:off x="3419101" y="2123893"/>
            <a:ext cx="5353797" cy="2610214"/>
          </a:xfrm>
          <a:prstGeom prst="rect">
            <a:avLst/>
          </a:prstGeom>
        </p:spPr>
      </p:pic>
    </p:spTree>
    <p:extLst>
      <p:ext uri="{BB962C8B-B14F-4D97-AF65-F5344CB8AC3E}">
        <p14:creationId xmlns:p14="http://schemas.microsoft.com/office/powerpoint/2010/main" val="203249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C348BD28-AEDC-C855-DC3C-FA6553A7EF78}"/>
              </a:ext>
            </a:extLst>
          </p:cNvPr>
          <p:cNvPicPr>
            <a:picLocks noChangeAspect="1"/>
          </p:cNvPicPr>
          <p:nvPr/>
        </p:nvPicPr>
        <p:blipFill>
          <a:blip r:embed="rId2"/>
          <a:stretch>
            <a:fillRect/>
          </a:stretch>
        </p:blipFill>
        <p:spPr>
          <a:xfrm>
            <a:off x="3623917" y="1971471"/>
            <a:ext cx="4944165" cy="2915057"/>
          </a:xfrm>
          <a:prstGeom prst="rect">
            <a:avLst/>
          </a:prstGeom>
        </p:spPr>
      </p:pic>
    </p:spTree>
    <p:extLst>
      <p:ext uri="{BB962C8B-B14F-4D97-AF65-F5344CB8AC3E}">
        <p14:creationId xmlns:p14="http://schemas.microsoft.com/office/powerpoint/2010/main" val="202852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D6A51C69-EE62-E411-6E31-3BCD92799849}"/>
              </a:ext>
            </a:extLst>
          </p:cNvPr>
          <p:cNvPicPr>
            <a:picLocks noChangeAspect="1"/>
          </p:cNvPicPr>
          <p:nvPr/>
        </p:nvPicPr>
        <p:blipFill>
          <a:blip r:embed="rId2"/>
          <a:stretch>
            <a:fillRect/>
          </a:stretch>
        </p:blipFill>
        <p:spPr>
          <a:xfrm>
            <a:off x="3285733" y="2100077"/>
            <a:ext cx="5620534" cy="2657846"/>
          </a:xfrm>
          <a:prstGeom prst="rect">
            <a:avLst/>
          </a:prstGeom>
        </p:spPr>
      </p:pic>
    </p:spTree>
    <p:extLst>
      <p:ext uri="{BB962C8B-B14F-4D97-AF65-F5344CB8AC3E}">
        <p14:creationId xmlns:p14="http://schemas.microsoft.com/office/powerpoint/2010/main" val="3076037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8D8EF8F8-8FF6-1086-B129-2C3EE085C89E}"/>
              </a:ext>
            </a:extLst>
          </p:cNvPr>
          <p:cNvPicPr>
            <a:picLocks noChangeAspect="1"/>
          </p:cNvPicPr>
          <p:nvPr/>
        </p:nvPicPr>
        <p:blipFill>
          <a:blip r:embed="rId2"/>
          <a:stretch>
            <a:fillRect/>
          </a:stretch>
        </p:blipFill>
        <p:spPr>
          <a:xfrm>
            <a:off x="2728442" y="2114366"/>
            <a:ext cx="6735115" cy="2629267"/>
          </a:xfrm>
          <a:prstGeom prst="rect">
            <a:avLst/>
          </a:prstGeom>
        </p:spPr>
      </p:pic>
    </p:spTree>
    <p:extLst>
      <p:ext uri="{BB962C8B-B14F-4D97-AF65-F5344CB8AC3E}">
        <p14:creationId xmlns:p14="http://schemas.microsoft.com/office/powerpoint/2010/main" val="259947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8A8C0E9D-381E-D945-45DD-744F8F3B2F64}"/>
              </a:ext>
            </a:extLst>
          </p:cNvPr>
          <p:cNvPicPr>
            <a:picLocks noChangeAspect="1"/>
          </p:cNvPicPr>
          <p:nvPr/>
        </p:nvPicPr>
        <p:blipFill>
          <a:blip r:embed="rId2"/>
          <a:stretch>
            <a:fillRect/>
          </a:stretch>
        </p:blipFill>
        <p:spPr>
          <a:xfrm>
            <a:off x="3042811" y="1909550"/>
            <a:ext cx="6106377" cy="3038899"/>
          </a:xfrm>
          <a:prstGeom prst="rect">
            <a:avLst/>
          </a:prstGeom>
        </p:spPr>
      </p:pic>
    </p:spTree>
    <p:extLst>
      <p:ext uri="{BB962C8B-B14F-4D97-AF65-F5344CB8AC3E}">
        <p14:creationId xmlns:p14="http://schemas.microsoft.com/office/powerpoint/2010/main" val="3488378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6B4F3FE0-117E-2A8F-2BE0-CD4ED78DB462}"/>
              </a:ext>
            </a:extLst>
          </p:cNvPr>
          <p:cNvPicPr>
            <a:picLocks noChangeAspect="1"/>
          </p:cNvPicPr>
          <p:nvPr/>
        </p:nvPicPr>
        <p:blipFill>
          <a:blip r:embed="rId2"/>
          <a:stretch>
            <a:fillRect/>
          </a:stretch>
        </p:blipFill>
        <p:spPr>
          <a:xfrm>
            <a:off x="2899916" y="1933366"/>
            <a:ext cx="6392167" cy="2991267"/>
          </a:xfrm>
          <a:prstGeom prst="rect">
            <a:avLst/>
          </a:prstGeom>
        </p:spPr>
      </p:pic>
    </p:spTree>
    <p:extLst>
      <p:ext uri="{BB962C8B-B14F-4D97-AF65-F5344CB8AC3E}">
        <p14:creationId xmlns:p14="http://schemas.microsoft.com/office/powerpoint/2010/main" val="3525869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A7EDCD5-D754-9456-32CC-58EBBB82D373}"/>
              </a:ext>
            </a:extLst>
          </p:cNvPr>
          <p:cNvPicPr>
            <a:picLocks noChangeAspect="1"/>
          </p:cNvPicPr>
          <p:nvPr/>
        </p:nvPicPr>
        <p:blipFill>
          <a:blip r:embed="rId2"/>
          <a:stretch>
            <a:fillRect/>
          </a:stretch>
        </p:blipFill>
        <p:spPr>
          <a:xfrm>
            <a:off x="2737969" y="1957182"/>
            <a:ext cx="6716062" cy="2943636"/>
          </a:xfrm>
          <a:prstGeom prst="rect">
            <a:avLst/>
          </a:prstGeom>
        </p:spPr>
      </p:pic>
    </p:spTree>
    <p:extLst>
      <p:ext uri="{BB962C8B-B14F-4D97-AF65-F5344CB8AC3E}">
        <p14:creationId xmlns:p14="http://schemas.microsoft.com/office/powerpoint/2010/main" val="1616658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7C6CB36F-1C98-6EC8-AFAB-EAD1A1C2B551}"/>
              </a:ext>
            </a:extLst>
          </p:cNvPr>
          <p:cNvPicPr>
            <a:picLocks noChangeAspect="1"/>
          </p:cNvPicPr>
          <p:nvPr/>
        </p:nvPicPr>
        <p:blipFill>
          <a:blip r:embed="rId2"/>
          <a:stretch>
            <a:fillRect/>
          </a:stretch>
        </p:blipFill>
        <p:spPr>
          <a:xfrm>
            <a:off x="2980890" y="1179133"/>
            <a:ext cx="6230219" cy="5439534"/>
          </a:xfrm>
          <a:prstGeom prst="rect">
            <a:avLst/>
          </a:prstGeom>
        </p:spPr>
      </p:pic>
    </p:spTree>
    <p:extLst>
      <p:ext uri="{BB962C8B-B14F-4D97-AF65-F5344CB8AC3E}">
        <p14:creationId xmlns:p14="http://schemas.microsoft.com/office/powerpoint/2010/main" val="130086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5D156E7F-9F2E-623F-E4A9-627655A9665B}"/>
              </a:ext>
            </a:extLst>
          </p:cNvPr>
          <p:cNvPicPr>
            <a:picLocks noChangeAspect="1"/>
          </p:cNvPicPr>
          <p:nvPr/>
        </p:nvPicPr>
        <p:blipFill>
          <a:blip r:embed="rId2"/>
          <a:stretch>
            <a:fillRect/>
          </a:stretch>
        </p:blipFill>
        <p:spPr>
          <a:xfrm>
            <a:off x="2728442" y="1058464"/>
            <a:ext cx="6735115" cy="5706271"/>
          </a:xfrm>
          <a:prstGeom prst="rect">
            <a:avLst/>
          </a:prstGeom>
        </p:spPr>
      </p:pic>
    </p:spTree>
    <p:extLst>
      <p:ext uri="{BB962C8B-B14F-4D97-AF65-F5344CB8AC3E}">
        <p14:creationId xmlns:p14="http://schemas.microsoft.com/office/powerpoint/2010/main" val="274369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133600" y="0"/>
            <a:ext cx="7962899"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What is Function  SQL Server</a:t>
            </a:r>
          </a:p>
        </p:txBody>
      </p:sp>
      <p:sp>
        <p:nvSpPr>
          <p:cNvPr id="8" name="TextBox 7">
            <a:extLst>
              <a:ext uri="{FF2B5EF4-FFF2-40B4-BE49-F238E27FC236}">
                <a16:creationId xmlns:a16="http://schemas.microsoft.com/office/drawing/2014/main" id="{D617FF5A-41E7-FA17-3FE0-BCB4F89C5357}"/>
              </a:ext>
            </a:extLst>
          </p:cNvPr>
          <p:cNvSpPr txBox="1"/>
          <p:nvPr/>
        </p:nvSpPr>
        <p:spPr>
          <a:xfrm>
            <a:off x="927100" y="830997"/>
            <a:ext cx="10083800" cy="2529282"/>
          </a:xfrm>
          <a:prstGeom prst="rect">
            <a:avLst/>
          </a:prstGeom>
        </p:spPr>
        <p:style>
          <a:lnRef idx="2">
            <a:schemeClr val="accent2"/>
          </a:lnRef>
          <a:fillRef idx="1">
            <a:schemeClr val="lt1"/>
          </a:fillRef>
          <a:effectRef idx="0">
            <a:schemeClr val="accent2"/>
          </a:effectRef>
          <a:fontRef idx="minor">
            <a:schemeClr val="dk1"/>
          </a:fontRef>
        </p:style>
        <p:txBody>
          <a:bodyPr wrap="square" numCol="1">
            <a:spAutoFit/>
          </a:bodyPr>
          <a:lstStyle/>
          <a:p>
            <a:pPr algn="just">
              <a:lnSpc>
                <a:spcPct val="150000"/>
              </a:lnSpc>
            </a:pPr>
            <a:r>
              <a:rPr lang="en-US" b="0" i="0" dirty="0">
                <a:solidFill>
                  <a:srgbClr val="181717"/>
                </a:solidFill>
                <a:effectLst/>
                <a:highlight>
                  <a:srgbClr val="FFFFFF"/>
                </a:highlight>
                <a:latin typeface="Verdana" panose="020B0604030504040204" pitchFamily="34" charset="0"/>
              </a:rPr>
              <a:t>Functions in SQL Server are similar to functions in other programming languages. Functions in SQL Server contains SQL statements that perform some specific tasks. Functions can have input parameters and must return a single value or multiple records.</a:t>
            </a:r>
          </a:p>
          <a:p>
            <a:pPr algn="just">
              <a:lnSpc>
                <a:spcPct val="150000"/>
              </a:lnSpc>
            </a:pPr>
            <a:r>
              <a:rPr lang="en-US" b="0" i="0" dirty="0">
                <a:solidFill>
                  <a:srgbClr val="181717"/>
                </a:solidFill>
                <a:effectLst/>
                <a:highlight>
                  <a:srgbClr val="FFFFFF"/>
                </a:highlight>
                <a:latin typeface="Verdana" panose="020B0604030504040204" pitchFamily="34" charset="0"/>
              </a:rPr>
              <a:t>If your scripts use the same set of SQL statements repeatedly then this can be converted into a function in the database.</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367C1893-77CD-4792-4C75-3575F1DC4B7E}"/>
              </a:ext>
            </a:extLst>
          </p:cNvPr>
          <p:cNvSpPr txBox="1"/>
          <p:nvPr/>
        </p:nvSpPr>
        <p:spPr>
          <a:xfrm>
            <a:off x="927100" y="3581400"/>
            <a:ext cx="10083800" cy="296645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fontAlgn="base">
              <a:lnSpc>
                <a:spcPct val="200000"/>
              </a:lnSpc>
            </a:pPr>
            <a:r>
              <a:rPr lang="en-US" sz="1600" b="1" i="0" dirty="0">
                <a:solidFill>
                  <a:srgbClr val="213343"/>
                </a:solidFill>
                <a:effectLst/>
                <a:latin typeface="Verdana" panose="020B0604030504040204" pitchFamily="34" charset="0"/>
                <a:ea typeface="Verdana" panose="020B0604030504040204" pitchFamily="34" charset="0"/>
              </a:rPr>
              <a:t>SQL server functions are pre-built actions that perform calculations, manipulate data, and return results. At the most fundamental level, these functions simplify complex queries and automate repetitive tasks.</a:t>
            </a:r>
          </a:p>
          <a:p>
            <a:pPr algn="just" fontAlgn="base">
              <a:lnSpc>
                <a:spcPct val="200000"/>
              </a:lnSpc>
            </a:pPr>
            <a:r>
              <a:rPr lang="en-US" sz="1600" b="1" i="0" dirty="0">
                <a:solidFill>
                  <a:srgbClr val="213343"/>
                </a:solidFill>
                <a:effectLst/>
                <a:latin typeface="Verdana" panose="020B0604030504040204" pitchFamily="34" charset="0"/>
                <a:ea typeface="Verdana" panose="020B0604030504040204" pitchFamily="34" charset="0"/>
              </a:rPr>
              <a:t>Common SQL functions include string, numeric, date/time, conditional, and aggregate functions. These functions give users the ability to extract and analyze data from massive databases efficiently and effectively.</a:t>
            </a:r>
          </a:p>
        </p:txBody>
      </p:sp>
    </p:spTree>
    <p:extLst>
      <p:ext uri="{BB962C8B-B14F-4D97-AF65-F5344CB8AC3E}">
        <p14:creationId xmlns:p14="http://schemas.microsoft.com/office/powerpoint/2010/main" val="2767866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2A06E2CA-A455-BBB7-FA49-E3E89E5EE664}"/>
              </a:ext>
            </a:extLst>
          </p:cNvPr>
          <p:cNvPicPr>
            <a:picLocks noChangeAspect="1"/>
          </p:cNvPicPr>
          <p:nvPr/>
        </p:nvPicPr>
        <p:blipFill>
          <a:blip r:embed="rId2"/>
          <a:stretch>
            <a:fillRect/>
          </a:stretch>
        </p:blipFill>
        <p:spPr>
          <a:xfrm>
            <a:off x="2871337" y="987022"/>
            <a:ext cx="6449325" cy="5772956"/>
          </a:xfrm>
          <a:prstGeom prst="rect">
            <a:avLst/>
          </a:prstGeom>
        </p:spPr>
      </p:pic>
    </p:spTree>
    <p:extLst>
      <p:ext uri="{BB962C8B-B14F-4D97-AF65-F5344CB8AC3E}">
        <p14:creationId xmlns:p14="http://schemas.microsoft.com/office/powerpoint/2010/main" val="124272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F49E819-C1E1-CD93-F9BB-BC7271B3A81A}"/>
              </a:ext>
            </a:extLst>
          </p:cNvPr>
          <p:cNvPicPr>
            <a:picLocks noChangeAspect="1"/>
          </p:cNvPicPr>
          <p:nvPr/>
        </p:nvPicPr>
        <p:blipFill>
          <a:blip r:embed="rId3"/>
          <a:stretch>
            <a:fillRect/>
          </a:stretch>
        </p:blipFill>
        <p:spPr>
          <a:xfrm>
            <a:off x="3052337" y="1098170"/>
            <a:ext cx="6087325" cy="5449060"/>
          </a:xfrm>
          <a:prstGeom prst="rect">
            <a:avLst/>
          </a:prstGeom>
        </p:spPr>
      </p:pic>
    </p:spTree>
    <p:extLst>
      <p:ext uri="{BB962C8B-B14F-4D97-AF65-F5344CB8AC3E}">
        <p14:creationId xmlns:p14="http://schemas.microsoft.com/office/powerpoint/2010/main" val="3948160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753F46C5-C3C0-86D5-11FE-E89498EB4FA2}"/>
              </a:ext>
            </a:extLst>
          </p:cNvPr>
          <p:cNvPicPr>
            <a:picLocks noChangeAspect="1"/>
          </p:cNvPicPr>
          <p:nvPr/>
        </p:nvPicPr>
        <p:blipFill>
          <a:blip r:embed="rId3"/>
          <a:stretch>
            <a:fillRect/>
          </a:stretch>
        </p:blipFill>
        <p:spPr>
          <a:xfrm>
            <a:off x="2904679" y="830997"/>
            <a:ext cx="6382641" cy="2991267"/>
          </a:xfrm>
          <a:prstGeom prst="rect">
            <a:avLst/>
          </a:prstGeom>
        </p:spPr>
      </p:pic>
      <p:pic>
        <p:nvPicPr>
          <p:cNvPr id="7" name="Picture 6">
            <a:extLst>
              <a:ext uri="{FF2B5EF4-FFF2-40B4-BE49-F238E27FC236}">
                <a16:creationId xmlns:a16="http://schemas.microsoft.com/office/drawing/2014/main" id="{A81A28F6-0F55-68CE-F300-2C660D8380AE}"/>
              </a:ext>
            </a:extLst>
          </p:cNvPr>
          <p:cNvPicPr>
            <a:picLocks noChangeAspect="1"/>
          </p:cNvPicPr>
          <p:nvPr/>
        </p:nvPicPr>
        <p:blipFill>
          <a:blip r:embed="rId4"/>
          <a:stretch>
            <a:fillRect/>
          </a:stretch>
        </p:blipFill>
        <p:spPr>
          <a:xfrm>
            <a:off x="2842757" y="3822264"/>
            <a:ext cx="6506483" cy="2743583"/>
          </a:xfrm>
          <a:prstGeom prst="rect">
            <a:avLst/>
          </a:prstGeom>
        </p:spPr>
      </p:pic>
    </p:spTree>
    <p:extLst>
      <p:ext uri="{BB962C8B-B14F-4D97-AF65-F5344CB8AC3E}">
        <p14:creationId xmlns:p14="http://schemas.microsoft.com/office/powerpoint/2010/main" val="234397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1635453241"/>
              </p:ext>
            </p:extLst>
          </p:nvPr>
        </p:nvGraphicFramePr>
        <p:xfrm>
          <a:off x="1892299" y="1065754"/>
          <a:ext cx="8407401" cy="4534944"/>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sz="1800" b="1" dirty="0">
                          <a:effectLst/>
                        </a:rPr>
                        <a:t>Aggregate</a:t>
                      </a:r>
                    </a:p>
                    <a:p>
                      <a:pPr algn="ctr"/>
                      <a:r>
                        <a:rPr lang="en-US" sz="2000" dirty="0">
                          <a:effectLst/>
                        </a:rPr>
                        <a:t> </a:t>
                      </a:r>
                    </a:p>
                    <a:p>
                      <a:pPr algn="ctr"/>
                      <a:r>
                        <a:rPr lang="en-US" sz="2000" dirty="0">
                          <a:effectLst/>
                        </a:rPr>
                        <a:t> </a:t>
                      </a:r>
                    </a:p>
                    <a:p>
                      <a:pPr algn="ctr"/>
                      <a:r>
                        <a:rPr lang="en-US" sz="2000" dirty="0">
                          <a:effectLst/>
                        </a:rPr>
                        <a:t> </a:t>
                      </a:r>
                    </a:p>
                    <a:p>
                      <a:pPr algn="ctr"/>
                      <a:r>
                        <a:rPr lang="en-US" sz="2000" dirty="0">
                          <a:effectLst/>
                        </a:rPr>
                        <a:t> </a:t>
                      </a:r>
                    </a:p>
                    <a:p>
                      <a:pPr algn="ctr"/>
                      <a:r>
                        <a:rPr lang="en-US" sz="2000" dirty="0">
                          <a:effectLst/>
                        </a:rPr>
                        <a:t> </a:t>
                      </a:r>
                    </a:p>
                  </a:txBody>
                  <a:tcPr marL="67990" marR="67990" marT="33995" marB="33995" vert="wordArtVert" anchor="ctr"/>
                </a:tc>
                <a:tc>
                  <a:txBody>
                    <a:bodyPr/>
                    <a:lstStyle/>
                    <a:p>
                      <a:r>
                        <a:rPr lang="en-US" sz="1300">
                          <a:effectLst/>
                        </a:rPr>
                        <a:t>COUNT()</a:t>
                      </a:r>
                    </a:p>
                  </a:txBody>
                  <a:tcPr marL="67990" marR="67990" marT="33995" marB="33995" anchor="ctr"/>
                </a:tc>
                <a:tc>
                  <a:txBody>
                    <a:bodyPr/>
                    <a:lstStyle/>
                    <a:p>
                      <a:r>
                        <a:rPr lang="en-US" sz="1300">
                          <a:effectLst/>
                        </a:rPr>
                        <a:t>Returns the number of rows in a result set.</a:t>
                      </a:r>
                    </a:p>
                  </a:txBody>
                  <a:tcPr marL="67990" marR="67990" marT="33995" marB="33995" anchor="ctr"/>
                </a:tc>
                <a:extLst>
                  <a:ext uri="{0D108BD9-81ED-4DB2-BD59-A6C34878D82A}">
                    <a16:rowId xmlns:a16="http://schemas.microsoft.com/office/drawing/2014/main" val="2093336771"/>
                  </a:ext>
                </a:extLst>
              </a:tr>
              <a:tr h="697311">
                <a:tc vMerge="1">
                  <a:txBody>
                    <a:bodyPr/>
                    <a:lstStyle/>
                    <a:p>
                      <a:endParaRPr dirty="0"/>
                    </a:p>
                  </a:txBody>
                  <a:tcPr marL="67990" marR="67990" marT="33995" marB="33995" anchor="ctr"/>
                </a:tc>
                <a:tc>
                  <a:txBody>
                    <a:bodyPr/>
                    <a:lstStyle/>
                    <a:p>
                      <a:r>
                        <a:rPr lang="en-US" sz="1300">
                          <a:effectLst/>
                        </a:rPr>
                        <a:t>SUM()</a:t>
                      </a:r>
                    </a:p>
                  </a:txBody>
                  <a:tcPr marL="67990" marR="67990" marT="33995" marB="33995" anchor="ctr"/>
                </a:tc>
                <a:tc>
                  <a:txBody>
                    <a:bodyPr/>
                    <a:lstStyle/>
                    <a:p>
                      <a:r>
                        <a:rPr lang="en-US" sz="1300">
                          <a:effectLst/>
                        </a:rPr>
                        <a:t>Calculates the sum of values in a column.</a:t>
                      </a:r>
                    </a:p>
                  </a:txBody>
                  <a:tcPr marL="67990" marR="67990" marT="33995" marB="33995" anchor="ctr"/>
                </a:tc>
                <a:extLst>
                  <a:ext uri="{0D108BD9-81ED-4DB2-BD59-A6C34878D82A}">
                    <a16:rowId xmlns:a16="http://schemas.microsoft.com/office/drawing/2014/main" val="514267829"/>
                  </a:ext>
                </a:extLst>
              </a:tr>
              <a:tr h="697311">
                <a:tc vMerge="1">
                  <a:txBody>
                    <a:bodyPr/>
                    <a:lstStyle/>
                    <a:p>
                      <a:endParaRPr/>
                    </a:p>
                  </a:txBody>
                  <a:tcPr marL="67990" marR="67990" marT="33995" marB="33995" anchor="ctr"/>
                </a:tc>
                <a:tc>
                  <a:txBody>
                    <a:bodyPr/>
                    <a:lstStyle/>
                    <a:p>
                      <a:r>
                        <a:rPr lang="en-US" sz="1300">
                          <a:effectLst/>
                        </a:rPr>
                        <a:t>AVG()</a:t>
                      </a:r>
                    </a:p>
                  </a:txBody>
                  <a:tcPr marL="67990" marR="67990" marT="33995" marB="33995" anchor="ctr"/>
                </a:tc>
                <a:tc>
                  <a:txBody>
                    <a:bodyPr/>
                    <a:lstStyle/>
                    <a:p>
                      <a:r>
                        <a:rPr lang="en-US" sz="1300">
                          <a:effectLst/>
                        </a:rPr>
                        <a:t>Computes the average of values in a column.</a:t>
                      </a:r>
                    </a:p>
                  </a:txBody>
                  <a:tcPr marL="67990" marR="67990" marT="33995" marB="33995" anchor="ctr"/>
                </a:tc>
                <a:extLst>
                  <a:ext uri="{0D108BD9-81ED-4DB2-BD59-A6C34878D82A}">
                    <a16:rowId xmlns:a16="http://schemas.microsoft.com/office/drawing/2014/main" val="2705257577"/>
                  </a:ext>
                </a:extLst>
              </a:tr>
              <a:tr h="697311">
                <a:tc vMerge="1">
                  <a:txBody>
                    <a:bodyPr/>
                    <a:lstStyle/>
                    <a:p>
                      <a:endParaRPr/>
                    </a:p>
                  </a:txBody>
                  <a:tcPr marL="67990" marR="67990" marT="33995" marB="33995" anchor="ctr"/>
                </a:tc>
                <a:tc>
                  <a:txBody>
                    <a:bodyPr/>
                    <a:lstStyle/>
                    <a:p>
                      <a:r>
                        <a:rPr lang="en-US" sz="1300">
                          <a:effectLst/>
                        </a:rPr>
                        <a:t>MIN()</a:t>
                      </a:r>
                    </a:p>
                  </a:txBody>
                  <a:tcPr marL="67990" marR="67990" marT="33995" marB="33995" anchor="ctr"/>
                </a:tc>
                <a:tc>
                  <a:txBody>
                    <a:bodyPr/>
                    <a:lstStyle/>
                    <a:p>
                      <a:r>
                        <a:rPr lang="en-US" sz="1300">
                          <a:effectLst/>
                        </a:rPr>
                        <a:t>Returns the minimum value in a column.</a:t>
                      </a:r>
                    </a:p>
                  </a:txBody>
                  <a:tcPr marL="67990" marR="67990" marT="33995" marB="33995" anchor="ctr"/>
                </a:tc>
                <a:extLst>
                  <a:ext uri="{0D108BD9-81ED-4DB2-BD59-A6C34878D82A}">
                    <a16:rowId xmlns:a16="http://schemas.microsoft.com/office/drawing/2014/main" val="1424562605"/>
                  </a:ext>
                </a:extLst>
              </a:tr>
              <a:tr h="697311">
                <a:tc vMerge="1">
                  <a:txBody>
                    <a:bodyPr/>
                    <a:lstStyle/>
                    <a:p>
                      <a:endParaRPr/>
                    </a:p>
                  </a:txBody>
                  <a:tcPr marL="67990" marR="67990" marT="33995" marB="33995" anchor="ctr"/>
                </a:tc>
                <a:tc>
                  <a:txBody>
                    <a:bodyPr/>
                    <a:lstStyle/>
                    <a:p>
                      <a:r>
                        <a:rPr lang="en-US" sz="1300">
                          <a:effectLst/>
                        </a:rPr>
                        <a:t>MAX()</a:t>
                      </a:r>
                    </a:p>
                  </a:txBody>
                  <a:tcPr marL="67990" marR="67990" marT="33995" marB="33995" anchor="ctr"/>
                </a:tc>
                <a:tc>
                  <a:txBody>
                    <a:bodyPr/>
                    <a:lstStyle/>
                    <a:p>
                      <a:r>
                        <a:rPr lang="en-US" sz="1300">
                          <a:effectLst/>
                        </a:rPr>
                        <a:t>Returns the maximum value in a column.</a:t>
                      </a:r>
                    </a:p>
                  </a:txBody>
                  <a:tcPr marL="67990" marR="67990" marT="33995" marB="33995" anchor="ctr"/>
                </a:tc>
                <a:extLst>
                  <a:ext uri="{0D108BD9-81ED-4DB2-BD59-A6C34878D82A}">
                    <a16:rowId xmlns:a16="http://schemas.microsoft.com/office/drawing/2014/main" val="1276472422"/>
                  </a:ext>
                </a:extLst>
              </a:tr>
              <a:tr h="697311">
                <a:tc vMerge="1">
                  <a:txBody>
                    <a:bodyPr/>
                    <a:lstStyle/>
                    <a:p>
                      <a:endParaRPr dirty="0"/>
                    </a:p>
                  </a:txBody>
                  <a:tcPr marL="67990" marR="67990" marT="33995" marB="33995" anchor="ctr"/>
                </a:tc>
                <a:tc>
                  <a:txBody>
                    <a:bodyPr/>
                    <a:lstStyle/>
                    <a:p>
                      <a:r>
                        <a:rPr lang="en-US" sz="1300">
                          <a:effectLst/>
                        </a:rPr>
                        <a:t>GROUP_CONCAT()</a:t>
                      </a:r>
                    </a:p>
                  </a:txBody>
                  <a:tcPr marL="67990" marR="67990" marT="33995" marB="33995" anchor="ctr"/>
                </a:tc>
                <a:tc>
                  <a:txBody>
                    <a:bodyPr/>
                    <a:lstStyle/>
                    <a:p>
                      <a:r>
                        <a:rPr lang="en-US" sz="1300" dirty="0">
                          <a:effectLst/>
                        </a:rPr>
                        <a:t>Concatenates strings from a group into one string.</a:t>
                      </a:r>
                    </a:p>
                  </a:txBody>
                  <a:tcPr marL="67990" marR="67990" marT="33995" marB="33995" anchor="ctr"/>
                </a:tc>
                <a:extLst>
                  <a:ext uri="{0D108BD9-81ED-4DB2-BD59-A6C34878D82A}">
                    <a16:rowId xmlns:a16="http://schemas.microsoft.com/office/drawing/2014/main" val="1024393203"/>
                  </a:ext>
                </a:extLst>
              </a:tr>
            </a:tbl>
          </a:graphicData>
        </a:graphic>
      </p:graphicFrame>
      <p:sp>
        <p:nvSpPr>
          <p:cNvPr id="6" name="TextBox 5">
            <a:extLst>
              <a:ext uri="{FF2B5EF4-FFF2-40B4-BE49-F238E27FC236}">
                <a16:creationId xmlns:a16="http://schemas.microsoft.com/office/drawing/2014/main" id="{C28BFB60-D26C-5DDB-5F91-ED278AA9497F}"/>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Tree>
    <p:extLst>
      <p:ext uri="{BB962C8B-B14F-4D97-AF65-F5344CB8AC3E}">
        <p14:creationId xmlns:p14="http://schemas.microsoft.com/office/powerpoint/2010/main" val="85311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3474304324"/>
              </p:ext>
            </p:extLst>
          </p:nvPr>
        </p:nvGraphicFramePr>
        <p:xfrm>
          <a:off x="1892299" y="1065754"/>
          <a:ext cx="8407401" cy="5243442"/>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b="1" dirty="0">
                          <a:effectLst/>
                        </a:rPr>
                        <a:t>String</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txBody>
                  <a:tcPr vert="wordArtVert" anchor="ctr"/>
                </a:tc>
                <a:tc>
                  <a:txBody>
                    <a:bodyPr/>
                    <a:lstStyle/>
                    <a:p>
                      <a:r>
                        <a:rPr lang="en-US">
                          <a:effectLst/>
                        </a:rPr>
                        <a:t>CONCAT()</a:t>
                      </a:r>
                    </a:p>
                  </a:txBody>
                  <a:tcPr anchor="ctr"/>
                </a:tc>
                <a:tc>
                  <a:txBody>
                    <a:bodyPr/>
                    <a:lstStyle/>
                    <a:p>
                      <a:r>
                        <a:rPr lang="en-US">
                          <a:effectLst/>
                        </a:rPr>
                        <a:t>Concatenates two or more strings.</a:t>
                      </a:r>
                    </a:p>
                  </a:txBody>
                  <a:tcPr anchor="ctr"/>
                </a:tc>
                <a:extLst>
                  <a:ext uri="{0D108BD9-81ED-4DB2-BD59-A6C34878D82A}">
                    <a16:rowId xmlns:a16="http://schemas.microsoft.com/office/drawing/2014/main" val="2093336771"/>
                  </a:ext>
                </a:extLst>
              </a:tr>
              <a:tr h="697311">
                <a:tc vMerge="1">
                  <a:txBody>
                    <a:bodyPr/>
                    <a:lstStyle/>
                    <a:p>
                      <a:endParaRPr/>
                    </a:p>
                  </a:txBody>
                  <a:tcPr anchor="ctr"/>
                </a:tc>
                <a:tc>
                  <a:txBody>
                    <a:bodyPr/>
                    <a:lstStyle/>
                    <a:p>
                      <a:r>
                        <a:rPr lang="en-US">
                          <a:effectLst/>
                        </a:rPr>
                        <a:t>LEN()</a:t>
                      </a:r>
                    </a:p>
                  </a:txBody>
                  <a:tcPr anchor="ctr"/>
                </a:tc>
                <a:tc>
                  <a:txBody>
                    <a:bodyPr/>
                    <a:lstStyle/>
                    <a:p>
                      <a:r>
                        <a:rPr lang="en-US">
                          <a:effectLst/>
                        </a:rPr>
                        <a:t>Returns the length of a string.</a:t>
                      </a:r>
                    </a:p>
                  </a:txBody>
                  <a:tcPr anchor="ctr"/>
                </a:tc>
                <a:extLst>
                  <a:ext uri="{0D108BD9-81ED-4DB2-BD59-A6C34878D82A}">
                    <a16:rowId xmlns:a16="http://schemas.microsoft.com/office/drawing/2014/main" val="514267829"/>
                  </a:ext>
                </a:extLst>
              </a:tr>
              <a:tr h="697311">
                <a:tc vMerge="1">
                  <a:txBody>
                    <a:bodyPr/>
                    <a:lstStyle/>
                    <a:p>
                      <a:endParaRPr/>
                    </a:p>
                  </a:txBody>
                  <a:tcPr anchor="ctr"/>
                </a:tc>
                <a:tc>
                  <a:txBody>
                    <a:bodyPr/>
                    <a:lstStyle/>
                    <a:p>
                      <a:r>
                        <a:rPr lang="en-US">
                          <a:effectLst/>
                        </a:rPr>
                        <a:t>UPPER() / UCASE()</a:t>
                      </a:r>
                    </a:p>
                  </a:txBody>
                  <a:tcPr anchor="ctr"/>
                </a:tc>
                <a:tc>
                  <a:txBody>
                    <a:bodyPr/>
                    <a:lstStyle/>
                    <a:p>
                      <a:r>
                        <a:rPr lang="en-US">
                          <a:effectLst/>
                        </a:rPr>
                        <a:t>Converts a string to uppercase.</a:t>
                      </a:r>
                    </a:p>
                  </a:txBody>
                  <a:tcPr anchor="ctr"/>
                </a:tc>
                <a:extLst>
                  <a:ext uri="{0D108BD9-81ED-4DB2-BD59-A6C34878D82A}">
                    <a16:rowId xmlns:a16="http://schemas.microsoft.com/office/drawing/2014/main" val="2705257577"/>
                  </a:ext>
                </a:extLst>
              </a:tr>
              <a:tr h="697311">
                <a:tc vMerge="1">
                  <a:txBody>
                    <a:bodyPr/>
                    <a:lstStyle/>
                    <a:p>
                      <a:endParaRPr/>
                    </a:p>
                  </a:txBody>
                  <a:tcPr anchor="ctr"/>
                </a:tc>
                <a:tc>
                  <a:txBody>
                    <a:bodyPr/>
                    <a:lstStyle/>
                    <a:p>
                      <a:r>
                        <a:rPr lang="en-US">
                          <a:effectLst/>
                        </a:rPr>
                        <a:t>LOWER() / LCASE()</a:t>
                      </a:r>
                    </a:p>
                  </a:txBody>
                  <a:tcPr anchor="ctr"/>
                </a:tc>
                <a:tc>
                  <a:txBody>
                    <a:bodyPr/>
                    <a:lstStyle/>
                    <a:p>
                      <a:r>
                        <a:rPr lang="en-US">
                          <a:effectLst/>
                        </a:rPr>
                        <a:t>Converts a string to lowercase.</a:t>
                      </a:r>
                    </a:p>
                  </a:txBody>
                  <a:tcPr anchor="ctr"/>
                </a:tc>
                <a:extLst>
                  <a:ext uri="{0D108BD9-81ED-4DB2-BD59-A6C34878D82A}">
                    <a16:rowId xmlns:a16="http://schemas.microsoft.com/office/drawing/2014/main" val="1424562605"/>
                  </a:ext>
                </a:extLst>
              </a:tr>
              <a:tr h="697311">
                <a:tc vMerge="1">
                  <a:txBody>
                    <a:bodyPr/>
                    <a:lstStyle/>
                    <a:p>
                      <a:endParaRPr/>
                    </a:p>
                  </a:txBody>
                  <a:tcPr anchor="ctr"/>
                </a:tc>
                <a:tc>
                  <a:txBody>
                    <a:bodyPr/>
                    <a:lstStyle/>
                    <a:p>
                      <a:r>
                        <a:rPr lang="en-US">
                          <a:effectLst/>
                        </a:rPr>
                        <a:t>LEFT()</a:t>
                      </a:r>
                    </a:p>
                  </a:txBody>
                  <a:tcPr anchor="ctr"/>
                </a:tc>
                <a:tc>
                  <a:txBody>
                    <a:bodyPr/>
                    <a:lstStyle/>
                    <a:p>
                      <a:r>
                        <a:rPr lang="en-US">
                          <a:effectLst/>
                        </a:rPr>
                        <a:t>Extracts a specified number of characters from the beginning of a string.</a:t>
                      </a:r>
                    </a:p>
                  </a:txBody>
                  <a:tcPr anchor="ctr"/>
                </a:tc>
                <a:extLst>
                  <a:ext uri="{0D108BD9-81ED-4DB2-BD59-A6C34878D82A}">
                    <a16:rowId xmlns:a16="http://schemas.microsoft.com/office/drawing/2014/main" val="1276472422"/>
                  </a:ext>
                </a:extLst>
              </a:tr>
              <a:tr h="697311">
                <a:tc vMerge="1">
                  <a:txBody>
                    <a:bodyPr/>
                    <a:lstStyle/>
                    <a:p>
                      <a:endParaRPr dirty="0"/>
                    </a:p>
                  </a:txBody>
                  <a:tcPr anchor="ctr"/>
                </a:tc>
                <a:tc>
                  <a:txBody>
                    <a:bodyPr/>
                    <a:lstStyle/>
                    <a:p>
                      <a:r>
                        <a:rPr lang="en-US">
                          <a:effectLst/>
                        </a:rPr>
                        <a:t>RIGHT()</a:t>
                      </a:r>
                    </a:p>
                  </a:txBody>
                  <a:tcPr anchor="ctr"/>
                </a:tc>
                <a:tc>
                  <a:txBody>
                    <a:bodyPr/>
                    <a:lstStyle/>
                    <a:p>
                      <a:r>
                        <a:rPr lang="en-US" dirty="0">
                          <a:effectLst/>
                        </a:rPr>
                        <a:t>Extracts a specified number of characters from the end of a string.</a:t>
                      </a:r>
                    </a:p>
                  </a:txBody>
                  <a:tcPr anchor="ctr"/>
                </a:tc>
                <a:extLst>
                  <a:ext uri="{0D108BD9-81ED-4DB2-BD59-A6C34878D82A}">
                    <a16:rowId xmlns:a16="http://schemas.microsoft.com/office/drawing/2014/main" val="1024393203"/>
                  </a:ext>
                </a:extLst>
              </a:tr>
            </a:tbl>
          </a:graphicData>
        </a:graphic>
      </p:graphicFrame>
      <p:sp>
        <p:nvSpPr>
          <p:cNvPr id="2" name="TextBox 1">
            <a:extLst>
              <a:ext uri="{FF2B5EF4-FFF2-40B4-BE49-F238E27FC236}">
                <a16:creationId xmlns:a16="http://schemas.microsoft.com/office/drawing/2014/main" id="{1BC29465-DC36-2A28-F56B-4EF43D82B3E3}"/>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Tree>
    <p:extLst>
      <p:ext uri="{BB962C8B-B14F-4D97-AF65-F5344CB8AC3E}">
        <p14:creationId xmlns:p14="http://schemas.microsoft.com/office/powerpoint/2010/main" val="74049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4143359392"/>
              </p:ext>
            </p:extLst>
          </p:nvPr>
        </p:nvGraphicFramePr>
        <p:xfrm>
          <a:off x="1892299" y="1065754"/>
          <a:ext cx="8407401" cy="4752033"/>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b="1" dirty="0">
                          <a:effectLst/>
                        </a:rPr>
                        <a:t>Date and Time</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txBody>
                  <a:tcPr vert="wordArtVert" anchor="ctr"/>
                </a:tc>
                <a:tc>
                  <a:txBody>
                    <a:bodyPr/>
                    <a:lstStyle/>
                    <a:p>
                      <a:r>
                        <a:rPr lang="en-US">
                          <a:effectLst/>
                        </a:rPr>
                        <a:t>GETDATE()</a:t>
                      </a:r>
                    </a:p>
                  </a:txBody>
                  <a:tcPr anchor="ctr"/>
                </a:tc>
                <a:tc>
                  <a:txBody>
                    <a:bodyPr/>
                    <a:lstStyle/>
                    <a:p>
                      <a:r>
                        <a:rPr lang="en-US">
                          <a:effectLst/>
                        </a:rPr>
                        <a:t>Returns the current system date and time.</a:t>
                      </a:r>
                    </a:p>
                  </a:txBody>
                  <a:tcPr anchor="ctr"/>
                </a:tc>
                <a:extLst>
                  <a:ext uri="{0D108BD9-81ED-4DB2-BD59-A6C34878D82A}">
                    <a16:rowId xmlns:a16="http://schemas.microsoft.com/office/drawing/2014/main" val="2093336771"/>
                  </a:ext>
                </a:extLst>
              </a:tr>
              <a:tr h="697311">
                <a:tc vMerge="1">
                  <a:txBody>
                    <a:bodyPr/>
                    <a:lstStyle/>
                    <a:p>
                      <a:endParaRPr/>
                    </a:p>
                  </a:txBody>
                  <a:tcPr anchor="ctr"/>
                </a:tc>
                <a:tc>
                  <a:txBody>
                    <a:bodyPr/>
                    <a:lstStyle/>
                    <a:p>
                      <a:r>
                        <a:rPr lang="en-US">
                          <a:effectLst/>
                        </a:rPr>
                        <a:t>DATEPART()</a:t>
                      </a:r>
                    </a:p>
                  </a:txBody>
                  <a:tcPr anchor="ctr"/>
                </a:tc>
                <a:tc>
                  <a:txBody>
                    <a:bodyPr/>
                    <a:lstStyle/>
                    <a:p>
                      <a:r>
                        <a:rPr lang="en-US">
                          <a:effectLst/>
                        </a:rPr>
                        <a:t>Extracts a specific part of a date/time.</a:t>
                      </a:r>
                    </a:p>
                  </a:txBody>
                  <a:tcPr anchor="ctr"/>
                </a:tc>
                <a:extLst>
                  <a:ext uri="{0D108BD9-81ED-4DB2-BD59-A6C34878D82A}">
                    <a16:rowId xmlns:a16="http://schemas.microsoft.com/office/drawing/2014/main" val="514267829"/>
                  </a:ext>
                </a:extLst>
              </a:tr>
              <a:tr h="697311">
                <a:tc vMerge="1">
                  <a:txBody>
                    <a:bodyPr/>
                    <a:lstStyle/>
                    <a:p>
                      <a:endParaRPr/>
                    </a:p>
                  </a:txBody>
                  <a:tcPr anchor="ctr"/>
                </a:tc>
                <a:tc>
                  <a:txBody>
                    <a:bodyPr/>
                    <a:lstStyle/>
                    <a:p>
                      <a:r>
                        <a:rPr lang="en-US">
                          <a:effectLst/>
                        </a:rPr>
                        <a:t>DATEADD()</a:t>
                      </a:r>
                    </a:p>
                  </a:txBody>
                  <a:tcPr anchor="ctr"/>
                </a:tc>
                <a:tc>
                  <a:txBody>
                    <a:bodyPr/>
                    <a:lstStyle/>
                    <a:p>
                      <a:r>
                        <a:rPr lang="en-US">
                          <a:effectLst/>
                        </a:rPr>
                        <a:t>Adds a specified interval to a date/time.</a:t>
                      </a:r>
                    </a:p>
                  </a:txBody>
                  <a:tcPr anchor="ctr"/>
                </a:tc>
                <a:extLst>
                  <a:ext uri="{0D108BD9-81ED-4DB2-BD59-A6C34878D82A}">
                    <a16:rowId xmlns:a16="http://schemas.microsoft.com/office/drawing/2014/main" val="2705257577"/>
                  </a:ext>
                </a:extLst>
              </a:tr>
              <a:tr h="697311">
                <a:tc vMerge="1">
                  <a:txBody>
                    <a:bodyPr/>
                    <a:lstStyle/>
                    <a:p>
                      <a:endParaRPr/>
                    </a:p>
                  </a:txBody>
                  <a:tcPr anchor="ctr"/>
                </a:tc>
                <a:tc>
                  <a:txBody>
                    <a:bodyPr/>
                    <a:lstStyle/>
                    <a:p>
                      <a:r>
                        <a:rPr lang="en-US">
                          <a:effectLst/>
                        </a:rPr>
                        <a:t>DATEDIFF()</a:t>
                      </a:r>
                    </a:p>
                  </a:txBody>
                  <a:tcPr anchor="ctr"/>
                </a:tc>
                <a:tc>
                  <a:txBody>
                    <a:bodyPr/>
                    <a:lstStyle/>
                    <a:p>
                      <a:r>
                        <a:rPr lang="en-US">
                          <a:effectLst/>
                        </a:rPr>
                        <a:t>Calculates the difference between two dates/times.</a:t>
                      </a:r>
                    </a:p>
                  </a:txBody>
                  <a:tcPr anchor="ctr"/>
                </a:tc>
                <a:extLst>
                  <a:ext uri="{0D108BD9-81ED-4DB2-BD59-A6C34878D82A}">
                    <a16:rowId xmlns:a16="http://schemas.microsoft.com/office/drawing/2014/main" val="1424562605"/>
                  </a:ext>
                </a:extLst>
              </a:tr>
              <a:tr h="697311">
                <a:tc vMerge="1">
                  <a:txBody>
                    <a:bodyPr/>
                    <a:lstStyle/>
                    <a:p>
                      <a:endParaRPr/>
                    </a:p>
                  </a:txBody>
                  <a:tcPr anchor="ctr"/>
                </a:tc>
                <a:tc>
                  <a:txBody>
                    <a:bodyPr/>
                    <a:lstStyle/>
                    <a:p>
                      <a:r>
                        <a:rPr lang="en-US">
                          <a:effectLst/>
                        </a:rPr>
                        <a:t>YEAR()</a:t>
                      </a:r>
                    </a:p>
                  </a:txBody>
                  <a:tcPr anchor="ctr"/>
                </a:tc>
                <a:tc>
                  <a:txBody>
                    <a:bodyPr/>
                    <a:lstStyle/>
                    <a:p>
                      <a:r>
                        <a:rPr lang="en-US">
                          <a:effectLst/>
                        </a:rPr>
                        <a:t>Extracts the year from a date.</a:t>
                      </a:r>
                    </a:p>
                  </a:txBody>
                  <a:tcPr anchor="ctr"/>
                </a:tc>
                <a:extLst>
                  <a:ext uri="{0D108BD9-81ED-4DB2-BD59-A6C34878D82A}">
                    <a16:rowId xmlns:a16="http://schemas.microsoft.com/office/drawing/2014/main" val="1276472422"/>
                  </a:ext>
                </a:extLst>
              </a:tr>
              <a:tr h="697311">
                <a:tc vMerge="1">
                  <a:txBody>
                    <a:bodyPr/>
                    <a:lstStyle/>
                    <a:p>
                      <a:endParaRPr dirty="0"/>
                    </a:p>
                  </a:txBody>
                  <a:tcPr anchor="ctr"/>
                </a:tc>
                <a:tc>
                  <a:txBody>
                    <a:bodyPr/>
                    <a:lstStyle/>
                    <a:p>
                      <a:r>
                        <a:rPr lang="en-US">
                          <a:effectLst/>
                        </a:rPr>
                        <a:t>MONTH()</a:t>
                      </a:r>
                    </a:p>
                  </a:txBody>
                  <a:tcPr anchor="ctr"/>
                </a:tc>
                <a:tc>
                  <a:txBody>
                    <a:bodyPr/>
                    <a:lstStyle/>
                    <a:p>
                      <a:r>
                        <a:rPr lang="en-US" dirty="0">
                          <a:effectLst/>
                        </a:rPr>
                        <a:t>Extracts the month from a date.</a:t>
                      </a:r>
                    </a:p>
                  </a:txBody>
                  <a:tcPr anchor="ctr"/>
                </a:tc>
                <a:extLst>
                  <a:ext uri="{0D108BD9-81ED-4DB2-BD59-A6C34878D82A}">
                    <a16:rowId xmlns:a16="http://schemas.microsoft.com/office/drawing/2014/main" val="1024393203"/>
                  </a:ext>
                </a:extLst>
              </a:tr>
            </a:tbl>
          </a:graphicData>
        </a:graphic>
      </p:graphicFrame>
      <p:sp>
        <p:nvSpPr>
          <p:cNvPr id="3" name="TextBox 2">
            <a:extLst>
              <a:ext uri="{FF2B5EF4-FFF2-40B4-BE49-F238E27FC236}">
                <a16:creationId xmlns:a16="http://schemas.microsoft.com/office/drawing/2014/main" id="{BAB23422-0404-2FEE-A2EF-6F8619128D75}"/>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Tree>
    <p:extLst>
      <p:ext uri="{BB962C8B-B14F-4D97-AF65-F5344CB8AC3E}">
        <p14:creationId xmlns:p14="http://schemas.microsoft.com/office/powerpoint/2010/main" val="78233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2127469197"/>
              </p:ext>
            </p:extLst>
          </p:nvPr>
        </p:nvGraphicFramePr>
        <p:xfrm>
          <a:off x="1892299" y="1065754"/>
          <a:ext cx="8407401" cy="4752033"/>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b="1" dirty="0">
                          <a:effectLst/>
                        </a:rPr>
                        <a:t>Mathematical</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txBody>
                  <a:tcPr vert="wordArtVert" anchor="ctr"/>
                </a:tc>
                <a:tc>
                  <a:txBody>
                    <a:bodyPr/>
                    <a:lstStyle/>
                    <a:p>
                      <a:r>
                        <a:rPr lang="en-US">
                          <a:effectLst/>
                        </a:rPr>
                        <a:t>ROUND()</a:t>
                      </a:r>
                    </a:p>
                  </a:txBody>
                  <a:tcPr anchor="ctr"/>
                </a:tc>
                <a:tc>
                  <a:txBody>
                    <a:bodyPr/>
                    <a:lstStyle/>
                    <a:p>
                      <a:r>
                        <a:rPr lang="en-US">
                          <a:effectLst/>
                        </a:rPr>
                        <a:t>Rounds a numeric value to a specified precision.</a:t>
                      </a:r>
                    </a:p>
                  </a:txBody>
                  <a:tcPr anchor="ctr"/>
                </a:tc>
                <a:extLst>
                  <a:ext uri="{0D108BD9-81ED-4DB2-BD59-A6C34878D82A}">
                    <a16:rowId xmlns:a16="http://schemas.microsoft.com/office/drawing/2014/main" val="2093336771"/>
                  </a:ext>
                </a:extLst>
              </a:tr>
              <a:tr h="697311">
                <a:tc vMerge="1">
                  <a:txBody>
                    <a:bodyPr/>
                    <a:lstStyle/>
                    <a:p>
                      <a:endParaRPr/>
                    </a:p>
                  </a:txBody>
                  <a:tcPr anchor="ctr"/>
                </a:tc>
                <a:tc>
                  <a:txBody>
                    <a:bodyPr/>
                    <a:lstStyle/>
                    <a:p>
                      <a:r>
                        <a:rPr lang="en-US">
                          <a:effectLst/>
                        </a:rPr>
                        <a:t>CEILING()</a:t>
                      </a:r>
                    </a:p>
                  </a:txBody>
                  <a:tcPr anchor="ctr"/>
                </a:tc>
                <a:tc>
                  <a:txBody>
                    <a:bodyPr/>
                    <a:lstStyle/>
                    <a:p>
                      <a:r>
                        <a:rPr lang="en-US">
                          <a:effectLst/>
                        </a:rPr>
                        <a:t>Rounds up to the nearest integer.</a:t>
                      </a:r>
                    </a:p>
                  </a:txBody>
                  <a:tcPr anchor="ctr"/>
                </a:tc>
                <a:extLst>
                  <a:ext uri="{0D108BD9-81ED-4DB2-BD59-A6C34878D82A}">
                    <a16:rowId xmlns:a16="http://schemas.microsoft.com/office/drawing/2014/main" val="514267829"/>
                  </a:ext>
                </a:extLst>
              </a:tr>
              <a:tr h="697311">
                <a:tc vMerge="1">
                  <a:txBody>
                    <a:bodyPr/>
                    <a:lstStyle/>
                    <a:p>
                      <a:endParaRPr/>
                    </a:p>
                  </a:txBody>
                  <a:tcPr anchor="ctr"/>
                </a:tc>
                <a:tc>
                  <a:txBody>
                    <a:bodyPr/>
                    <a:lstStyle/>
                    <a:p>
                      <a:r>
                        <a:rPr lang="en-US">
                          <a:effectLst/>
                        </a:rPr>
                        <a:t>FLOOR()</a:t>
                      </a:r>
                    </a:p>
                  </a:txBody>
                  <a:tcPr anchor="ctr"/>
                </a:tc>
                <a:tc>
                  <a:txBody>
                    <a:bodyPr/>
                    <a:lstStyle/>
                    <a:p>
                      <a:r>
                        <a:rPr lang="en-US">
                          <a:effectLst/>
                        </a:rPr>
                        <a:t>Rounds down to the nearest integer.</a:t>
                      </a:r>
                    </a:p>
                  </a:txBody>
                  <a:tcPr anchor="ctr"/>
                </a:tc>
                <a:extLst>
                  <a:ext uri="{0D108BD9-81ED-4DB2-BD59-A6C34878D82A}">
                    <a16:rowId xmlns:a16="http://schemas.microsoft.com/office/drawing/2014/main" val="2705257577"/>
                  </a:ext>
                </a:extLst>
              </a:tr>
              <a:tr h="697311">
                <a:tc vMerge="1">
                  <a:txBody>
                    <a:bodyPr/>
                    <a:lstStyle/>
                    <a:p>
                      <a:endParaRPr/>
                    </a:p>
                  </a:txBody>
                  <a:tcPr anchor="ctr"/>
                </a:tc>
                <a:tc>
                  <a:txBody>
                    <a:bodyPr/>
                    <a:lstStyle/>
                    <a:p>
                      <a:r>
                        <a:rPr lang="en-US">
                          <a:effectLst/>
                        </a:rPr>
                        <a:t>ABS()</a:t>
                      </a:r>
                    </a:p>
                  </a:txBody>
                  <a:tcPr anchor="ctr"/>
                </a:tc>
                <a:tc>
                  <a:txBody>
                    <a:bodyPr/>
                    <a:lstStyle/>
                    <a:p>
                      <a:r>
                        <a:rPr lang="en-US">
                          <a:effectLst/>
                        </a:rPr>
                        <a:t>Returns the absolute value of a numeric expression.</a:t>
                      </a:r>
                    </a:p>
                  </a:txBody>
                  <a:tcPr anchor="ctr"/>
                </a:tc>
                <a:extLst>
                  <a:ext uri="{0D108BD9-81ED-4DB2-BD59-A6C34878D82A}">
                    <a16:rowId xmlns:a16="http://schemas.microsoft.com/office/drawing/2014/main" val="1424562605"/>
                  </a:ext>
                </a:extLst>
              </a:tr>
              <a:tr h="697311">
                <a:tc vMerge="1">
                  <a:txBody>
                    <a:bodyPr/>
                    <a:lstStyle/>
                    <a:p>
                      <a:endParaRPr/>
                    </a:p>
                  </a:txBody>
                  <a:tcPr anchor="ctr"/>
                </a:tc>
                <a:tc>
                  <a:txBody>
                    <a:bodyPr/>
                    <a:lstStyle/>
                    <a:p>
                      <a:r>
                        <a:rPr lang="en-US">
                          <a:effectLst/>
                        </a:rPr>
                        <a:t>POWER()</a:t>
                      </a:r>
                    </a:p>
                  </a:txBody>
                  <a:tcPr anchor="ctr"/>
                </a:tc>
                <a:tc>
                  <a:txBody>
                    <a:bodyPr/>
                    <a:lstStyle/>
                    <a:p>
                      <a:r>
                        <a:rPr lang="en-US">
                          <a:effectLst/>
                        </a:rPr>
                        <a:t>Raises a number to a specified power.</a:t>
                      </a:r>
                    </a:p>
                  </a:txBody>
                  <a:tcPr anchor="ctr"/>
                </a:tc>
                <a:extLst>
                  <a:ext uri="{0D108BD9-81ED-4DB2-BD59-A6C34878D82A}">
                    <a16:rowId xmlns:a16="http://schemas.microsoft.com/office/drawing/2014/main" val="1276472422"/>
                  </a:ext>
                </a:extLst>
              </a:tr>
              <a:tr h="697311">
                <a:tc vMerge="1">
                  <a:txBody>
                    <a:bodyPr/>
                    <a:lstStyle/>
                    <a:p>
                      <a:endParaRPr dirty="0"/>
                    </a:p>
                  </a:txBody>
                  <a:tcPr anchor="ctr"/>
                </a:tc>
                <a:tc>
                  <a:txBody>
                    <a:bodyPr/>
                    <a:lstStyle/>
                    <a:p>
                      <a:r>
                        <a:rPr lang="en-US">
                          <a:effectLst/>
                        </a:rPr>
                        <a:t>SQRT()</a:t>
                      </a:r>
                    </a:p>
                  </a:txBody>
                  <a:tcPr anchor="ctr"/>
                </a:tc>
                <a:tc>
                  <a:txBody>
                    <a:bodyPr/>
                    <a:lstStyle/>
                    <a:p>
                      <a:r>
                        <a:rPr lang="en-US" dirty="0">
                          <a:effectLst/>
                        </a:rPr>
                        <a:t>Returns the square root of a number.</a:t>
                      </a:r>
                    </a:p>
                  </a:txBody>
                  <a:tcPr anchor="ctr"/>
                </a:tc>
                <a:extLst>
                  <a:ext uri="{0D108BD9-81ED-4DB2-BD59-A6C34878D82A}">
                    <a16:rowId xmlns:a16="http://schemas.microsoft.com/office/drawing/2014/main" val="1024393203"/>
                  </a:ext>
                </a:extLst>
              </a:tr>
            </a:tbl>
          </a:graphicData>
        </a:graphic>
      </p:graphicFrame>
      <p:sp>
        <p:nvSpPr>
          <p:cNvPr id="3" name="TextBox 2">
            <a:extLst>
              <a:ext uri="{FF2B5EF4-FFF2-40B4-BE49-F238E27FC236}">
                <a16:creationId xmlns:a16="http://schemas.microsoft.com/office/drawing/2014/main" id="{5BAE80FA-978A-A53A-F318-D1E0953D0DD2}"/>
              </a:ext>
            </a:extLst>
          </p:cNvPr>
          <p:cNvSpPr txBox="1"/>
          <p:nvPr/>
        </p:nvSpPr>
        <p:spPr>
          <a:xfrm>
            <a:off x="2841623" y="6488668"/>
            <a:ext cx="7216775" cy="369332"/>
          </a:xfrm>
          <a:prstGeom prst="rect">
            <a:avLst/>
          </a:prstGeom>
          <a:noFill/>
        </p:spPr>
        <p:txBody>
          <a:bodyPr wrap="square">
            <a:spAutoFit/>
          </a:bodyPr>
          <a:lstStyle/>
          <a:p>
            <a:r>
              <a:rPr lang="en-US" dirty="0"/>
              <a:t>https://blog.hubspot.com/website/sql-server-functions#what</a:t>
            </a:r>
          </a:p>
        </p:txBody>
      </p:sp>
    </p:spTree>
    <p:extLst>
      <p:ext uri="{BB962C8B-B14F-4D97-AF65-F5344CB8AC3E}">
        <p14:creationId xmlns:p14="http://schemas.microsoft.com/office/powerpoint/2010/main" val="328758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E42D212-4FE5-9846-B451-5230C5307602}"/>
              </a:ext>
            </a:extLst>
          </p:cNvPr>
          <p:cNvPicPr>
            <a:picLocks noChangeAspect="1"/>
          </p:cNvPicPr>
          <p:nvPr/>
        </p:nvPicPr>
        <p:blipFill>
          <a:blip r:embed="rId2"/>
          <a:stretch>
            <a:fillRect/>
          </a:stretch>
        </p:blipFill>
        <p:spPr>
          <a:xfrm>
            <a:off x="3585791" y="1896882"/>
            <a:ext cx="5325218" cy="2581635"/>
          </a:xfrm>
          <a:prstGeom prst="rect">
            <a:avLst/>
          </a:prstGeom>
        </p:spPr>
      </p:pic>
    </p:spTree>
    <p:extLst>
      <p:ext uri="{BB962C8B-B14F-4D97-AF65-F5344CB8AC3E}">
        <p14:creationId xmlns:p14="http://schemas.microsoft.com/office/powerpoint/2010/main" val="2200698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EEA3ABA6-CB50-EBEC-4158-CB5750164699}"/>
              </a:ext>
            </a:extLst>
          </p:cNvPr>
          <p:cNvPicPr>
            <a:picLocks noChangeAspect="1"/>
          </p:cNvPicPr>
          <p:nvPr/>
        </p:nvPicPr>
        <p:blipFill>
          <a:blip r:embed="rId2"/>
          <a:stretch>
            <a:fillRect/>
          </a:stretch>
        </p:blipFill>
        <p:spPr>
          <a:xfrm>
            <a:off x="2799890" y="1947656"/>
            <a:ext cx="6592220" cy="2962688"/>
          </a:xfrm>
          <a:prstGeom prst="rect">
            <a:avLst/>
          </a:prstGeom>
        </p:spPr>
      </p:pic>
    </p:spTree>
    <p:extLst>
      <p:ext uri="{BB962C8B-B14F-4D97-AF65-F5344CB8AC3E}">
        <p14:creationId xmlns:p14="http://schemas.microsoft.com/office/powerpoint/2010/main" val="303083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E9B9859A-0A4F-6F95-8522-CD9E8D3C16F2}"/>
              </a:ext>
            </a:extLst>
          </p:cNvPr>
          <p:cNvPicPr>
            <a:picLocks noChangeAspect="1"/>
          </p:cNvPicPr>
          <p:nvPr/>
        </p:nvPicPr>
        <p:blipFill>
          <a:blip r:embed="rId2"/>
          <a:stretch>
            <a:fillRect/>
          </a:stretch>
        </p:blipFill>
        <p:spPr>
          <a:xfrm>
            <a:off x="3323838" y="2095314"/>
            <a:ext cx="5544324" cy="2667372"/>
          </a:xfrm>
          <a:prstGeom prst="rect">
            <a:avLst/>
          </a:prstGeom>
        </p:spPr>
      </p:pic>
    </p:spTree>
    <p:extLst>
      <p:ext uri="{BB962C8B-B14F-4D97-AF65-F5344CB8AC3E}">
        <p14:creationId xmlns:p14="http://schemas.microsoft.com/office/powerpoint/2010/main" val="2526735122"/>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495</TotalTime>
  <Words>542</Words>
  <Application>Microsoft Office PowerPoint</Application>
  <PresentationFormat>Widescreen</PresentationFormat>
  <Paragraphs>113</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Schoolbook</vt:lpstr>
      <vt:lpstr>Verdana</vt:lpstr>
      <vt:lpstr>Wingdings 2</vt:lpstr>
      <vt:lpstr>Wotfard</vt:lpstr>
      <vt:lpstr>View</vt:lpstr>
      <vt:lpstr>INTRODUCTION TO SQL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INSTRUCTOR</dc:creator>
  <cp:lastModifiedBy>Admin</cp:lastModifiedBy>
  <cp:revision>157</cp:revision>
  <dcterms:created xsi:type="dcterms:W3CDTF">2024-06-20T06:42:46Z</dcterms:created>
  <dcterms:modified xsi:type="dcterms:W3CDTF">2024-07-09T11:27:11Z</dcterms:modified>
</cp:coreProperties>
</file>