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82" r:id="rId3"/>
    <p:sldId id="279" r:id="rId4"/>
    <p:sldId id="280" r:id="rId5"/>
    <p:sldId id="281" r:id="rId6"/>
    <p:sldId id="283" r:id="rId7"/>
    <p:sldId id="284" r:id="rId8"/>
    <p:sldId id="285" r:id="rId9"/>
    <p:sldId id="286"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61" d="100"/>
          <a:sy n="61"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D60A6E-7201-4A4D-A930-2F88FE528610}" type="datetimeFigureOut">
              <a:rPr lang="en-US" smtClean="0"/>
              <a:t>6/27/2024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951934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7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27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60A6E-7201-4A4D-A930-2F88FE52861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2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60A6E-7201-4A4D-A930-2F88FE528610}"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24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60A6E-7201-4A4D-A930-2F88FE528610}"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C668-2D08-48D5-A065-6CB7027F85DB}"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60A6E-7201-4A4D-A930-2F88FE528610}"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8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60A6E-7201-4A4D-A930-2F88FE528610}"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C668-2D08-48D5-A065-6CB7027F85DB}"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70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616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1582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D60A6E-7201-4A4D-A930-2F88FE528610}" type="datetimeFigureOut">
              <a:rPr lang="en-US" smtClean="0"/>
              <a:t>6/27/2024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B1EC668-2D08-48D5-A065-6CB7027F85DB}" type="slidenum">
              <a:rPr lang="en-US" smtClean="0"/>
              <a:t>‹#›</a:t>
            </a:fld>
            <a:endParaRPr lang="en-US"/>
          </a:p>
        </p:txBody>
      </p:sp>
    </p:spTree>
    <p:extLst>
      <p:ext uri="{BB962C8B-B14F-4D97-AF65-F5344CB8AC3E}">
        <p14:creationId xmlns:p14="http://schemas.microsoft.com/office/powerpoint/2010/main" val="318781538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hyperlink" Target="https://www.javatpoint.com/oracle-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2D2-5034-9CBC-F116-5DA48A4AFBD6}"/>
              </a:ext>
            </a:extLst>
          </p:cNvPr>
          <p:cNvSpPr>
            <a:spLocks noGrp="1"/>
          </p:cNvSpPr>
          <p:nvPr>
            <p:ph type="ctrTitle"/>
          </p:nvPr>
        </p:nvSpPr>
        <p:spPr/>
        <p:txBody>
          <a:bodyPr/>
          <a:lstStyle/>
          <a:p>
            <a:pPr>
              <a:lnSpc>
                <a:spcPct val="150000"/>
              </a:lnSpc>
            </a:pPr>
            <a:r>
              <a:rPr lang="en-US" dirty="0">
                <a:solidFill>
                  <a:schemeClr val="bg1"/>
                </a:solidFill>
              </a:rPr>
              <a:t>INT</a:t>
            </a:r>
            <a:r>
              <a:rPr lang="en-US" dirty="0"/>
              <a:t>RODUCTION TO S</a:t>
            </a:r>
            <a:r>
              <a:rPr lang="en-US" dirty="0">
                <a:solidFill>
                  <a:schemeClr val="bg1"/>
                </a:solidFill>
              </a:rPr>
              <a:t>QL</a:t>
            </a:r>
            <a:r>
              <a:rPr lang="en-US" dirty="0"/>
              <a:t> SER</a:t>
            </a:r>
            <a:r>
              <a:rPr lang="en-US" dirty="0">
                <a:solidFill>
                  <a:schemeClr val="bg1"/>
                </a:solidFill>
              </a:rPr>
              <a:t>VER</a:t>
            </a:r>
          </a:p>
        </p:txBody>
      </p:sp>
      <p:pic>
        <p:nvPicPr>
          <p:cNvPr id="2050" name="Picture 2" descr="SQL Server 2022 Standard Edition - Perpetual Software License">
            <a:extLst>
              <a:ext uri="{FF2B5EF4-FFF2-40B4-BE49-F238E27FC236}">
                <a16:creationId xmlns:a16="http://schemas.microsoft.com/office/drawing/2014/main" id="{516F2C4E-2407-71D2-DB96-BA0257DB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593852"/>
            <a:ext cx="4978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4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6" name="Rectangle 5">
            <a:extLst>
              <a:ext uri="{FF2B5EF4-FFF2-40B4-BE49-F238E27FC236}">
                <a16:creationId xmlns:a16="http://schemas.microsoft.com/office/drawing/2014/main" id="{C768E0A3-EA5F-3EC1-3699-92FACD7B8F44}"/>
              </a:ext>
            </a:extLst>
          </p:cNvPr>
          <p:cNvSpPr/>
          <p:nvPr/>
        </p:nvSpPr>
        <p:spPr>
          <a:xfrm>
            <a:off x="560502" y="1068350"/>
            <a:ext cx="2444900" cy="584775"/>
          </a:xfrm>
          <a:prstGeom prst="rect">
            <a:avLst/>
          </a:prstGeom>
          <a:noFill/>
        </p:spPr>
        <p:txBody>
          <a:bodyPr wrap="non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Inner Join</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AutoShape 4" descr="Venn diagram representation of SQL Inner Join.">
            <a:extLst>
              <a:ext uri="{FF2B5EF4-FFF2-40B4-BE49-F238E27FC236}">
                <a16:creationId xmlns:a16="http://schemas.microsoft.com/office/drawing/2014/main" id="{00271D9A-1F34-D399-D89F-7B1259DA63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nner Join">
            <a:extLst>
              <a:ext uri="{FF2B5EF4-FFF2-40B4-BE49-F238E27FC236}">
                <a16:creationId xmlns:a16="http://schemas.microsoft.com/office/drawing/2014/main" id="{E171C5D8-7107-7613-B731-9010BB1BB6F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4D275FD2-C311-EBA4-1B81-3DA428EEF88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inner">
            <a:extLst>
              <a:ext uri="{FF2B5EF4-FFF2-40B4-BE49-F238E27FC236}">
                <a16:creationId xmlns:a16="http://schemas.microsoft.com/office/drawing/2014/main" id="{A8DE117B-91B3-20B3-4B61-E92F18089981}"/>
              </a:ext>
            </a:extLst>
          </p:cNvPr>
          <p:cNvPicPr>
            <a:picLocks noChangeAspect="1"/>
          </p:cNvPicPr>
          <p:nvPr/>
        </p:nvPicPr>
        <p:blipFill>
          <a:blip r:embed="rId2"/>
          <a:stretch>
            <a:fillRect/>
          </a:stretch>
        </p:blipFill>
        <p:spPr>
          <a:xfrm>
            <a:off x="3622235" y="954947"/>
            <a:ext cx="5948801" cy="5557705"/>
          </a:xfrm>
          <a:prstGeom prst="rect">
            <a:avLst/>
          </a:prstGeom>
        </p:spPr>
      </p:pic>
    </p:spTree>
    <p:extLst>
      <p:ext uri="{BB962C8B-B14F-4D97-AF65-F5344CB8AC3E}">
        <p14:creationId xmlns:p14="http://schemas.microsoft.com/office/powerpoint/2010/main" val="2545060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182D-9862-71F2-D3A0-A03B1ED3BB24}"/>
              </a:ext>
            </a:extLst>
          </p:cNvPr>
          <p:cNvSpPr>
            <a:spLocks noGrp="1"/>
          </p:cNvSpPr>
          <p:nvPr>
            <p:ph type="title"/>
          </p:nvPr>
        </p:nvSpPr>
        <p:spPr>
          <a:xfrm>
            <a:off x="2951095" y="336698"/>
            <a:ext cx="6289811" cy="682329"/>
          </a:xfrm>
        </p:spPr>
        <p:txBody>
          <a:bodyPr/>
          <a:lstStyle/>
          <a:p>
            <a:r>
              <a:rPr lang="en-US" dirty="0"/>
              <a:t>SQL SERVER JOINS</a:t>
            </a:r>
          </a:p>
        </p:txBody>
      </p:sp>
      <p:sp>
        <p:nvSpPr>
          <p:cNvPr id="3" name="Content Placeholder 2">
            <a:extLst>
              <a:ext uri="{FF2B5EF4-FFF2-40B4-BE49-F238E27FC236}">
                <a16:creationId xmlns:a16="http://schemas.microsoft.com/office/drawing/2014/main" id="{C4BCD338-1355-33AC-2875-7E83E5DF17DC}"/>
              </a:ext>
            </a:extLst>
          </p:cNvPr>
          <p:cNvSpPr>
            <a:spLocks noGrp="1"/>
          </p:cNvSpPr>
          <p:nvPr>
            <p:ph idx="1"/>
          </p:nvPr>
        </p:nvSpPr>
        <p:spPr>
          <a:xfrm>
            <a:off x="520262" y="897314"/>
            <a:ext cx="10610193" cy="5649787"/>
          </a:xfrm>
        </p:spPr>
        <p:txBody>
          <a:bodyPr>
            <a:normAutofit fontScale="92500" lnSpcReduction="10000"/>
          </a:bodyPr>
          <a:lstStyle/>
          <a:p>
            <a:pPr algn="just">
              <a:lnSpc>
                <a:spcPct val="270000"/>
              </a:lnSpc>
            </a:pPr>
            <a:r>
              <a:rPr lang="en-US" sz="1800" b="0" i="0" dirty="0">
                <a:solidFill>
                  <a:srgbClr val="333333"/>
                </a:solidFill>
                <a:effectLst/>
                <a:highlight>
                  <a:srgbClr val="FFFFFF"/>
                </a:highlight>
                <a:latin typeface="Arial" panose="020B0604020202020204" pitchFamily="34" charset="0"/>
                <a:cs typeface="Arial" panose="020B0604020202020204" pitchFamily="34" charset="0"/>
              </a:rPr>
              <a:t>In real life, we store our data in multiple logical tables that are linked together by a common key value in relational databases like SQL Server, </a:t>
            </a:r>
            <a:r>
              <a:rPr lang="en-US" sz="1800" b="0" i="0" u="none" strike="noStrike" dirty="0">
                <a:solidFill>
                  <a:srgbClr val="008000"/>
                </a:solidFill>
                <a:effectLst/>
                <a:highlight>
                  <a:srgbClr val="FFFFFF"/>
                </a:highlight>
                <a:latin typeface="Arial" panose="020B0604020202020204" pitchFamily="34" charset="0"/>
                <a:cs typeface="Arial" panose="020B0604020202020204" pitchFamily="34" charset="0"/>
                <a:hlinkClick r:id="rId2"/>
              </a:rPr>
              <a:t>Oracle</a:t>
            </a:r>
            <a:r>
              <a:rPr lang="en-US" sz="1800" b="0" i="0" dirty="0">
                <a:solidFill>
                  <a:srgbClr val="333333"/>
                </a:solidFill>
                <a:effectLst/>
                <a:highlight>
                  <a:srgbClr val="FFFFFF"/>
                </a:highlight>
                <a:latin typeface="Arial" panose="020B0604020202020204" pitchFamily="34" charset="0"/>
                <a:cs typeface="Arial" panose="020B0604020202020204" pitchFamily="34" charset="0"/>
              </a:rPr>
              <a:t>, </a:t>
            </a:r>
            <a:r>
              <a:rPr lang="en-US" sz="1800" b="0" i="0" u="none" strike="noStrike" dirty="0">
                <a:solidFill>
                  <a:srgbClr val="008000"/>
                </a:solidFill>
                <a:effectLst/>
                <a:highlight>
                  <a:srgbClr val="FFFFFF"/>
                </a:highlight>
                <a:latin typeface="Arial" panose="020B0604020202020204" pitchFamily="34" charset="0"/>
                <a:cs typeface="Arial" panose="020B0604020202020204" pitchFamily="34" charset="0"/>
                <a:hlinkClick r:id="rId3"/>
              </a:rPr>
              <a:t>MySQL</a:t>
            </a:r>
            <a:r>
              <a:rPr lang="en-US" sz="1800" b="0" i="0" dirty="0">
                <a:solidFill>
                  <a:srgbClr val="333333"/>
                </a:solidFill>
                <a:effectLst/>
                <a:highlight>
                  <a:srgbClr val="FFFFFF"/>
                </a:highlight>
                <a:latin typeface="Arial" panose="020B0604020202020204" pitchFamily="34" charset="0"/>
                <a:cs typeface="Arial" panose="020B0604020202020204" pitchFamily="34" charset="0"/>
              </a:rPr>
              <a:t>, and others. As a result, we constantly need to get data from two or more tables into the desired output based on some conditions. We can quickly achieve this type of data in SQL Server using the SQL JOIN clause</a:t>
            </a:r>
          </a:p>
          <a:p>
            <a:pPr algn="just">
              <a:lnSpc>
                <a:spcPct val="270000"/>
              </a:lnSpc>
            </a:pPr>
            <a:r>
              <a:rPr lang="en-US" sz="1800" b="0" i="0" dirty="0">
                <a:solidFill>
                  <a:srgbClr val="333333"/>
                </a:solidFill>
                <a:effectLst/>
                <a:highlight>
                  <a:srgbClr val="FFFFFF"/>
                </a:highlight>
                <a:latin typeface="Arial" panose="020B0604020202020204" pitchFamily="34" charset="0"/>
                <a:cs typeface="Arial" panose="020B0604020202020204" pitchFamily="34" charset="0"/>
              </a:rPr>
              <a:t>The join clause allows us to </a:t>
            </a:r>
            <a:r>
              <a:rPr lang="en-US" sz="1800" b="1" i="0" dirty="0">
                <a:solidFill>
                  <a:srgbClr val="333333"/>
                </a:solidFill>
                <a:effectLst/>
                <a:highlight>
                  <a:srgbClr val="FFFFFF"/>
                </a:highlight>
                <a:latin typeface="Arial" panose="020B0604020202020204" pitchFamily="34" charset="0"/>
                <a:cs typeface="Arial" panose="020B0604020202020204" pitchFamily="34" charset="0"/>
              </a:rPr>
              <a:t>retrieve data from two or more related tables</a:t>
            </a:r>
            <a:r>
              <a:rPr lang="en-US" sz="1800" b="0" i="0" dirty="0">
                <a:solidFill>
                  <a:srgbClr val="333333"/>
                </a:solidFill>
                <a:effectLst/>
                <a:highlight>
                  <a:srgbClr val="FFFFFF"/>
                </a:highlight>
                <a:latin typeface="Arial" panose="020B0604020202020204" pitchFamily="34" charset="0"/>
                <a:cs typeface="Arial" panose="020B0604020202020204" pitchFamily="34" charset="0"/>
              </a:rPr>
              <a:t> into a meaningful result set. We can join the table using a </a:t>
            </a:r>
            <a:r>
              <a:rPr lang="en-US" sz="1800" b="1" i="0" dirty="0">
                <a:solidFill>
                  <a:srgbClr val="333333"/>
                </a:solidFill>
                <a:effectLst/>
                <a:highlight>
                  <a:srgbClr val="FFFFFF"/>
                </a:highlight>
                <a:latin typeface="Arial" panose="020B0604020202020204" pitchFamily="34" charset="0"/>
                <a:cs typeface="Arial" panose="020B0604020202020204" pitchFamily="34" charset="0"/>
              </a:rPr>
              <a:t>SELECT</a:t>
            </a:r>
            <a:r>
              <a:rPr lang="en-US" sz="1800" b="0" i="0" dirty="0">
                <a:solidFill>
                  <a:srgbClr val="333333"/>
                </a:solidFill>
                <a:effectLst/>
                <a:highlight>
                  <a:srgbClr val="FFFFFF"/>
                </a:highlight>
                <a:latin typeface="Arial" panose="020B0604020202020204" pitchFamily="34" charset="0"/>
                <a:cs typeface="Arial" panose="020B0604020202020204" pitchFamily="34" charset="0"/>
              </a:rPr>
              <a:t> statement and a </a:t>
            </a:r>
            <a:r>
              <a:rPr lang="en-US" sz="1800" b="1" i="0" dirty="0">
                <a:solidFill>
                  <a:srgbClr val="333333"/>
                </a:solidFill>
                <a:effectLst/>
                <a:highlight>
                  <a:srgbClr val="FFFFFF"/>
                </a:highlight>
                <a:latin typeface="Arial" panose="020B0604020202020204" pitchFamily="34" charset="0"/>
                <a:cs typeface="Arial" panose="020B0604020202020204" pitchFamily="34" charset="0"/>
              </a:rPr>
              <a:t>join condition</a:t>
            </a:r>
            <a:r>
              <a:rPr lang="en-US" sz="1800" b="0" i="0" dirty="0">
                <a:solidFill>
                  <a:srgbClr val="333333"/>
                </a:solidFill>
                <a:effectLst/>
                <a:highlight>
                  <a:srgbClr val="FFFFFF"/>
                </a:highlight>
                <a:latin typeface="Arial" panose="020B0604020202020204" pitchFamily="34" charset="0"/>
                <a:cs typeface="Arial" panose="020B0604020202020204" pitchFamily="34" charset="0"/>
              </a:rPr>
              <a:t>. It indicates how SQL Server can use data from one table to select rows from another table. In general, tables are related to each other using </a:t>
            </a:r>
            <a:r>
              <a:rPr lang="en-US" sz="1800" b="1" i="0" dirty="0">
                <a:solidFill>
                  <a:srgbClr val="333333"/>
                </a:solidFill>
                <a:effectLst/>
                <a:highlight>
                  <a:srgbClr val="FFFFFF"/>
                </a:highlight>
                <a:latin typeface="Arial" panose="020B0604020202020204" pitchFamily="34" charset="0"/>
                <a:cs typeface="Arial" panose="020B0604020202020204" pitchFamily="34" charset="0"/>
              </a:rPr>
              <a:t>foreign key</a:t>
            </a:r>
            <a:r>
              <a:rPr lang="en-US" sz="1800" b="0" i="0" dirty="0">
                <a:solidFill>
                  <a:srgbClr val="333333"/>
                </a:solidFill>
                <a:effectLst/>
                <a:highlight>
                  <a:srgbClr val="FFFFFF"/>
                </a:highlight>
                <a:latin typeface="Arial" panose="020B0604020202020204" pitchFamily="34" charset="0"/>
                <a:cs typeface="Arial" panose="020B0604020202020204" pitchFamily="34" charset="0"/>
              </a:rPr>
              <a:t> constraints.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22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1841259"/>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pic>
        <p:nvPicPr>
          <p:cNvPr id="1026" name="!!P" descr="SQL Server JOINS">
            <a:extLst>
              <a:ext uri="{FF2B5EF4-FFF2-40B4-BE49-F238E27FC236}">
                <a16:creationId xmlns:a16="http://schemas.microsoft.com/office/drawing/2014/main" id="{705E0D72-A0A7-933B-5C94-4DD2B33C4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8" y="2676032"/>
            <a:ext cx="5715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106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pic>
        <p:nvPicPr>
          <p:cNvPr id="1026" name="!!P" descr="SQL Server JOINS">
            <a:extLst>
              <a:ext uri="{FF2B5EF4-FFF2-40B4-BE49-F238E27FC236}">
                <a16:creationId xmlns:a16="http://schemas.microsoft.com/office/drawing/2014/main" id="{705E0D72-A0A7-933B-5C94-4DD2B33C4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006" y="1012935"/>
            <a:ext cx="9145988" cy="4832130"/>
          </a:xfrm>
          <a:prstGeom prst="rect">
            <a:avLst/>
          </a:prstGeom>
          <a:noFill/>
          <a:extLst>
            <a:ext uri="{909E8E84-426E-40DD-AFC4-6F175D3DCCD1}">
              <a14:hiddenFill xmlns:a14="http://schemas.microsoft.com/office/drawing/2010/main">
                <a:solidFill>
                  <a:srgbClr val="FFFFFF"/>
                </a:solidFill>
              </a14:hiddenFill>
            </a:ext>
          </a:extLst>
        </p:spPr>
      </p:pic>
      <p:pic>
        <p:nvPicPr>
          <p:cNvPr id="2050" name="!!SQL" descr="SQL Joins Diagram">
            <a:extLst>
              <a:ext uri="{FF2B5EF4-FFF2-40B4-BE49-F238E27FC236}">
                <a16:creationId xmlns:a16="http://schemas.microsoft.com/office/drawing/2014/main" id="{53B39C2F-7D5F-E418-365D-42C885471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27" y="157852"/>
            <a:ext cx="1126084" cy="85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23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pic>
        <p:nvPicPr>
          <p:cNvPr id="2050" name="!!SQL" descr="SQL Joins Diagram">
            <a:extLst>
              <a:ext uri="{FF2B5EF4-FFF2-40B4-BE49-F238E27FC236}">
                <a16:creationId xmlns:a16="http://schemas.microsoft.com/office/drawing/2014/main" id="{53B39C2F-7D5F-E418-365D-42C885471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603" y="825073"/>
            <a:ext cx="7799604" cy="592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27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4" name="TextBox 3">
            <a:extLst>
              <a:ext uri="{FF2B5EF4-FFF2-40B4-BE49-F238E27FC236}">
                <a16:creationId xmlns:a16="http://schemas.microsoft.com/office/drawing/2014/main" id="{8409EB8B-DD01-EE0F-17B8-55D2A813B463}"/>
              </a:ext>
            </a:extLst>
          </p:cNvPr>
          <p:cNvSpPr txBox="1"/>
          <p:nvPr/>
        </p:nvSpPr>
        <p:spPr>
          <a:xfrm>
            <a:off x="843456" y="977491"/>
            <a:ext cx="9404130" cy="369332"/>
          </a:xfrm>
          <a:prstGeom prst="rect">
            <a:avLst/>
          </a:prstGeom>
          <a:noFill/>
        </p:spPr>
        <p:txBody>
          <a:bodyPr wrap="square">
            <a:spAutoFit/>
          </a:bodyPr>
          <a:lstStyle/>
          <a:p>
            <a:r>
              <a:rPr lang="en-US" b="0" i="0" dirty="0">
                <a:solidFill>
                  <a:srgbClr val="333333"/>
                </a:solidFill>
                <a:effectLst/>
                <a:highlight>
                  <a:srgbClr val="FFFFFF"/>
                </a:highlight>
                <a:latin typeface="inter-regular"/>
              </a:rPr>
              <a:t>Let us first create two tables "</a:t>
            </a:r>
            <a:r>
              <a:rPr lang="en-US" b="1" i="0" dirty="0">
                <a:solidFill>
                  <a:srgbClr val="333333"/>
                </a:solidFill>
                <a:effectLst/>
                <a:highlight>
                  <a:srgbClr val="FFFFFF"/>
                </a:highlight>
                <a:latin typeface="inter-bold"/>
              </a:rPr>
              <a:t>Student</a:t>
            </a:r>
            <a:r>
              <a:rPr lang="en-US" b="0" i="0" dirty="0">
                <a:solidFill>
                  <a:srgbClr val="333333"/>
                </a:solidFill>
                <a:effectLst/>
                <a:highlight>
                  <a:srgbClr val="FFFFFF"/>
                </a:highlight>
                <a:latin typeface="inter-regular"/>
              </a:rPr>
              <a:t>" and "</a:t>
            </a:r>
            <a:r>
              <a:rPr lang="en-US" b="1" i="0" dirty="0">
                <a:solidFill>
                  <a:srgbClr val="333333"/>
                </a:solidFill>
                <a:effectLst/>
                <a:highlight>
                  <a:srgbClr val="FFFFFF"/>
                </a:highlight>
                <a:latin typeface="inter-bold"/>
              </a:rPr>
              <a:t>Fee</a:t>
            </a:r>
            <a:r>
              <a:rPr lang="en-US" b="0" i="0" dirty="0">
                <a:solidFill>
                  <a:srgbClr val="333333"/>
                </a:solidFill>
                <a:effectLst/>
                <a:highlight>
                  <a:srgbClr val="FFFFFF"/>
                </a:highlight>
                <a:latin typeface="inter-regular"/>
              </a:rPr>
              <a:t>" using the following statement:</a:t>
            </a:r>
            <a:endParaRPr lang="en-US" dirty="0"/>
          </a:p>
        </p:txBody>
      </p:sp>
      <p:sp>
        <p:nvSpPr>
          <p:cNvPr id="6" name="TextBox 5">
            <a:extLst>
              <a:ext uri="{FF2B5EF4-FFF2-40B4-BE49-F238E27FC236}">
                <a16:creationId xmlns:a16="http://schemas.microsoft.com/office/drawing/2014/main" id="{20D9EBF7-36CF-0645-00E5-C58AD3A86548}"/>
              </a:ext>
            </a:extLst>
          </p:cNvPr>
          <p:cNvSpPr txBox="1"/>
          <p:nvPr/>
        </p:nvSpPr>
        <p:spPr>
          <a:xfrm>
            <a:off x="847341" y="1813173"/>
            <a:ext cx="7212723" cy="3970318"/>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TABLE</a:t>
            </a:r>
            <a:r>
              <a:rPr lang="en-US" b="0" i="0" dirty="0">
                <a:solidFill>
                  <a:srgbClr val="000000"/>
                </a:solidFill>
                <a:effectLst/>
                <a:latin typeface="inter-regular"/>
              </a:rPr>
              <a:t> Student (      </a:t>
            </a:r>
          </a:p>
          <a:p>
            <a:pPr algn="just">
              <a:buFont typeface="+mj-lt"/>
              <a:buAutoNum type="arabicPeriod"/>
            </a:pPr>
            <a:r>
              <a:rPr lang="en-US" b="0" i="0" dirty="0">
                <a:solidFill>
                  <a:srgbClr val="000000"/>
                </a:solidFill>
                <a:effectLst/>
                <a:latin typeface="inter-regular"/>
              </a:rPr>
              <a:t>  id </a:t>
            </a:r>
            <a:r>
              <a:rPr lang="en-US" b="1" i="0" dirty="0">
                <a:solidFill>
                  <a:srgbClr val="006699"/>
                </a:solidFill>
                <a:effectLst/>
                <a:latin typeface="inter-regular"/>
              </a:rPr>
              <a:t>int</a:t>
            </a:r>
            <a:r>
              <a:rPr lang="en-US" b="0" i="0" dirty="0">
                <a:solidFill>
                  <a:srgbClr val="000000"/>
                </a:solidFill>
                <a:effectLst/>
                <a:latin typeface="inter-regular"/>
              </a:rPr>
              <a:t> </a:t>
            </a:r>
            <a:r>
              <a:rPr lang="en-US" b="1" i="0" dirty="0">
                <a:solidFill>
                  <a:srgbClr val="006699"/>
                </a:solidFill>
                <a:effectLst/>
                <a:latin typeface="inter-regular"/>
              </a:rPr>
              <a:t>PRIMARY</a:t>
            </a:r>
            <a:r>
              <a:rPr lang="en-US" b="0" i="0" dirty="0">
                <a:solidFill>
                  <a:srgbClr val="000000"/>
                </a:solidFill>
                <a:effectLst/>
                <a:latin typeface="inter-regular"/>
              </a:rPr>
              <a:t> </a:t>
            </a:r>
            <a:r>
              <a:rPr lang="en-US" b="1" i="0" dirty="0">
                <a:solidFill>
                  <a:srgbClr val="006699"/>
                </a:solidFill>
                <a:effectLst/>
                <a:latin typeface="inter-regular"/>
              </a:rPr>
              <a:t>KEY</a:t>
            </a:r>
            <a:r>
              <a:rPr lang="en-US" b="0" i="0" dirty="0">
                <a:solidFill>
                  <a:srgbClr val="000000"/>
                </a:solidFill>
                <a:effectLst/>
                <a:latin typeface="inter-regular"/>
              </a:rPr>
              <a:t> IDENTITY,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admission_no</a:t>
            </a:r>
            <a:r>
              <a:rPr lang="en-US" b="0" i="0" dirty="0">
                <a:solidFill>
                  <a:srgbClr val="000000"/>
                </a:solidFill>
                <a:effectLst/>
                <a:latin typeface="inter-regular"/>
              </a:rPr>
              <a:t> </a:t>
            </a:r>
            <a:r>
              <a:rPr lang="en-US" b="1" i="0" dirty="0">
                <a:solidFill>
                  <a:srgbClr val="006699"/>
                </a:solidFill>
                <a:effectLst/>
                <a:latin typeface="inter-regular"/>
              </a:rPr>
              <a:t>varchar</a:t>
            </a:r>
            <a:r>
              <a:rPr lang="en-US" b="0" i="0" dirty="0">
                <a:solidFill>
                  <a:srgbClr val="000000"/>
                </a:solidFill>
                <a:effectLst/>
                <a:latin typeface="inter-regular"/>
              </a:rPr>
              <a:t>(45)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first_name</a:t>
            </a:r>
            <a:r>
              <a:rPr lang="en-US" b="0" i="0" dirty="0">
                <a:solidFill>
                  <a:srgbClr val="000000"/>
                </a:solidFill>
                <a:effectLst/>
                <a:latin typeface="inter-regular"/>
              </a:rPr>
              <a:t> </a:t>
            </a:r>
            <a:r>
              <a:rPr lang="en-US" b="1" i="0" dirty="0">
                <a:solidFill>
                  <a:srgbClr val="006699"/>
                </a:solidFill>
                <a:effectLst/>
                <a:latin typeface="inter-regular"/>
              </a:rPr>
              <a:t>varchar</a:t>
            </a:r>
            <a:r>
              <a:rPr lang="en-US" b="0" i="0" dirty="0">
                <a:solidFill>
                  <a:srgbClr val="000000"/>
                </a:solidFill>
                <a:effectLst/>
                <a:latin typeface="inter-regular"/>
              </a:rPr>
              <a:t>(45)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last_name</a:t>
            </a:r>
            <a:r>
              <a:rPr lang="en-US" b="0" i="0" dirty="0">
                <a:solidFill>
                  <a:srgbClr val="000000"/>
                </a:solidFill>
                <a:effectLst/>
                <a:latin typeface="inter-regular"/>
              </a:rPr>
              <a:t> </a:t>
            </a:r>
            <a:r>
              <a:rPr lang="en-US" b="1" i="0" dirty="0">
                <a:solidFill>
                  <a:srgbClr val="006699"/>
                </a:solidFill>
                <a:effectLst/>
                <a:latin typeface="inter-regular"/>
              </a:rPr>
              <a:t>varchar</a:t>
            </a:r>
            <a:r>
              <a:rPr lang="en-US" b="0" i="0" dirty="0">
                <a:solidFill>
                  <a:srgbClr val="000000"/>
                </a:solidFill>
                <a:effectLst/>
                <a:latin typeface="inter-regular"/>
              </a:rPr>
              <a:t>(45)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age </a:t>
            </a:r>
            <a:r>
              <a:rPr lang="en-US" b="1" i="0" dirty="0">
                <a:solidFill>
                  <a:srgbClr val="006699"/>
                </a:solidFill>
                <a:effectLst/>
                <a:latin typeface="inter-regular"/>
              </a:rPr>
              <a:t>int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city </a:t>
            </a:r>
            <a:r>
              <a:rPr lang="en-US" b="1" i="0" dirty="0">
                <a:solidFill>
                  <a:srgbClr val="006699"/>
                </a:solidFill>
                <a:effectLst/>
                <a:latin typeface="inter-regular"/>
              </a:rPr>
              <a:t>varchar</a:t>
            </a:r>
            <a:r>
              <a:rPr lang="en-US" b="0" i="0" dirty="0">
                <a:solidFill>
                  <a:srgbClr val="000000"/>
                </a:solidFill>
                <a:effectLst/>
                <a:latin typeface="inter-regular"/>
              </a:rPr>
              <a:t>(25)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TABLE</a:t>
            </a:r>
            <a:r>
              <a:rPr lang="en-US" b="0" i="0" dirty="0">
                <a:solidFill>
                  <a:srgbClr val="000000"/>
                </a:solidFill>
                <a:effectLst/>
                <a:latin typeface="inter-regular"/>
              </a:rPr>
              <a:t> Fee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admission_no</a:t>
            </a:r>
            <a:r>
              <a:rPr lang="en-US" b="0" i="0" dirty="0">
                <a:solidFill>
                  <a:srgbClr val="000000"/>
                </a:solidFill>
                <a:effectLst/>
                <a:latin typeface="inter-regular"/>
              </a:rPr>
              <a:t> </a:t>
            </a:r>
            <a:r>
              <a:rPr lang="en-US" b="1" i="0" dirty="0">
                <a:solidFill>
                  <a:srgbClr val="006699"/>
                </a:solidFill>
                <a:effectLst/>
                <a:latin typeface="inter-regular"/>
              </a:rPr>
              <a:t>varchar</a:t>
            </a:r>
            <a:r>
              <a:rPr lang="en-US" b="0" i="0" dirty="0">
                <a:solidFill>
                  <a:srgbClr val="000000"/>
                </a:solidFill>
                <a:effectLst/>
                <a:latin typeface="inter-regular"/>
              </a:rPr>
              <a:t>(45)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course </a:t>
            </a:r>
            <a:r>
              <a:rPr lang="en-US" b="1" i="0" dirty="0">
                <a:solidFill>
                  <a:srgbClr val="006699"/>
                </a:solidFill>
                <a:effectLst/>
                <a:latin typeface="inter-regular"/>
              </a:rPr>
              <a:t>varchar</a:t>
            </a:r>
            <a:r>
              <a:rPr lang="en-US" b="0" i="0" dirty="0">
                <a:solidFill>
                  <a:srgbClr val="000000"/>
                </a:solidFill>
                <a:effectLst/>
                <a:latin typeface="inter-regular"/>
              </a:rPr>
              <a:t>(45)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amount_paid</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p:txBody>
      </p:sp>
      <p:pic>
        <p:nvPicPr>
          <p:cNvPr id="8" name="Picture 7">
            <a:extLst>
              <a:ext uri="{FF2B5EF4-FFF2-40B4-BE49-F238E27FC236}">
                <a16:creationId xmlns:a16="http://schemas.microsoft.com/office/drawing/2014/main" id="{990C465B-5155-3D7F-456B-98D9A23126E4}"/>
              </a:ext>
            </a:extLst>
          </p:cNvPr>
          <p:cNvPicPr>
            <a:picLocks noChangeAspect="1"/>
          </p:cNvPicPr>
          <p:nvPr/>
        </p:nvPicPr>
        <p:blipFill>
          <a:blip r:embed="rId2"/>
          <a:stretch>
            <a:fillRect/>
          </a:stretch>
        </p:blipFill>
        <p:spPr>
          <a:xfrm>
            <a:off x="5376904" y="1499241"/>
            <a:ext cx="5714096" cy="4128112"/>
          </a:xfrm>
          <a:prstGeom prst="rect">
            <a:avLst/>
          </a:prstGeom>
        </p:spPr>
      </p:pic>
    </p:spTree>
    <p:extLst>
      <p:ext uri="{BB962C8B-B14F-4D97-AF65-F5344CB8AC3E}">
        <p14:creationId xmlns:p14="http://schemas.microsoft.com/office/powerpoint/2010/main" val="3060999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4" name="TextBox 3">
            <a:extLst>
              <a:ext uri="{FF2B5EF4-FFF2-40B4-BE49-F238E27FC236}">
                <a16:creationId xmlns:a16="http://schemas.microsoft.com/office/drawing/2014/main" id="{8409EB8B-DD01-EE0F-17B8-55D2A813B463}"/>
              </a:ext>
            </a:extLst>
          </p:cNvPr>
          <p:cNvSpPr txBox="1"/>
          <p:nvPr/>
        </p:nvSpPr>
        <p:spPr>
          <a:xfrm>
            <a:off x="843456" y="977491"/>
            <a:ext cx="9404130" cy="369332"/>
          </a:xfrm>
          <a:prstGeom prst="rect">
            <a:avLst/>
          </a:prstGeom>
          <a:noFill/>
        </p:spPr>
        <p:txBody>
          <a:bodyPr wrap="square">
            <a:spAutoFit/>
          </a:bodyPr>
          <a:lstStyle/>
          <a:p>
            <a:r>
              <a:rPr lang="en-US" b="0" i="0" dirty="0">
                <a:solidFill>
                  <a:srgbClr val="333333"/>
                </a:solidFill>
                <a:effectLst/>
                <a:highlight>
                  <a:srgbClr val="FFFFFF"/>
                </a:highlight>
                <a:latin typeface="inter-regular"/>
              </a:rPr>
              <a:t>we will insert some records into these tables using the below statements:</a:t>
            </a:r>
            <a:endParaRPr lang="en-US" dirty="0"/>
          </a:p>
        </p:txBody>
      </p:sp>
      <p:sp>
        <p:nvSpPr>
          <p:cNvPr id="6" name="TextBox 5">
            <a:extLst>
              <a:ext uri="{FF2B5EF4-FFF2-40B4-BE49-F238E27FC236}">
                <a16:creationId xmlns:a16="http://schemas.microsoft.com/office/drawing/2014/main" id="{20D9EBF7-36CF-0645-00E5-C58AD3A86548}"/>
              </a:ext>
            </a:extLst>
          </p:cNvPr>
          <p:cNvSpPr txBox="1"/>
          <p:nvPr/>
        </p:nvSpPr>
        <p:spPr>
          <a:xfrm>
            <a:off x="843456" y="1499241"/>
            <a:ext cx="7212723" cy="5078313"/>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INSERT</a:t>
            </a:r>
            <a:r>
              <a:rPr lang="en-US" b="0" i="0" dirty="0">
                <a:solidFill>
                  <a:srgbClr val="000000"/>
                </a:solidFill>
                <a:effectLst/>
                <a:latin typeface="inter-regular"/>
              </a:rPr>
              <a:t> </a:t>
            </a:r>
            <a:r>
              <a:rPr lang="en-US" b="1" i="0" dirty="0">
                <a:solidFill>
                  <a:srgbClr val="006699"/>
                </a:solidFill>
                <a:effectLst/>
                <a:latin typeface="inter-regular"/>
              </a:rPr>
              <a:t>INTO</a:t>
            </a:r>
            <a:r>
              <a:rPr lang="en-US" b="0" i="0" dirty="0">
                <a:solidFill>
                  <a:srgbClr val="000000"/>
                </a:solidFill>
                <a:effectLst/>
                <a:latin typeface="inter-regular"/>
              </a:rPr>
              <a:t> Student (</a:t>
            </a:r>
            <a:r>
              <a:rPr lang="en-US" b="0" i="0" dirty="0" err="1">
                <a:solidFill>
                  <a:srgbClr val="000000"/>
                </a:solidFill>
                <a:effectLst/>
                <a:latin typeface="inter-regular"/>
              </a:rPr>
              <a:t>admission_no</a:t>
            </a:r>
            <a:r>
              <a:rPr lang="en-US" b="0" i="0" dirty="0">
                <a:solidFill>
                  <a:srgbClr val="000000"/>
                </a:solidFill>
                <a:effectLst/>
                <a:latin typeface="inter-regular"/>
              </a:rPr>
              <a:t>, </a:t>
            </a:r>
            <a:r>
              <a:rPr lang="en-US" b="0" i="0" dirty="0" err="1">
                <a:solidFill>
                  <a:srgbClr val="000000"/>
                </a:solidFill>
                <a:effectLst/>
                <a:latin typeface="inter-regular"/>
              </a:rPr>
              <a:t>first_name</a:t>
            </a:r>
            <a:r>
              <a:rPr lang="en-US" b="0" i="0" dirty="0">
                <a:solidFill>
                  <a:srgbClr val="000000"/>
                </a:solidFill>
                <a:effectLst/>
                <a:latin typeface="inter-regular"/>
              </a:rPr>
              <a:t>, </a:t>
            </a:r>
            <a:r>
              <a:rPr lang="en-US" b="0" i="0" dirty="0" err="1">
                <a:solidFill>
                  <a:srgbClr val="000000"/>
                </a:solidFill>
                <a:effectLst/>
                <a:latin typeface="inter-regular"/>
              </a:rPr>
              <a:t>last_name</a:t>
            </a:r>
            <a:r>
              <a:rPr lang="en-US" b="0" i="0" dirty="0">
                <a:solidFill>
                  <a:srgbClr val="000000"/>
                </a:solidFill>
                <a:effectLst/>
                <a:latin typeface="inter-regular"/>
              </a:rPr>
              <a:t>, age, city)       </a:t>
            </a:r>
          </a:p>
          <a:p>
            <a:pPr algn="just">
              <a:buFont typeface="+mj-lt"/>
              <a:buAutoNum type="arabicPeriod"/>
            </a:pPr>
            <a:r>
              <a:rPr lang="en-US" b="1" i="0" dirty="0">
                <a:solidFill>
                  <a:srgbClr val="006699"/>
                </a:solidFill>
                <a:effectLst/>
                <a:latin typeface="inter-regular"/>
              </a:rPr>
              <a:t>VALUES</a:t>
            </a:r>
            <a:r>
              <a:rPr lang="en-US" b="0" i="0" dirty="0">
                <a:solidFill>
                  <a:srgbClr val="000000"/>
                </a:solidFill>
                <a:effectLst/>
                <a:latin typeface="inter-regular"/>
              </a:rPr>
              <a:t> (3354,</a:t>
            </a:r>
            <a:r>
              <a:rPr lang="en-US" b="0" i="0" dirty="0">
                <a:solidFill>
                  <a:srgbClr val="0000FF"/>
                </a:solidFill>
                <a:effectLst/>
                <a:latin typeface="inter-regular"/>
              </a:rPr>
              <a:t>'Luisa'</a:t>
            </a:r>
            <a:r>
              <a:rPr lang="en-US" b="0" i="0" dirty="0">
                <a:solidFill>
                  <a:srgbClr val="000000"/>
                </a:solidFill>
                <a:effectLst/>
                <a:latin typeface="inter-regular"/>
              </a:rPr>
              <a:t>, </a:t>
            </a:r>
            <a:r>
              <a:rPr lang="en-US" b="0" i="0" dirty="0">
                <a:solidFill>
                  <a:srgbClr val="0000FF"/>
                </a:solidFill>
                <a:effectLst/>
                <a:latin typeface="inter-regular"/>
              </a:rPr>
              <a:t>'Evans'</a:t>
            </a:r>
            <a:r>
              <a:rPr lang="en-US" b="0" i="0" dirty="0">
                <a:solidFill>
                  <a:srgbClr val="000000"/>
                </a:solidFill>
                <a:effectLst/>
                <a:latin typeface="inter-regular"/>
              </a:rPr>
              <a:t>, 13, </a:t>
            </a:r>
            <a:r>
              <a:rPr lang="en-US" b="0" i="0" dirty="0">
                <a:solidFill>
                  <a:srgbClr val="0000FF"/>
                </a:solidFill>
                <a:effectLst/>
                <a:latin typeface="inter-regular"/>
              </a:rPr>
              <a:t>'Texas'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(2135, </a:t>
            </a:r>
            <a:r>
              <a:rPr lang="en-US" b="0" i="0" dirty="0">
                <a:solidFill>
                  <a:srgbClr val="0000FF"/>
                </a:solidFill>
                <a:effectLst/>
                <a:latin typeface="inter-regular"/>
              </a:rPr>
              <a:t>'Paul'</a:t>
            </a:r>
            <a:r>
              <a:rPr lang="en-US" b="0" i="0" dirty="0">
                <a:solidFill>
                  <a:srgbClr val="000000"/>
                </a:solidFill>
                <a:effectLst/>
                <a:latin typeface="inter-regular"/>
              </a:rPr>
              <a:t>, </a:t>
            </a:r>
            <a:r>
              <a:rPr lang="en-US" b="0" i="0" dirty="0">
                <a:solidFill>
                  <a:srgbClr val="0000FF"/>
                </a:solidFill>
                <a:effectLst/>
                <a:latin typeface="inter-regular"/>
              </a:rPr>
              <a:t>'Ward'</a:t>
            </a:r>
            <a:r>
              <a:rPr lang="en-US" b="0" i="0" dirty="0">
                <a:solidFill>
                  <a:srgbClr val="000000"/>
                </a:solidFill>
                <a:effectLst/>
                <a:latin typeface="inter-regular"/>
              </a:rPr>
              <a:t>, 15, </a:t>
            </a:r>
            <a:r>
              <a:rPr lang="en-US" b="0" i="0" dirty="0">
                <a:solidFill>
                  <a:srgbClr val="0000FF"/>
                </a:solidFill>
                <a:effectLst/>
                <a:latin typeface="inter-regular"/>
              </a:rPr>
              <a:t>'Alaska'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(4321, </a:t>
            </a:r>
            <a:r>
              <a:rPr lang="en-US" b="0" i="0" dirty="0">
                <a:solidFill>
                  <a:srgbClr val="0000FF"/>
                </a:solidFill>
                <a:effectLst/>
                <a:latin typeface="inter-regular"/>
              </a:rPr>
              <a:t>'Peter'</a:t>
            </a:r>
            <a:r>
              <a:rPr lang="en-US" b="0" i="0" dirty="0">
                <a:solidFill>
                  <a:srgbClr val="000000"/>
                </a:solidFill>
                <a:effectLst/>
                <a:latin typeface="inter-regular"/>
              </a:rPr>
              <a:t>, </a:t>
            </a:r>
            <a:r>
              <a:rPr lang="en-US" b="0" i="0" dirty="0">
                <a:solidFill>
                  <a:srgbClr val="0000FF"/>
                </a:solidFill>
                <a:effectLst/>
                <a:latin typeface="inter-regular"/>
              </a:rPr>
              <a:t>'Bennett'</a:t>
            </a:r>
            <a:r>
              <a:rPr lang="en-US" b="0" i="0" dirty="0">
                <a:solidFill>
                  <a:srgbClr val="000000"/>
                </a:solidFill>
                <a:effectLst/>
                <a:latin typeface="inter-regular"/>
              </a:rPr>
              <a:t>, 14, </a:t>
            </a:r>
            <a:r>
              <a:rPr lang="en-US" b="0" i="0" dirty="0">
                <a:solidFill>
                  <a:srgbClr val="0000FF"/>
                </a:solidFill>
                <a:effectLst/>
                <a:latin typeface="inter-regular"/>
              </a:rPr>
              <a:t>'California'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(4213,</a:t>
            </a:r>
            <a:r>
              <a:rPr lang="en-US" b="0" i="0" dirty="0">
                <a:solidFill>
                  <a:srgbClr val="0000FF"/>
                </a:solidFill>
                <a:effectLst/>
                <a:latin typeface="inter-regular"/>
              </a:rPr>
              <a:t>'Carlos'</a:t>
            </a:r>
            <a:r>
              <a:rPr lang="en-US" b="0" i="0" dirty="0">
                <a:solidFill>
                  <a:srgbClr val="000000"/>
                </a:solidFill>
                <a:effectLst/>
                <a:latin typeface="inter-regular"/>
              </a:rPr>
              <a:t>, </a:t>
            </a:r>
            <a:r>
              <a:rPr lang="en-US" b="0" i="0" dirty="0">
                <a:solidFill>
                  <a:srgbClr val="0000FF"/>
                </a:solidFill>
                <a:effectLst/>
                <a:latin typeface="inter-regular"/>
              </a:rPr>
              <a:t>'Patterson'</a:t>
            </a:r>
            <a:r>
              <a:rPr lang="en-US" b="0" i="0" dirty="0">
                <a:solidFill>
                  <a:srgbClr val="000000"/>
                </a:solidFill>
                <a:effectLst/>
                <a:latin typeface="inter-regular"/>
              </a:rPr>
              <a:t>, 17, </a:t>
            </a:r>
            <a:r>
              <a:rPr lang="en-US" b="0" i="0" dirty="0">
                <a:solidFill>
                  <a:srgbClr val="0000FF"/>
                </a:solidFill>
                <a:effectLst/>
                <a:latin typeface="inter-regular"/>
              </a:rPr>
              <a:t>'New York'</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(5112, </a:t>
            </a:r>
            <a:r>
              <a:rPr lang="en-US" b="0" i="0" dirty="0">
                <a:solidFill>
                  <a:srgbClr val="0000FF"/>
                </a:solidFill>
                <a:effectLst/>
                <a:latin typeface="inter-regular"/>
              </a:rPr>
              <a:t>'Rose'</a:t>
            </a:r>
            <a:r>
              <a:rPr lang="en-US" b="0" i="0" dirty="0">
                <a:solidFill>
                  <a:srgbClr val="000000"/>
                </a:solidFill>
                <a:effectLst/>
                <a:latin typeface="inter-regular"/>
              </a:rPr>
              <a:t>, </a:t>
            </a:r>
            <a:r>
              <a:rPr lang="en-US" b="0" i="0" dirty="0">
                <a:solidFill>
                  <a:srgbClr val="0000FF"/>
                </a:solidFill>
                <a:effectLst/>
                <a:latin typeface="inter-regular"/>
              </a:rPr>
              <a:t>'</a:t>
            </a:r>
            <a:r>
              <a:rPr lang="en-US" b="0" i="0" dirty="0" err="1">
                <a:solidFill>
                  <a:srgbClr val="0000FF"/>
                </a:solidFill>
                <a:effectLst/>
                <a:latin typeface="inter-regular"/>
              </a:rPr>
              <a:t>Huges</a:t>
            </a:r>
            <a:r>
              <a:rPr lang="en-US" b="0" i="0" dirty="0">
                <a:solidFill>
                  <a:srgbClr val="0000FF"/>
                </a:solidFill>
                <a:effectLst/>
                <a:latin typeface="inter-regular"/>
              </a:rPr>
              <a:t>'</a:t>
            </a:r>
            <a:r>
              <a:rPr lang="en-US" b="0" i="0" dirty="0">
                <a:solidFill>
                  <a:srgbClr val="000000"/>
                </a:solidFill>
                <a:effectLst/>
                <a:latin typeface="inter-regular"/>
              </a:rPr>
              <a:t>, 16, </a:t>
            </a:r>
            <a:r>
              <a:rPr lang="en-US" b="0" i="0" dirty="0">
                <a:solidFill>
                  <a:srgbClr val="0000FF"/>
                </a:solidFill>
                <a:effectLst/>
                <a:latin typeface="inter-regular"/>
              </a:rPr>
              <a:t>'Florida'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(6113, </a:t>
            </a:r>
            <a:r>
              <a:rPr lang="en-US" b="0" i="0" dirty="0">
                <a:solidFill>
                  <a:srgbClr val="0000FF"/>
                </a:solidFill>
                <a:effectLst/>
                <a:latin typeface="inter-regular"/>
              </a:rPr>
              <a:t>'</a:t>
            </a:r>
            <a:r>
              <a:rPr lang="en-US" b="0" i="0" dirty="0" err="1">
                <a:solidFill>
                  <a:srgbClr val="0000FF"/>
                </a:solidFill>
                <a:effectLst/>
                <a:latin typeface="inter-regular"/>
              </a:rPr>
              <a:t>Marielia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'Simmons'</a:t>
            </a:r>
            <a:r>
              <a:rPr lang="en-US" b="0" i="0" dirty="0">
                <a:solidFill>
                  <a:srgbClr val="000000"/>
                </a:solidFill>
                <a:effectLst/>
                <a:latin typeface="inter-regular"/>
              </a:rPr>
              <a:t>, 15, </a:t>
            </a:r>
            <a:r>
              <a:rPr lang="en-US" b="0" i="0" dirty="0">
                <a:solidFill>
                  <a:srgbClr val="0000FF"/>
                </a:solidFill>
                <a:effectLst/>
                <a:latin typeface="inter-regular"/>
              </a:rPr>
              <a:t>'Arizona'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(7555,</a:t>
            </a:r>
            <a:r>
              <a:rPr lang="en-US" b="0" i="0" dirty="0">
                <a:solidFill>
                  <a:srgbClr val="0000FF"/>
                </a:solidFill>
                <a:effectLst/>
                <a:latin typeface="inter-regular"/>
              </a:rPr>
              <a:t>'Antonio'</a:t>
            </a:r>
            <a:r>
              <a:rPr lang="en-US" b="0" i="0" dirty="0">
                <a:solidFill>
                  <a:srgbClr val="000000"/>
                </a:solidFill>
                <a:effectLst/>
                <a:latin typeface="inter-regular"/>
              </a:rPr>
              <a:t>, </a:t>
            </a:r>
            <a:r>
              <a:rPr lang="en-US" b="0" i="0" dirty="0">
                <a:solidFill>
                  <a:srgbClr val="0000FF"/>
                </a:solidFill>
                <a:effectLst/>
                <a:latin typeface="inter-regular"/>
              </a:rPr>
              <a:t>'Butler'</a:t>
            </a:r>
            <a:r>
              <a:rPr lang="en-US" b="0" i="0" dirty="0">
                <a:solidFill>
                  <a:srgbClr val="000000"/>
                </a:solidFill>
                <a:effectLst/>
                <a:latin typeface="inter-regular"/>
              </a:rPr>
              <a:t>, 14, </a:t>
            </a:r>
            <a:r>
              <a:rPr lang="en-US" b="0" i="0" dirty="0">
                <a:solidFill>
                  <a:srgbClr val="0000FF"/>
                </a:solidFill>
                <a:effectLst/>
                <a:latin typeface="inter-regular"/>
              </a:rPr>
              <a:t>'New York'</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(8345, </a:t>
            </a:r>
            <a:r>
              <a:rPr lang="en-US" b="0" i="0" dirty="0">
                <a:solidFill>
                  <a:srgbClr val="0000FF"/>
                </a:solidFill>
                <a:effectLst/>
                <a:latin typeface="inter-regular"/>
              </a:rPr>
              <a:t>'Diego'</a:t>
            </a:r>
            <a:r>
              <a:rPr lang="en-US" b="0" i="0" dirty="0">
                <a:solidFill>
                  <a:srgbClr val="000000"/>
                </a:solidFill>
                <a:effectLst/>
                <a:latin typeface="inter-regular"/>
              </a:rPr>
              <a:t>, </a:t>
            </a:r>
            <a:r>
              <a:rPr lang="en-US" b="0" i="0" dirty="0">
                <a:solidFill>
                  <a:srgbClr val="0000FF"/>
                </a:solidFill>
                <a:effectLst/>
                <a:latin typeface="inter-regular"/>
              </a:rPr>
              <a:t>'Cox'</a:t>
            </a:r>
            <a:r>
              <a:rPr lang="en-US" b="0" i="0" dirty="0">
                <a:solidFill>
                  <a:srgbClr val="000000"/>
                </a:solidFill>
                <a:effectLst/>
                <a:latin typeface="inter-regular"/>
              </a:rPr>
              <a:t>, 13, </a:t>
            </a:r>
            <a:r>
              <a:rPr lang="en-US" b="0" i="0" dirty="0">
                <a:solidFill>
                  <a:srgbClr val="0000FF"/>
                </a:solidFill>
                <a:effectLst/>
                <a:latin typeface="inter-regular"/>
              </a:rPr>
              <a:t>'California'</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INSERT</a:t>
            </a:r>
            <a:r>
              <a:rPr lang="en-US" b="0" i="0" dirty="0">
                <a:solidFill>
                  <a:srgbClr val="000000"/>
                </a:solidFill>
                <a:effectLst/>
                <a:latin typeface="inter-regular"/>
              </a:rPr>
              <a:t> </a:t>
            </a:r>
            <a:r>
              <a:rPr lang="en-US" b="1" i="0" dirty="0">
                <a:solidFill>
                  <a:srgbClr val="006699"/>
                </a:solidFill>
                <a:effectLst/>
                <a:latin typeface="inter-regular"/>
              </a:rPr>
              <a:t>INTO</a:t>
            </a:r>
            <a:r>
              <a:rPr lang="en-US" b="0" i="0" dirty="0">
                <a:solidFill>
                  <a:srgbClr val="000000"/>
                </a:solidFill>
                <a:effectLst/>
                <a:latin typeface="inter-regular"/>
              </a:rPr>
              <a:t> Fee (</a:t>
            </a:r>
            <a:r>
              <a:rPr lang="en-US" b="0" i="0" dirty="0" err="1">
                <a:solidFill>
                  <a:srgbClr val="000000"/>
                </a:solidFill>
                <a:effectLst/>
                <a:latin typeface="inter-regular"/>
              </a:rPr>
              <a:t>admission_no</a:t>
            </a:r>
            <a:r>
              <a:rPr lang="en-US" b="0" i="0" dirty="0">
                <a:solidFill>
                  <a:srgbClr val="000000"/>
                </a:solidFill>
                <a:effectLst/>
                <a:latin typeface="inter-regular"/>
              </a:rPr>
              <a:t>, course, </a:t>
            </a:r>
            <a:r>
              <a:rPr lang="en-US" b="0" i="0" dirty="0" err="1">
                <a:solidFill>
                  <a:srgbClr val="000000"/>
                </a:solidFill>
                <a:effectLst/>
                <a:latin typeface="inter-regular"/>
              </a:rPr>
              <a:t>amount_paid</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VALUES</a:t>
            </a:r>
            <a:r>
              <a:rPr lang="en-US" b="0" i="0" dirty="0">
                <a:solidFill>
                  <a:srgbClr val="000000"/>
                </a:solidFill>
                <a:effectLst/>
                <a:latin typeface="inter-regular"/>
              </a:rPr>
              <a:t> (3354,</a:t>
            </a:r>
            <a:r>
              <a:rPr lang="en-US" b="0" i="0" dirty="0">
                <a:solidFill>
                  <a:srgbClr val="0000FF"/>
                </a:solidFill>
                <a:effectLst/>
                <a:latin typeface="inter-regular"/>
              </a:rPr>
              <a:t>'Java'</a:t>
            </a:r>
            <a:r>
              <a:rPr lang="en-US" b="0" i="0" dirty="0">
                <a:solidFill>
                  <a:srgbClr val="000000"/>
                </a:solidFill>
                <a:effectLst/>
                <a:latin typeface="inter-regular"/>
              </a:rPr>
              <a:t>, 20000),       </a:t>
            </a:r>
          </a:p>
          <a:p>
            <a:pPr algn="just">
              <a:buFont typeface="+mj-lt"/>
              <a:buAutoNum type="arabicPeriod"/>
            </a:pPr>
            <a:r>
              <a:rPr lang="en-US" b="0" i="0" dirty="0">
                <a:solidFill>
                  <a:srgbClr val="000000"/>
                </a:solidFill>
                <a:effectLst/>
                <a:latin typeface="inter-regular"/>
              </a:rPr>
              <a:t>(7555, </a:t>
            </a:r>
            <a:r>
              <a:rPr lang="en-US" b="0" i="0" dirty="0">
                <a:solidFill>
                  <a:srgbClr val="0000FF"/>
                </a:solidFill>
                <a:effectLst/>
                <a:latin typeface="inter-regular"/>
              </a:rPr>
              <a:t>'Android'</a:t>
            </a:r>
            <a:r>
              <a:rPr lang="en-US" b="0" i="0" dirty="0">
                <a:solidFill>
                  <a:srgbClr val="000000"/>
                </a:solidFill>
                <a:effectLst/>
                <a:latin typeface="inter-regular"/>
              </a:rPr>
              <a:t>, 22000),       </a:t>
            </a:r>
          </a:p>
          <a:p>
            <a:pPr algn="just">
              <a:buFont typeface="+mj-lt"/>
              <a:buAutoNum type="arabicPeriod"/>
            </a:pPr>
            <a:r>
              <a:rPr lang="en-US" b="0" i="0" dirty="0">
                <a:solidFill>
                  <a:srgbClr val="000000"/>
                </a:solidFill>
                <a:effectLst/>
                <a:latin typeface="inter-regular"/>
              </a:rPr>
              <a:t>(4321, </a:t>
            </a:r>
            <a:r>
              <a:rPr lang="en-US" b="0" i="0" dirty="0">
                <a:solidFill>
                  <a:srgbClr val="0000FF"/>
                </a:solidFill>
                <a:effectLst/>
                <a:latin typeface="inter-regular"/>
              </a:rPr>
              <a:t>'Python'</a:t>
            </a:r>
            <a:r>
              <a:rPr lang="en-US" b="0" i="0" dirty="0">
                <a:solidFill>
                  <a:srgbClr val="000000"/>
                </a:solidFill>
                <a:effectLst/>
                <a:latin typeface="inter-regular"/>
              </a:rPr>
              <a:t>, 18000),    </a:t>
            </a:r>
          </a:p>
          <a:p>
            <a:pPr algn="just">
              <a:buFont typeface="+mj-lt"/>
              <a:buAutoNum type="arabicPeriod"/>
            </a:pPr>
            <a:r>
              <a:rPr lang="en-US" b="0" i="0" dirty="0">
                <a:solidFill>
                  <a:srgbClr val="000000"/>
                </a:solidFill>
                <a:effectLst/>
                <a:latin typeface="inter-regular"/>
              </a:rPr>
              <a:t>(8345,</a:t>
            </a:r>
            <a:r>
              <a:rPr lang="en-US" b="0" i="0" dirty="0">
                <a:solidFill>
                  <a:srgbClr val="0000FF"/>
                </a:solidFill>
                <a:effectLst/>
                <a:latin typeface="inter-regular"/>
              </a:rPr>
              <a:t>'SQL'</a:t>
            </a:r>
            <a:r>
              <a:rPr lang="en-US" b="0" i="0" dirty="0">
                <a:solidFill>
                  <a:srgbClr val="000000"/>
                </a:solidFill>
                <a:effectLst/>
                <a:latin typeface="inter-regular"/>
              </a:rPr>
              <a:t>, 15000),       </a:t>
            </a:r>
          </a:p>
          <a:p>
            <a:pPr algn="just">
              <a:buFont typeface="+mj-lt"/>
              <a:buAutoNum type="arabicPeriod"/>
            </a:pPr>
            <a:r>
              <a:rPr lang="en-US" b="0" i="0" dirty="0">
                <a:solidFill>
                  <a:srgbClr val="000000"/>
                </a:solidFill>
                <a:effectLst/>
                <a:latin typeface="inter-regular"/>
              </a:rPr>
              <a:t>(5112, </a:t>
            </a:r>
            <a:r>
              <a:rPr lang="en-US" b="0" i="0" dirty="0">
                <a:solidFill>
                  <a:srgbClr val="0000FF"/>
                </a:solidFill>
                <a:effectLst/>
                <a:latin typeface="inter-regular"/>
              </a:rPr>
              <a:t>'Machine Learning'</a:t>
            </a:r>
            <a:r>
              <a:rPr lang="en-US" b="0" i="0" dirty="0">
                <a:solidFill>
                  <a:srgbClr val="000000"/>
                </a:solidFill>
                <a:effectLst/>
                <a:latin typeface="inter-regular"/>
              </a:rPr>
              <a:t>, 30000);  </a:t>
            </a:r>
          </a:p>
        </p:txBody>
      </p:sp>
      <p:pic>
        <p:nvPicPr>
          <p:cNvPr id="5" name="Picture 4">
            <a:extLst>
              <a:ext uri="{FF2B5EF4-FFF2-40B4-BE49-F238E27FC236}">
                <a16:creationId xmlns:a16="http://schemas.microsoft.com/office/drawing/2014/main" id="{CDAB6B5E-D5B0-428D-1A77-38D838E3B504}"/>
              </a:ext>
            </a:extLst>
          </p:cNvPr>
          <p:cNvPicPr>
            <a:picLocks noChangeAspect="1"/>
          </p:cNvPicPr>
          <p:nvPr/>
        </p:nvPicPr>
        <p:blipFill>
          <a:blip r:embed="rId2"/>
          <a:stretch>
            <a:fillRect/>
          </a:stretch>
        </p:blipFill>
        <p:spPr>
          <a:xfrm>
            <a:off x="6713232" y="2077894"/>
            <a:ext cx="5189733" cy="3280865"/>
          </a:xfrm>
          <a:prstGeom prst="rect">
            <a:avLst/>
          </a:prstGeom>
        </p:spPr>
      </p:pic>
    </p:spTree>
    <p:extLst>
      <p:ext uri="{BB962C8B-B14F-4D97-AF65-F5344CB8AC3E}">
        <p14:creationId xmlns:p14="http://schemas.microsoft.com/office/powerpoint/2010/main" val="11216623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4" name="TextBox 3">
            <a:extLst>
              <a:ext uri="{FF2B5EF4-FFF2-40B4-BE49-F238E27FC236}">
                <a16:creationId xmlns:a16="http://schemas.microsoft.com/office/drawing/2014/main" id="{8409EB8B-DD01-EE0F-17B8-55D2A813B463}"/>
              </a:ext>
            </a:extLst>
          </p:cNvPr>
          <p:cNvSpPr txBox="1"/>
          <p:nvPr/>
        </p:nvSpPr>
        <p:spPr>
          <a:xfrm>
            <a:off x="843456" y="977491"/>
            <a:ext cx="9404130" cy="369332"/>
          </a:xfrm>
          <a:prstGeom prst="rect">
            <a:avLst/>
          </a:prstGeom>
          <a:noFill/>
        </p:spPr>
        <p:txBody>
          <a:bodyPr wrap="square">
            <a:spAutoFit/>
          </a:bodyPr>
          <a:lstStyle/>
          <a:p>
            <a:r>
              <a:rPr lang="en-US" b="0" i="0" dirty="0">
                <a:solidFill>
                  <a:srgbClr val="333333"/>
                </a:solidFill>
                <a:effectLst/>
                <a:highlight>
                  <a:srgbClr val="FFFFFF"/>
                </a:highlight>
                <a:latin typeface="inter-regular"/>
              </a:rPr>
              <a:t>Execute the </a:t>
            </a:r>
            <a:r>
              <a:rPr lang="en-US" b="1" i="0" dirty="0">
                <a:solidFill>
                  <a:srgbClr val="333333"/>
                </a:solidFill>
                <a:effectLst/>
                <a:highlight>
                  <a:srgbClr val="FFFFFF"/>
                </a:highlight>
                <a:latin typeface="inter-bold"/>
              </a:rPr>
              <a:t>SELECT</a:t>
            </a:r>
            <a:r>
              <a:rPr lang="en-US" b="0" i="0" dirty="0">
                <a:solidFill>
                  <a:srgbClr val="333333"/>
                </a:solidFill>
                <a:effectLst/>
                <a:highlight>
                  <a:srgbClr val="FFFFFF"/>
                </a:highlight>
                <a:latin typeface="inter-regular"/>
              </a:rPr>
              <a:t> statement to verify the records:</a:t>
            </a:r>
            <a:endParaRPr lang="en-US" dirty="0"/>
          </a:p>
        </p:txBody>
      </p:sp>
      <p:pic>
        <p:nvPicPr>
          <p:cNvPr id="7" name="Picture 6">
            <a:extLst>
              <a:ext uri="{FF2B5EF4-FFF2-40B4-BE49-F238E27FC236}">
                <a16:creationId xmlns:a16="http://schemas.microsoft.com/office/drawing/2014/main" id="{0E6D57F0-01D0-D0E2-EE17-B6F795218C8C}"/>
              </a:ext>
            </a:extLst>
          </p:cNvPr>
          <p:cNvPicPr>
            <a:picLocks noChangeAspect="1"/>
          </p:cNvPicPr>
          <p:nvPr/>
        </p:nvPicPr>
        <p:blipFill>
          <a:blip r:embed="rId2"/>
          <a:stretch>
            <a:fillRect/>
          </a:stretch>
        </p:blipFill>
        <p:spPr>
          <a:xfrm>
            <a:off x="1179856" y="1941688"/>
            <a:ext cx="3715268" cy="3762900"/>
          </a:xfrm>
          <a:prstGeom prst="rect">
            <a:avLst/>
          </a:prstGeom>
        </p:spPr>
      </p:pic>
      <p:pic>
        <p:nvPicPr>
          <p:cNvPr id="9" name="Picture 8">
            <a:extLst>
              <a:ext uri="{FF2B5EF4-FFF2-40B4-BE49-F238E27FC236}">
                <a16:creationId xmlns:a16="http://schemas.microsoft.com/office/drawing/2014/main" id="{058EA71B-5509-9828-382A-C7E19F3F2681}"/>
              </a:ext>
            </a:extLst>
          </p:cNvPr>
          <p:cNvPicPr>
            <a:picLocks noChangeAspect="1"/>
          </p:cNvPicPr>
          <p:nvPr/>
        </p:nvPicPr>
        <p:blipFill>
          <a:blip r:embed="rId3"/>
          <a:stretch>
            <a:fillRect/>
          </a:stretch>
        </p:blipFill>
        <p:spPr>
          <a:xfrm>
            <a:off x="5938566" y="1941688"/>
            <a:ext cx="3557837" cy="3762900"/>
          </a:xfrm>
          <a:prstGeom prst="rect">
            <a:avLst/>
          </a:prstGeom>
        </p:spPr>
      </p:pic>
    </p:spTree>
    <p:extLst>
      <p:ext uri="{BB962C8B-B14F-4D97-AF65-F5344CB8AC3E}">
        <p14:creationId xmlns:p14="http://schemas.microsoft.com/office/powerpoint/2010/main" val="908193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X">
            <a:extLst>
              <a:ext uri="{FF2B5EF4-FFF2-40B4-BE49-F238E27FC236}">
                <a16:creationId xmlns:a16="http://schemas.microsoft.com/office/drawing/2014/main" id="{E8AC636B-78BA-3591-53BB-176175513272}"/>
              </a:ext>
            </a:extLst>
          </p:cNvPr>
          <p:cNvSpPr txBox="1"/>
          <p:nvPr/>
        </p:nvSpPr>
        <p:spPr>
          <a:xfrm>
            <a:off x="2620961" y="-5924"/>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pic>
        <p:nvPicPr>
          <p:cNvPr id="5" name="Picture 4">
            <a:extLst>
              <a:ext uri="{FF2B5EF4-FFF2-40B4-BE49-F238E27FC236}">
                <a16:creationId xmlns:a16="http://schemas.microsoft.com/office/drawing/2014/main" id="{AA5D0F70-9B7C-AD23-A1B4-2E227D329E0E}"/>
              </a:ext>
            </a:extLst>
          </p:cNvPr>
          <p:cNvPicPr>
            <a:picLocks noChangeAspect="1"/>
          </p:cNvPicPr>
          <p:nvPr/>
        </p:nvPicPr>
        <p:blipFill>
          <a:blip r:embed="rId2"/>
          <a:stretch>
            <a:fillRect/>
          </a:stretch>
        </p:blipFill>
        <p:spPr>
          <a:xfrm>
            <a:off x="2130521" y="1791277"/>
            <a:ext cx="7930953" cy="4357275"/>
          </a:xfrm>
          <a:prstGeom prst="rect">
            <a:avLst/>
          </a:prstGeom>
        </p:spPr>
      </p:pic>
      <p:sp>
        <p:nvSpPr>
          <p:cNvPr id="6" name="Rectangle 5">
            <a:extLst>
              <a:ext uri="{FF2B5EF4-FFF2-40B4-BE49-F238E27FC236}">
                <a16:creationId xmlns:a16="http://schemas.microsoft.com/office/drawing/2014/main" id="{C768E0A3-EA5F-3EC1-3699-92FACD7B8F44}"/>
              </a:ext>
            </a:extLst>
          </p:cNvPr>
          <p:cNvSpPr/>
          <p:nvPr/>
        </p:nvSpPr>
        <p:spPr>
          <a:xfrm>
            <a:off x="560502" y="1068350"/>
            <a:ext cx="2444900" cy="584775"/>
          </a:xfrm>
          <a:prstGeom prst="rect">
            <a:avLst/>
          </a:prstGeom>
          <a:noFill/>
        </p:spPr>
        <p:txBody>
          <a:bodyPr wrap="non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Inner Join</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AutoShape 4" descr="Venn diagram representation of SQL Inner Join.">
            <a:extLst>
              <a:ext uri="{FF2B5EF4-FFF2-40B4-BE49-F238E27FC236}">
                <a16:creationId xmlns:a16="http://schemas.microsoft.com/office/drawing/2014/main" id="{00271D9A-1F34-D399-D89F-7B1259DA63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nner Join">
            <a:extLst>
              <a:ext uri="{FF2B5EF4-FFF2-40B4-BE49-F238E27FC236}">
                <a16:creationId xmlns:a16="http://schemas.microsoft.com/office/drawing/2014/main" id="{E171C5D8-7107-7613-B731-9010BB1BB6F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4D275FD2-C311-EBA4-1B81-3DA428EEF88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inner">
            <a:extLst>
              <a:ext uri="{FF2B5EF4-FFF2-40B4-BE49-F238E27FC236}">
                <a16:creationId xmlns:a16="http://schemas.microsoft.com/office/drawing/2014/main" id="{A8DE117B-91B3-20B3-4B61-E92F18089981}"/>
              </a:ext>
            </a:extLst>
          </p:cNvPr>
          <p:cNvPicPr>
            <a:picLocks noChangeAspect="1"/>
          </p:cNvPicPr>
          <p:nvPr/>
        </p:nvPicPr>
        <p:blipFill>
          <a:blip r:embed="rId3"/>
          <a:stretch>
            <a:fillRect/>
          </a:stretch>
        </p:blipFill>
        <p:spPr>
          <a:xfrm>
            <a:off x="560502" y="231945"/>
            <a:ext cx="795332" cy="743044"/>
          </a:xfrm>
          <a:prstGeom prst="rect">
            <a:avLst/>
          </a:prstGeom>
        </p:spPr>
      </p:pic>
    </p:spTree>
    <p:extLst>
      <p:ext uri="{BB962C8B-B14F-4D97-AF65-F5344CB8AC3E}">
        <p14:creationId xmlns:p14="http://schemas.microsoft.com/office/powerpoint/2010/main" val="4042003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355</TotalTime>
  <Words>461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Schoolbook</vt:lpstr>
      <vt:lpstr>inter-bold</vt:lpstr>
      <vt:lpstr>inter-regular</vt:lpstr>
      <vt:lpstr>Wingdings 2</vt:lpstr>
      <vt:lpstr>Wotfard</vt:lpstr>
      <vt:lpstr>View</vt:lpstr>
      <vt:lpstr>INTRODUCTION TO SQL SERVER</vt:lpstr>
      <vt:lpstr>SQL SERVER 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INSTRUCTOR</dc:creator>
  <cp:lastModifiedBy>Syscom</cp:lastModifiedBy>
  <cp:revision>142</cp:revision>
  <dcterms:created xsi:type="dcterms:W3CDTF">2024-06-20T06:42:46Z</dcterms:created>
  <dcterms:modified xsi:type="dcterms:W3CDTF">2024-06-27T18:03:03Z</dcterms:modified>
</cp:coreProperties>
</file>