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7/27/2024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9372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216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3141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357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8728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973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034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109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71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232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0321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8A87A34-81AB-432B-8DAE-1953F412C126}" type="datetimeFigureOut">
              <a:rPr lang="en-US" smtClean="0"/>
              <a:pPr/>
              <a:t>7/27/2024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5349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FC8DD-2CC0-2AAD-3433-4A1D01959E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0E83F7-0FF6-2F96-22E1-DB27EBE0E6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261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AEC4579-5503-7286-8FA5-DED9EC66FF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0" y="1462088"/>
            <a:ext cx="7048500" cy="393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7924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C90AB0DD-A310-509F-5B76-CADBB5F4AB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657225"/>
            <a:ext cx="9096375" cy="554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3984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2E890038-06DB-1B89-E93D-1056B9B54F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575" y="685800"/>
            <a:ext cx="908685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2515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98EF72-91F6-CB3D-17A0-E481901E7104}"/>
              </a:ext>
            </a:extLst>
          </p:cNvPr>
          <p:cNvSpPr txBox="1"/>
          <p:nvPr/>
        </p:nvSpPr>
        <p:spPr>
          <a:xfrm>
            <a:off x="530772" y="117693"/>
            <a:ext cx="11130455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Aptos Narrow" panose="020B0004020202020204" pitchFamily="34" charset="0"/>
              </a:rPr>
              <a:t>using System;</a:t>
            </a:r>
          </a:p>
          <a:p>
            <a:r>
              <a:rPr lang="en-US" sz="2400" dirty="0">
                <a:latin typeface="Aptos Narrow" panose="020B0004020202020204" pitchFamily="34" charset="0"/>
              </a:rPr>
              <a:t>using </a:t>
            </a:r>
            <a:r>
              <a:rPr lang="en-US" sz="2400" dirty="0" err="1">
                <a:latin typeface="Aptos Narrow" panose="020B0004020202020204" pitchFamily="34" charset="0"/>
              </a:rPr>
              <a:t>System.Collections.Generic</a:t>
            </a:r>
            <a:r>
              <a:rPr lang="en-US" sz="2400" dirty="0">
                <a:latin typeface="Aptos Narrow" panose="020B0004020202020204" pitchFamily="34" charset="0"/>
              </a:rPr>
              <a:t>;</a:t>
            </a:r>
          </a:p>
          <a:p>
            <a:r>
              <a:rPr lang="en-US" sz="2400" dirty="0">
                <a:latin typeface="Aptos Narrow" panose="020B0004020202020204" pitchFamily="34" charset="0"/>
              </a:rPr>
              <a:t>using </a:t>
            </a:r>
            <a:r>
              <a:rPr lang="en-US" sz="2400" dirty="0" err="1">
                <a:latin typeface="Aptos Narrow" panose="020B0004020202020204" pitchFamily="34" charset="0"/>
              </a:rPr>
              <a:t>System.Linq</a:t>
            </a:r>
            <a:r>
              <a:rPr lang="en-US" sz="2400" dirty="0">
                <a:latin typeface="Aptos Narrow" panose="020B0004020202020204" pitchFamily="34" charset="0"/>
              </a:rPr>
              <a:t>;</a:t>
            </a:r>
          </a:p>
          <a:p>
            <a:r>
              <a:rPr lang="en-US" sz="2400" dirty="0">
                <a:latin typeface="Aptos Narrow" panose="020B0004020202020204" pitchFamily="34" charset="0"/>
              </a:rPr>
              <a:t>using </a:t>
            </a:r>
            <a:r>
              <a:rPr lang="en-US" sz="2400" dirty="0" err="1">
                <a:latin typeface="Aptos Narrow" panose="020B0004020202020204" pitchFamily="34" charset="0"/>
              </a:rPr>
              <a:t>System.Text</a:t>
            </a:r>
            <a:r>
              <a:rPr lang="en-US" sz="2400" dirty="0">
                <a:latin typeface="Aptos Narrow" panose="020B0004020202020204" pitchFamily="34" charset="0"/>
              </a:rPr>
              <a:t>;</a:t>
            </a:r>
          </a:p>
          <a:p>
            <a:r>
              <a:rPr lang="en-US" sz="2400" dirty="0">
                <a:latin typeface="Aptos Narrow" panose="020B0004020202020204" pitchFamily="34" charset="0"/>
              </a:rPr>
              <a:t>using </a:t>
            </a:r>
            <a:r>
              <a:rPr lang="en-US" sz="2400" dirty="0" err="1">
                <a:latin typeface="Aptos Narrow" panose="020B0004020202020204" pitchFamily="34" charset="0"/>
              </a:rPr>
              <a:t>System.Threading.Tasks</a:t>
            </a:r>
            <a:r>
              <a:rPr lang="en-US" sz="2400" dirty="0">
                <a:latin typeface="Aptos Narrow" panose="020B0004020202020204" pitchFamily="34" charset="0"/>
              </a:rPr>
              <a:t>;</a:t>
            </a:r>
          </a:p>
          <a:p>
            <a:endParaRPr lang="en-US" sz="2400" dirty="0">
              <a:latin typeface="Aptos Narrow" panose="020B0004020202020204" pitchFamily="34" charset="0"/>
            </a:endParaRPr>
          </a:p>
          <a:p>
            <a:r>
              <a:rPr lang="en-US" sz="2400" dirty="0">
                <a:latin typeface="Aptos Narrow" panose="020B0004020202020204" pitchFamily="34" charset="0"/>
              </a:rPr>
              <a:t>namespace </a:t>
            </a:r>
            <a:r>
              <a:rPr lang="en-US" sz="2400" dirty="0" err="1">
                <a:latin typeface="Aptos Narrow" panose="020B0004020202020204" pitchFamily="34" charset="0"/>
              </a:rPr>
              <a:t>CSharpTutorials</a:t>
            </a:r>
            <a:endParaRPr lang="en-US" sz="2400" dirty="0">
              <a:latin typeface="Aptos Narrow" panose="020B0004020202020204" pitchFamily="34" charset="0"/>
            </a:endParaRPr>
          </a:p>
          <a:p>
            <a:r>
              <a:rPr lang="en-US" sz="2400" dirty="0">
                <a:latin typeface="Aptos Narrow" panose="020B0004020202020204" pitchFamily="34" charset="0"/>
              </a:rPr>
              <a:t>{</a:t>
            </a:r>
          </a:p>
          <a:p>
            <a:r>
              <a:rPr lang="en-US" sz="2400" dirty="0">
                <a:latin typeface="Aptos Narrow" panose="020B0004020202020204" pitchFamily="34" charset="0"/>
              </a:rPr>
              <a:t>    class Program</a:t>
            </a:r>
          </a:p>
          <a:p>
            <a:r>
              <a:rPr lang="en-US" sz="2400" dirty="0">
                <a:latin typeface="Aptos Narrow" panose="020B0004020202020204" pitchFamily="34" charset="0"/>
              </a:rPr>
              <a:t>    {</a:t>
            </a:r>
          </a:p>
          <a:p>
            <a:r>
              <a:rPr lang="en-US" sz="2400" dirty="0">
                <a:latin typeface="Aptos Narrow" panose="020B0004020202020204" pitchFamily="34" charset="0"/>
              </a:rPr>
              <a:t>        static void Main(string[] </a:t>
            </a:r>
            <a:r>
              <a:rPr lang="en-US" sz="2400" dirty="0" err="1">
                <a:latin typeface="Aptos Narrow" panose="020B0004020202020204" pitchFamily="34" charset="0"/>
              </a:rPr>
              <a:t>args</a:t>
            </a:r>
            <a:r>
              <a:rPr lang="en-US" sz="2400" dirty="0">
                <a:latin typeface="Aptos Narrow" panose="020B0004020202020204" pitchFamily="34" charset="0"/>
              </a:rPr>
              <a:t>)</a:t>
            </a:r>
          </a:p>
          <a:p>
            <a:r>
              <a:rPr lang="en-US" sz="2400" dirty="0">
                <a:latin typeface="Aptos Narrow" panose="020B0004020202020204" pitchFamily="34" charset="0"/>
              </a:rPr>
              <a:t>        {</a:t>
            </a:r>
          </a:p>
          <a:p>
            <a:r>
              <a:rPr lang="en-US" sz="2400" dirty="0">
                <a:latin typeface="Aptos Narrow" panose="020B0004020202020204" pitchFamily="34" charset="0"/>
              </a:rPr>
              <a:t>            string message = "Hello World!!";</a:t>
            </a:r>
          </a:p>
          <a:p>
            <a:endParaRPr lang="en-US" sz="2400" dirty="0">
              <a:latin typeface="Aptos Narrow" panose="020B0004020202020204" pitchFamily="34" charset="0"/>
            </a:endParaRPr>
          </a:p>
          <a:p>
            <a:r>
              <a:rPr lang="en-US" sz="2400" dirty="0">
                <a:latin typeface="Aptos Narrow" panose="020B0004020202020204" pitchFamily="34" charset="0"/>
              </a:rPr>
              <a:t>            </a:t>
            </a:r>
            <a:r>
              <a:rPr lang="en-US" sz="2400" dirty="0" err="1">
                <a:latin typeface="Aptos Narrow" panose="020B0004020202020204" pitchFamily="34" charset="0"/>
              </a:rPr>
              <a:t>Console.WriteLine</a:t>
            </a:r>
            <a:r>
              <a:rPr lang="en-US" sz="2400" dirty="0">
                <a:latin typeface="Aptos Narrow" panose="020B0004020202020204" pitchFamily="34" charset="0"/>
              </a:rPr>
              <a:t>(message);</a:t>
            </a:r>
          </a:p>
          <a:p>
            <a:r>
              <a:rPr lang="en-US" sz="2400" dirty="0">
                <a:latin typeface="Aptos Narrow" panose="020B0004020202020204" pitchFamily="34" charset="0"/>
              </a:rPr>
              <a:t>        }</a:t>
            </a:r>
          </a:p>
          <a:p>
            <a:r>
              <a:rPr lang="en-US" sz="2400" dirty="0">
                <a:latin typeface="Aptos Narrow" panose="020B0004020202020204" pitchFamily="34" charset="0"/>
              </a:rPr>
              <a:t>    }</a:t>
            </a:r>
          </a:p>
          <a:p>
            <a:r>
              <a:rPr lang="en-US" sz="2400" dirty="0">
                <a:latin typeface="Aptos Narrow" panose="020B00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84792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711CDAEA-0716-8935-7EC3-4DCF0BDBC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8882" y="1939157"/>
            <a:ext cx="7884448" cy="4225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3">
            <a:extLst>
              <a:ext uri="{FF2B5EF4-FFF2-40B4-BE49-F238E27FC236}">
                <a16:creationId xmlns:a16="http://schemas.microsoft.com/office/drawing/2014/main" id="{A3ABE26C-DC7E-1782-C789-88C622A5F8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4324" y="1114132"/>
            <a:ext cx="8423351" cy="523220"/>
          </a:xfrm>
          <a:prstGeom prst="rect">
            <a:avLst/>
          </a:prstGeom>
          <a:solidFill>
            <a:srgbClr val="D9E5F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81717"/>
                </a:solidFill>
                <a:effectLst/>
                <a:latin typeface="Verdana" panose="020B0604030504040204" pitchFamily="34" charset="0"/>
              </a:rPr>
              <a:t>Every console application starts from the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Main()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81717"/>
                </a:solidFill>
                <a:effectLst/>
                <a:latin typeface="Verdana" panose="020B0604030504040204" pitchFamily="34" charset="0"/>
              </a:rPr>
              <a:t> method of the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Program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81717"/>
                </a:solidFill>
                <a:effectLst/>
                <a:latin typeface="Verdana" panose="020B0604030504040204" pitchFamily="34" charset="0"/>
              </a:rPr>
              <a:t> class. The following example displays "Hello World!!" on the console.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z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010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467D32-32C6-9366-F94B-9C0025C03083}"/>
              </a:ext>
            </a:extLst>
          </p:cNvPr>
          <p:cNvSpPr txBox="1"/>
          <p:nvPr/>
        </p:nvSpPr>
        <p:spPr>
          <a:xfrm>
            <a:off x="207579" y="642596"/>
            <a:ext cx="11776841" cy="55728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Every .NET application takes the reference of the necessary .NET framework namespaces that it is planning to use with the using keyword, e.g., using </a:t>
            </a:r>
            <a:r>
              <a:rPr lang="en-US" sz="2400" dirty="0" err="1"/>
              <a:t>System.Text</a:t>
            </a:r>
            <a:r>
              <a:rPr lang="en-US" sz="2400" dirty="0"/>
              <a:t>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Declare the namespace for the current class using the namespace keyword, e.g., namespace </a:t>
            </a:r>
            <a:r>
              <a:rPr lang="en-US" sz="2400" dirty="0" err="1"/>
              <a:t>CSharpTutorials.FirstProgram</a:t>
            </a:r>
            <a:endParaRPr lang="en-US" sz="2400" dirty="0"/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We then declared a class using the class keyword: class Program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The Main() is a method of Program class is the entry point of the console application.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String is a data type.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A message is a variable that holds the value of a specified data type.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"Hello World!!" is the value of the message variable.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The </a:t>
            </a:r>
            <a:r>
              <a:rPr lang="en-US" sz="2400" dirty="0" err="1"/>
              <a:t>Console.WriteLine</a:t>
            </a:r>
            <a:r>
              <a:rPr lang="en-US" sz="2400" dirty="0"/>
              <a:t>() is a static method, which is used to display a text on the console.</a:t>
            </a:r>
          </a:p>
        </p:txBody>
      </p:sp>
    </p:spTree>
    <p:extLst>
      <p:ext uri="{BB962C8B-B14F-4D97-AF65-F5344CB8AC3E}">
        <p14:creationId xmlns:p14="http://schemas.microsoft.com/office/powerpoint/2010/main" val="8827705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9</TotalTime>
  <Words>231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Aptos Narrow</vt:lpstr>
      <vt:lpstr>Arial</vt:lpstr>
      <vt:lpstr>Consolas</vt:lpstr>
      <vt:lpstr>Tw Cen MT</vt:lpstr>
      <vt:lpstr>Tw Cen MT Condensed</vt:lpstr>
      <vt:lpstr>Verdana</vt:lpstr>
      <vt:lpstr>Wingdings</vt:lpstr>
      <vt:lpstr>Wingdings 3</vt:lpstr>
      <vt:lpstr>Integral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Syscom</dc:creator>
  <cp:lastModifiedBy>Syscom</cp:lastModifiedBy>
  <cp:revision>5</cp:revision>
  <dcterms:created xsi:type="dcterms:W3CDTF">2024-07-26T20:14:13Z</dcterms:created>
  <dcterms:modified xsi:type="dcterms:W3CDTF">2024-07-26T20:23:14Z</dcterms:modified>
</cp:coreProperties>
</file>