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58" r:id="rId7"/>
    <p:sldId id="259" r:id="rId8"/>
    <p:sldId id="269" r:id="rId9"/>
    <p:sldId id="260" r:id="rId10"/>
    <p:sldId id="281" r:id="rId11"/>
    <p:sldId id="279" r:id="rId12"/>
    <p:sldId id="280" r:id="rId13"/>
    <p:sldId id="273" r:id="rId14"/>
    <p:sldId id="282" r:id="rId15"/>
    <p:sldId id="284" r:id="rId16"/>
    <p:sldId id="275" r:id="rId17"/>
    <p:sldId id="276" r:id="rId18"/>
    <p:sldId id="277" r:id="rId19"/>
    <p:sldId id="261" r:id="rId20"/>
    <p:sldId id="262" r:id="rId21"/>
    <p:sldId id="283" r:id="rId22"/>
    <p:sldId id="288" r:id="rId23"/>
    <p:sldId id="289" r:id="rId24"/>
    <p:sldId id="285" r:id="rId25"/>
    <p:sldId id="287" r:id="rId26"/>
    <p:sldId id="263" r:id="rId27"/>
    <p:sldId id="290" r:id="rId28"/>
    <p:sldId id="291" r:id="rId29"/>
    <p:sldId id="292" r:id="rId30"/>
    <p:sldId id="267" r:id="rId31"/>
    <p:sldId id="268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Shortest Path Algorithms and Steiner Tree Optimization for Emergency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10" y="2057399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b="1" dirty="0">
                <a:solidFill>
                  <a:schemeClr val="bg1"/>
                </a:solidFill>
              </a:rPr>
              <a:t>A Comparative Analysis of Dijkstra's and Steiner Tree Algorithms</a:t>
            </a:r>
          </a:p>
          <a:p>
            <a:endParaRPr sz="2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sz="2000" dirty="0">
                <a:solidFill>
                  <a:schemeClr val="bg1"/>
                </a:solidFill>
              </a:rPr>
              <a:t>Presented By: [</a:t>
            </a:r>
            <a:r>
              <a:rPr lang="en-US" sz="2000" noProof="1">
                <a:solidFill>
                  <a:schemeClr val="bg1"/>
                </a:solidFill>
              </a:rPr>
              <a:t>ABDUL WASEY (22K-4172)</a:t>
            </a:r>
          </a:p>
          <a:p>
            <a:pPr marL="0" indent="0" algn="ctr">
              <a:buNone/>
            </a:pPr>
            <a:r>
              <a:rPr lang="en-US" sz="2000" noProof="1">
                <a:solidFill>
                  <a:schemeClr val="bg1"/>
                </a:solidFill>
              </a:rPr>
              <a:t>SAAD ARSHAD (22K-4141)</a:t>
            </a:r>
          </a:p>
          <a:p>
            <a:pPr marL="0" indent="0" algn="ctr">
              <a:buNone/>
            </a:pPr>
            <a:r>
              <a:rPr lang="en-US" sz="2000" noProof="1">
                <a:solidFill>
                  <a:schemeClr val="bg1"/>
                </a:solidFill>
              </a:rPr>
              <a:t>MUHAMMAD HAMZA (22K-4523)</a:t>
            </a:r>
            <a:r>
              <a:rPr sz="2000" dirty="0">
                <a:solidFill>
                  <a:schemeClr val="bg1"/>
                </a:solidFill>
              </a:rPr>
              <a:t>]</a:t>
            </a:r>
          </a:p>
          <a:p>
            <a:pPr marL="0" indent="0" algn="ctr">
              <a:buNone/>
            </a:pPr>
            <a:r>
              <a:rPr sz="2000" dirty="0">
                <a:solidFill>
                  <a:schemeClr val="bg1"/>
                </a:solidFill>
              </a:rPr>
              <a:t>Date: [</a:t>
            </a:r>
            <a:r>
              <a:rPr lang="en-US" sz="2000" dirty="0">
                <a:solidFill>
                  <a:schemeClr val="bg1"/>
                </a:solidFill>
              </a:rPr>
              <a:t>02/12/2024</a:t>
            </a:r>
            <a:r>
              <a:rPr sz="2000" dirty="0">
                <a:solidFill>
                  <a:schemeClr val="bg1"/>
                </a:solidFill>
              </a:rPr>
              <a:t>]</a:t>
            </a:r>
          </a:p>
          <a:p>
            <a:pPr marL="0" indent="0" algn="ctr">
              <a:buNone/>
            </a:pPr>
            <a:endParaRPr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BC1CD1-C769-3C11-20D6-AC622EAE2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DE1E1-690A-4690-FEC9-FC61D209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432" y="1858959"/>
            <a:ext cx="8229600" cy="10348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000" b="1" dirty="0">
                <a:solidFill>
                  <a:schemeClr val="bg1"/>
                </a:solidFill>
              </a:rPr>
              <a:t>Graph class: </a:t>
            </a:r>
            <a:r>
              <a:rPr sz="2000" dirty="0">
                <a:solidFill>
                  <a:schemeClr val="bg1"/>
                </a:solidFill>
              </a:rPr>
              <a:t>Manages nodes, edges, and algorithms.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sz="2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1AD523-D5CB-B3D0-BAE1-16236E595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523" y="2893804"/>
            <a:ext cx="9383046" cy="402594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7437E4D-E562-89F0-3EFE-BEF023E8F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2678" y="-123749"/>
            <a:ext cx="9709356" cy="182946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r>
              <a:rPr b="1" dirty="0">
                <a:solidFill>
                  <a:schemeClr val="bg1">
                    <a:lumMod val="95000"/>
                  </a:schemeClr>
                </a:solidFill>
              </a:rPr>
              <a:t>Code Implementation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3100" b="1" dirty="0">
                <a:solidFill>
                  <a:schemeClr val="bg1">
                    <a:lumMod val="95000"/>
                  </a:schemeClr>
                </a:solidFill>
              </a:rPr>
              <a:t>C#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endParaRPr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713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A631B5-3E57-29A5-6489-EF2272F30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A2AB0-5E43-5706-5083-BA92EED0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dirty="0">
                <a:solidFill>
                  <a:schemeClr val="accent3">
                    <a:lumMod val="50000"/>
                  </a:schemeClr>
                </a:solidFill>
              </a:rPr>
              <a:t>Code Implementation</a:t>
            </a:r>
            <a:br>
              <a:rPr lang="en-US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100" b="1" dirty="0">
                <a:solidFill>
                  <a:schemeClr val="accent3">
                    <a:lumMod val="50000"/>
                  </a:schemeClr>
                </a:solidFill>
              </a:rPr>
              <a:t>C#</a:t>
            </a:r>
            <a:br>
              <a:rPr lang="en-US" b="1" dirty="0">
                <a:solidFill>
                  <a:schemeClr val="accent3">
                    <a:lumMod val="50000"/>
                  </a:schemeClr>
                </a:solidFill>
              </a:rPr>
            </a:br>
            <a:endParaRPr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D54E1-DAC6-452A-FAE3-D810A6ABE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29" y="1066799"/>
            <a:ext cx="8229600" cy="516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Dijkstra’s algorithm implementation: </a:t>
            </a:r>
            <a:r>
              <a:rPr lang="en-US" sz="2000" dirty="0">
                <a:solidFill>
                  <a:schemeClr val="bg1"/>
                </a:solidFill>
              </a:rPr>
              <a:t>Calculates shortest paths.</a:t>
            </a:r>
          </a:p>
          <a:p>
            <a:pPr marL="0" indent="0">
              <a:buNone/>
            </a:pPr>
            <a:endParaRPr sz="2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9FBDCC-432D-4EEA-E5D7-E8D82B45C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72" y="1442883"/>
            <a:ext cx="8824452" cy="534473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1C08ADF-D267-C6C8-EB47-160A72C1E3C3}"/>
              </a:ext>
            </a:extLst>
          </p:cNvPr>
          <p:cNvSpPr txBox="1">
            <a:spLocks/>
          </p:cNvSpPr>
          <p:nvPr/>
        </p:nvSpPr>
        <p:spPr>
          <a:xfrm>
            <a:off x="-282678" y="-72629"/>
            <a:ext cx="9709356" cy="11430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Code Implementation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3100" b="1" dirty="0">
                <a:solidFill>
                  <a:schemeClr val="bg1">
                    <a:lumMod val="95000"/>
                  </a:schemeClr>
                </a:solidFill>
              </a:rPr>
              <a:t>C#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453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7A074C-3E14-8A26-6564-595D9DE79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AEAFE-8AC5-DE37-2AB2-A7B1833E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145" y="1514846"/>
            <a:ext cx="5982929" cy="6243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Steiner Tree construction: </a:t>
            </a:r>
            <a:r>
              <a:rPr lang="en-US" sz="2000" dirty="0">
                <a:solidFill>
                  <a:schemeClr val="bg1"/>
                </a:solidFill>
              </a:rPr>
              <a:t>Combines shortest paths into an optimized tree.</a:t>
            </a:r>
          </a:p>
          <a:p>
            <a:pPr marL="0" indent="0">
              <a:buNone/>
            </a:pPr>
            <a:endParaRPr sz="2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62E33C-48C7-4BF1-188D-48FE16142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2258"/>
            <a:ext cx="4866968" cy="46457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2ECD62-643E-F313-B1A3-F04D32507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434" y="2212258"/>
            <a:ext cx="3790334" cy="464574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7039EA5-1765-869D-E820-A37999A0F3C7}"/>
              </a:ext>
            </a:extLst>
          </p:cNvPr>
          <p:cNvSpPr txBox="1">
            <a:spLocks/>
          </p:cNvSpPr>
          <p:nvPr/>
        </p:nvSpPr>
        <p:spPr>
          <a:xfrm>
            <a:off x="-282678" y="-115230"/>
            <a:ext cx="9709356" cy="1538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Code Implementation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3100" b="1" dirty="0">
                <a:solidFill>
                  <a:schemeClr val="bg1">
                    <a:lumMod val="95000"/>
                  </a:schemeClr>
                </a:solidFill>
              </a:rPr>
              <a:t>C#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943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5C57A0-1DCC-A4FF-8BBC-E5ED3B565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5BB41-CC3C-4752-207C-190DD8D8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91933"/>
            <a:ext cx="9198077" cy="1691808"/>
          </a:xfrm>
        </p:spPr>
        <p:txBody>
          <a:bodyPr>
            <a:normAutofit/>
          </a:bodyPr>
          <a:lstStyle/>
          <a:p>
            <a:r>
              <a:rPr b="1" dirty="0">
                <a:solidFill>
                  <a:schemeClr val="accent3">
                    <a:lumMod val="50000"/>
                  </a:schemeClr>
                </a:solidFill>
              </a:rPr>
              <a:t>Code Implementation</a:t>
            </a:r>
            <a:br>
              <a:rPr lang="en-US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700" b="1" i="1" dirty="0">
                <a:solidFill>
                  <a:schemeClr val="accent3">
                    <a:lumMod val="50000"/>
                  </a:schemeClr>
                </a:solidFill>
              </a:rPr>
              <a:t>PYTHON</a:t>
            </a:r>
            <a:endParaRPr b="1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ACE324-FF7E-B984-7CA1-654E182FA786}"/>
              </a:ext>
            </a:extLst>
          </p:cNvPr>
          <p:cNvSpPr txBox="1">
            <a:spLocks/>
          </p:cNvSpPr>
          <p:nvPr/>
        </p:nvSpPr>
        <p:spPr>
          <a:xfrm>
            <a:off x="-421575" y="2191933"/>
            <a:ext cx="9709356" cy="18294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Code Implementation</a:t>
            </a:r>
            <a:b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</a:br>
            <a:r>
              <a:rPr lang="en-US" b="1" i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Python</a:t>
            </a:r>
            <a:endParaRPr lang="en-US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412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8B08B0-13C4-BBB1-1C7D-CBC3BC5C5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63085-5D4F-376D-2218-45E57699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2840"/>
            <a:ext cx="8229600" cy="1143000"/>
          </a:xfrm>
        </p:spPr>
        <p:txBody>
          <a:bodyPr>
            <a:normAutofit fontScale="90000"/>
          </a:bodyPr>
          <a:lstStyle/>
          <a:p>
            <a:r>
              <a:rPr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Code Implementation</a:t>
            </a:r>
            <a:b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</a:br>
            <a:r>
              <a:rPr lang="en-US" sz="2700" b="1" i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PYTHON</a:t>
            </a:r>
            <a:endParaRPr b="1" i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0FE5D-9EF3-55BF-B01A-D365C47D7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87" y="1361521"/>
            <a:ext cx="11045360" cy="8222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chemeClr val="bg1"/>
                </a:solidFill>
              </a:rPr>
              <a:t>Generate_input_file</a:t>
            </a:r>
            <a:r>
              <a:rPr lang="en-US" sz="1600" b="1" dirty="0">
                <a:solidFill>
                  <a:schemeClr val="bg1"/>
                </a:solidFill>
              </a:rPr>
              <a:t>(): </a:t>
            </a:r>
            <a:r>
              <a:rPr lang="en-US" sz="1800" b="0" dirty="0">
                <a:solidFill>
                  <a:schemeClr val="bg1"/>
                </a:solidFill>
                <a:effectLst/>
                <a:latin typeface="+mj-lt"/>
              </a:rPr>
              <a:t>Generates a city grid graph and saves it to a file</a:t>
            </a:r>
            <a:r>
              <a:rPr lang="en-US" sz="2400" b="0" dirty="0">
                <a:solidFill>
                  <a:schemeClr val="bg1"/>
                </a:solidFill>
                <a:effectLst/>
                <a:latin typeface="+mj-lt"/>
              </a:rPr>
              <a:t>. </a:t>
            </a:r>
            <a:r>
              <a:rPr lang="en-US" sz="1800" b="0" dirty="0">
                <a:solidFill>
                  <a:schemeClr val="bg1"/>
                </a:solidFill>
                <a:effectLst/>
                <a:latin typeface="+mj-lt"/>
              </a:rPr>
              <a:t>The files generated are of varying data sizes, and saved into the </a:t>
            </a:r>
            <a:r>
              <a:rPr lang="en-US" sz="1800" b="0" dirty="0" err="1">
                <a:solidFill>
                  <a:schemeClr val="bg1"/>
                </a:solidFill>
                <a:effectLst/>
                <a:latin typeface="+mj-lt"/>
              </a:rPr>
              <a:t>input_files</a:t>
            </a:r>
            <a:r>
              <a:rPr lang="en-US" sz="1800" b="0" dirty="0">
                <a:solidFill>
                  <a:schemeClr val="bg1"/>
                </a:solidFill>
                <a:effectLst/>
                <a:latin typeface="+mj-lt"/>
              </a:rPr>
              <a:t> directory.</a:t>
            </a:r>
            <a:endParaRPr lang="en-US" sz="2400" b="0" dirty="0">
              <a:solidFill>
                <a:schemeClr val="bg1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US" sz="24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+mj-lt"/>
            </a:endParaRPr>
          </a:p>
          <a:p>
            <a:pPr marL="0" indent="0">
              <a:buNone/>
            </a:pPr>
            <a:endParaRPr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CA1BDD-CBFA-0099-C3FF-BD53B41A5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697" y="2100378"/>
            <a:ext cx="6408017" cy="51938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20E6D1-1281-A460-86CC-42C5313BB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017" y="1884028"/>
            <a:ext cx="2319449" cy="230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35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FBAFB6-7F7F-35C2-E558-B60D35054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8C61D-D8FB-9879-6737-BEAD14E1A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23257"/>
            <a:ext cx="8229600" cy="1143000"/>
          </a:xfrm>
        </p:spPr>
        <p:txBody>
          <a:bodyPr>
            <a:normAutofit fontScale="90000"/>
          </a:bodyPr>
          <a:lstStyle/>
          <a:p>
            <a:r>
              <a:rPr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Code Implementation</a:t>
            </a:r>
            <a:b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</a:br>
            <a:r>
              <a:rPr lang="en-US" sz="2700" b="1" i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PYTHON</a:t>
            </a:r>
            <a:endParaRPr b="1" i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9D7FA-1311-5345-E3A7-65CA19159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35269"/>
            <a:ext cx="9144000" cy="164444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600" b="1" dirty="0">
                <a:solidFill>
                  <a:schemeClr val="bg1"/>
                </a:solidFill>
              </a:rPr>
              <a:t>create_city_grid_graph(): </a:t>
            </a:r>
            <a:r>
              <a:rPr lang="en-US" sz="1600" b="0" dirty="0">
                <a:solidFill>
                  <a:schemeClr val="bg1"/>
                </a:solidFill>
                <a:effectLst/>
                <a:latin typeface="+mj-lt"/>
              </a:rPr>
              <a:t>Creates a grid-like city graph with specified rows and columns. Each intersection (node) is uniquely named, and roads (edges) have random weights.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sz="16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58F46D-0AE7-0F18-F684-65F3C9139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258" y="1957492"/>
            <a:ext cx="5815484" cy="480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952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057114-F01F-25A4-47F6-97205182E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EF9D-0B67-E861-2182-682392CA8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23257"/>
            <a:ext cx="8229600" cy="1143000"/>
          </a:xfrm>
        </p:spPr>
        <p:txBody>
          <a:bodyPr>
            <a:normAutofit fontScale="90000"/>
          </a:bodyPr>
          <a:lstStyle/>
          <a:p>
            <a:r>
              <a:rPr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Code Implementation</a:t>
            </a:r>
            <a:b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</a:br>
            <a:r>
              <a:rPr lang="en-US" sz="2700" b="1" i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PYTHON</a:t>
            </a:r>
            <a:endParaRPr b="1" i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4CBEA-2669-7530-2D88-623454B98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35270"/>
            <a:ext cx="9144000" cy="79185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chemeClr val="bg1"/>
                </a:solidFill>
              </a:rPr>
              <a:t>Dijkstra’s algorithm implementation: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chemeClr val="bg1"/>
                </a:solidFill>
                <a:effectLst/>
                <a:latin typeface="+mj-lt"/>
              </a:rPr>
              <a:t>Uses Dijkstra's algorithm to find the shortest path from the start node to each target node. Outputs the paths and their cumulative weights.</a:t>
            </a:r>
          </a:p>
          <a:p>
            <a:pPr marL="0" indent="0">
              <a:buNone/>
            </a:pPr>
            <a:endParaRPr sz="16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90BAE3-DD42-17CB-0C56-2F9187860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077375"/>
            <a:ext cx="4906297" cy="46478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CDC1FD-EE67-B28C-A08C-EAC02CA5C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703" y="2077375"/>
            <a:ext cx="4906297" cy="464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12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0EDA45-E8E2-598E-1174-1A8EBEEFD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126E2-7DA1-0098-95BC-A5C50AD4D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57982"/>
            <a:ext cx="8229600" cy="1143000"/>
          </a:xfrm>
        </p:spPr>
        <p:txBody>
          <a:bodyPr>
            <a:normAutofit fontScale="90000"/>
          </a:bodyPr>
          <a:lstStyle/>
          <a:p>
            <a:r>
              <a:rPr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Code Implementation</a:t>
            </a:r>
            <a:b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</a:br>
            <a:r>
              <a:rPr lang="en-US" sz="2700" b="1" i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PYTHON</a:t>
            </a:r>
            <a:endParaRPr b="1" i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0779F-F273-23AD-4CD4-0E766A10E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35270"/>
            <a:ext cx="9144000" cy="791854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chemeClr val="bg1"/>
                </a:solidFill>
              </a:rPr>
              <a:t>Steiner Tree construction: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chemeClr val="bg1"/>
                </a:solidFill>
                <a:effectLst/>
                <a:latin typeface="+mj-lt"/>
              </a:rPr>
              <a:t>Approximates a Steiner tree connecting the start node to all target nodes. Uses a Minimum Spanning Tree (MST) of an auxiliary graph formed by the shortest paths between required nodes.</a:t>
            </a:r>
          </a:p>
          <a:p>
            <a:pPr marL="0" indent="0">
              <a:buNone/>
            </a:pPr>
            <a:endParaRPr sz="16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109CA-E1DA-57AB-CDA1-481223325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7376"/>
            <a:ext cx="4572000" cy="45817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CD6FAC-6264-2FDA-5411-5680CB8DC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508" y="2030435"/>
            <a:ext cx="4822337" cy="482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93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105B10-8D23-D415-098D-F2C6B423B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53CB7-C193-31B5-A5D4-17DB09845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57982"/>
            <a:ext cx="8229600" cy="1143000"/>
          </a:xfrm>
        </p:spPr>
        <p:txBody>
          <a:bodyPr>
            <a:normAutofit fontScale="90000"/>
          </a:bodyPr>
          <a:lstStyle/>
          <a:p>
            <a:r>
              <a:rPr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Code Implementation</a:t>
            </a:r>
            <a:b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</a:br>
            <a:r>
              <a:rPr lang="en-US" sz="2700" b="1" i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PYTHON</a:t>
            </a:r>
            <a:endParaRPr b="1" i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743DA-EE31-A048-A2D5-D8336C4F1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5018"/>
            <a:ext cx="9144000" cy="791854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VISUALIZE SHORTEST PATHS &amp; STEINER TREE: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chemeClr val="bg1"/>
                </a:solidFill>
                <a:effectLst/>
                <a:latin typeface="+mj-lt"/>
              </a:rPr>
              <a:t>Visualizes the city graph, shortest paths 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(in blue color) </a:t>
            </a:r>
            <a:r>
              <a:rPr lang="en-US" sz="2000" b="0" dirty="0">
                <a:solidFill>
                  <a:schemeClr val="bg1"/>
                </a:solidFill>
                <a:effectLst/>
                <a:latin typeface="+mj-lt"/>
              </a:rPr>
              <a:t>and Steiner tree (in  green color) on a plot with location names.</a:t>
            </a:r>
            <a:endParaRPr sz="1600" dirty="0">
              <a:solidFill>
                <a:schemeClr val="bg1"/>
              </a:solidFill>
            </a:endParaRPr>
          </a:p>
        </p:txBody>
      </p:sp>
      <p:pic>
        <p:nvPicPr>
          <p:cNvPr id="4" name="Picture 3" descr="A grid of blue and green dots">
            <a:extLst>
              <a:ext uri="{FF2B5EF4-FFF2-40B4-BE49-F238E27FC236}">
                <a16:creationId xmlns:a16="http://schemas.microsoft.com/office/drawing/2014/main" id="{614D1600-8DA6-C1B9-A39D-1180B9D3F9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276" t="20030" r="16702"/>
          <a:stretch/>
        </p:blipFill>
        <p:spPr>
          <a:xfrm>
            <a:off x="135572" y="1960467"/>
            <a:ext cx="9008428" cy="16184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C7D405-DD7D-4A0A-B018-743C2E94C5E0}"/>
              </a:ext>
            </a:extLst>
          </p:cNvPr>
          <p:cNvSpPr txBox="1"/>
          <p:nvPr/>
        </p:nvSpPr>
        <p:spPr>
          <a:xfrm>
            <a:off x="3962399" y="1650436"/>
            <a:ext cx="220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Steiner Tree:</a:t>
            </a:r>
            <a:endParaRPr lang="en-PK" b="1" dirty="0">
              <a:solidFill>
                <a:schemeClr val="bg1"/>
              </a:solidFill>
            </a:endParaRPr>
          </a:p>
        </p:txBody>
      </p:sp>
      <p:pic>
        <p:nvPicPr>
          <p:cNvPr id="7" name="Picture 6" descr="A grid of blue dots">
            <a:extLst>
              <a:ext uri="{FF2B5EF4-FFF2-40B4-BE49-F238E27FC236}">
                <a16:creationId xmlns:a16="http://schemas.microsoft.com/office/drawing/2014/main" id="{0F987BBE-9851-1940-7E56-197F406CDA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846" t="22567" r="17143"/>
          <a:stretch/>
        </p:blipFill>
        <p:spPr>
          <a:xfrm>
            <a:off x="11139" y="3925394"/>
            <a:ext cx="9132861" cy="27730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0A7F3A-977A-B63D-FA67-2153DEC09B84}"/>
              </a:ext>
            </a:extLst>
          </p:cNvPr>
          <p:cNvSpPr txBox="1"/>
          <p:nvPr/>
        </p:nvSpPr>
        <p:spPr>
          <a:xfrm>
            <a:off x="3962399" y="3586840"/>
            <a:ext cx="2207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Shortest Path</a:t>
            </a:r>
            <a:endParaRPr lang="en-P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878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22440" y="19663"/>
            <a:ext cx="8229600" cy="718319"/>
          </a:xfrm>
        </p:spPr>
        <p:txBody>
          <a:bodyPr>
            <a:normAutofit fontScale="90000"/>
          </a:bodyPr>
          <a:lstStyle/>
          <a:p>
            <a:r>
              <a:rPr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Input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065" y="985685"/>
            <a:ext cx="5196348" cy="587231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b="1" dirty="0">
                <a:solidFill>
                  <a:schemeClr val="bg1"/>
                </a:solidFill>
              </a:rPr>
              <a:t>Format:</a:t>
            </a:r>
          </a:p>
          <a:p>
            <a:r>
              <a:rPr lang="en-US" dirty="0">
                <a:solidFill>
                  <a:schemeClr val="bg1"/>
                </a:solidFill>
              </a:rPr>
              <a:t>Grid Dimension</a:t>
            </a:r>
            <a:r>
              <a:rPr dirty="0">
                <a:solidFill>
                  <a:schemeClr val="bg1"/>
                </a:solidFill>
              </a:rPr>
              <a:t>: Specifies the </a:t>
            </a:r>
            <a:r>
              <a:rPr lang="en-US" dirty="0">
                <a:solidFill>
                  <a:schemeClr val="bg1"/>
                </a:solidFill>
              </a:rPr>
              <a:t>grid dimension</a:t>
            </a:r>
            <a:r>
              <a:rPr dirty="0">
                <a:solidFill>
                  <a:schemeClr val="bg1"/>
                </a:solidFill>
              </a:rPr>
              <a:t> (e.g., </a:t>
            </a:r>
            <a:r>
              <a:rPr lang="en-US" dirty="0">
                <a:solidFill>
                  <a:schemeClr val="bg1"/>
                </a:solidFill>
              </a:rPr>
              <a:t>5 5 indicates 5x5 grid).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Graph edges with weights: X1,Y1 X2,Y2 Weight (e.g., 0,0  1,1  2  indicates the edge between coordinates 0,0 and 1,1 is weighted 2).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START</a:t>
            </a:r>
            <a:r>
              <a:rPr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Identifies the starting point (e.g., START 2,4 indicates that 2,4 is the starting point)</a:t>
            </a:r>
            <a:r>
              <a:rPr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TARGETS: Identifies the number of target locations and their coordinates (e.g., TARGETS 2 0,1 4,4 indicates that there are 2 targets, and their coordinates are 0,1 and 4,4)</a:t>
            </a:r>
            <a:endParaRPr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D6C97D-CE66-AC04-F32E-C7B6D4F74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398" y="0"/>
            <a:ext cx="3433602" cy="6857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9290" y="153046"/>
            <a:ext cx="3235124" cy="610265"/>
          </a:xfr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9" y="1031221"/>
            <a:ext cx="2701061" cy="53807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16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Objective:</a:t>
            </a:r>
          </a:p>
          <a:p>
            <a:r>
              <a:rPr sz="1600" dirty="0">
                <a:solidFill>
                  <a:schemeClr val="bg1"/>
                </a:solidFill>
              </a:rPr>
              <a:t>To implement Dijkstra’s algorithm for shortest paths to multiple emergency sites.</a:t>
            </a:r>
          </a:p>
          <a:p>
            <a:r>
              <a:rPr sz="1600" dirty="0">
                <a:solidFill>
                  <a:schemeClr val="bg1"/>
                </a:solidFill>
              </a:rPr>
              <a:t>To implement a Steiner Tree algorithm for connecting multiple target nodes efficiently.</a:t>
            </a:r>
          </a:p>
          <a:p>
            <a:r>
              <a:rPr sz="1600" dirty="0">
                <a:solidFill>
                  <a:schemeClr val="bg1"/>
                </a:solidFill>
              </a:rPr>
              <a:t>To compare their performance based on execution time,</a:t>
            </a:r>
            <a:r>
              <a:rPr lang="en-US" sz="1600" dirty="0">
                <a:solidFill>
                  <a:schemeClr val="bg1"/>
                </a:solidFill>
              </a:rPr>
              <a:t> and</a:t>
            </a:r>
            <a:r>
              <a:rPr sz="1600" dirty="0">
                <a:solidFill>
                  <a:schemeClr val="bg1"/>
                </a:solidFill>
              </a:rPr>
              <a:t> memory usage.</a:t>
            </a:r>
          </a:p>
          <a:p>
            <a:endParaRPr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sz="16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Importance:</a:t>
            </a:r>
          </a:p>
          <a:p>
            <a:r>
              <a:rPr sz="1600" dirty="0">
                <a:solidFill>
                  <a:schemeClr val="bg1"/>
                </a:solidFill>
              </a:rPr>
              <a:t>Emergency responses depend on fast, efficient route planning.</a:t>
            </a:r>
          </a:p>
          <a:p>
            <a:r>
              <a:rPr sz="1600" dirty="0">
                <a:solidFill>
                  <a:schemeClr val="bg1"/>
                </a:solidFill>
              </a:rPr>
              <a:t>Reducing response time saves lives and resources.</a:t>
            </a:r>
          </a:p>
        </p:txBody>
      </p:sp>
      <p:pic>
        <p:nvPicPr>
          <p:cNvPr id="5" name="Picture 4" descr="A grid of blue and green dots&#10;&#10;Description automatically generated">
            <a:extLst>
              <a:ext uri="{FF2B5EF4-FFF2-40B4-BE49-F238E27FC236}">
                <a16:creationId xmlns:a16="http://schemas.microsoft.com/office/drawing/2014/main" id="{0661E0C6-35D9-8ADE-AECC-4A4094F6B6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276" t="20030" r="16702"/>
          <a:stretch/>
        </p:blipFill>
        <p:spPr>
          <a:xfrm>
            <a:off x="134086" y="985102"/>
            <a:ext cx="6174659" cy="2590864"/>
          </a:xfrm>
          <a:prstGeom prst="rect">
            <a:avLst/>
          </a:prstGeom>
        </p:spPr>
      </p:pic>
      <p:pic>
        <p:nvPicPr>
          <p:cNvPr id="7" name="Picture 6" descr="A grid of blue dots&#10;&#10;Description automatically generated">
            <a:extLst>
              <a:ext uri="{FF2B5EF4-FFF2-40B4-BE49-F238E27FC236}">
                <a16:creationId xmlns:a16="http://schemas.microsoft.com/office/drawing/2014/main" id="{C2DF3774-F562-BC08-7DD1-41EDA4A148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846" t="22567" r="17143"/>
          <a:stretch/>
        </p:blipFill>
        <p:spPr>
          <a:xfrm>
            <a:off x="134086" y="3843313"/>
            <a:ext cx="6310365" cy="28433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004130-8B77-AA33-7599-514BE9BF73AD}"/>
              </a:ext>
            </a:extLst>
          </p:cNvPr>
          <p:cNvSpPr txBox="1"/>
          <p:nvPr/>
        </p:nvSpPr>
        <p:spPr>
          <a:xfrm>
            <a:off x="411766" y="670712"/>
            <a:ext cx="220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Steiner Tree:</a:t>
            </a:r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3D8C23-027E-68B7-7B2E-E3BD78C0C4F7}"/>
              </a:ext>
            </a:extLst>
          </p:cNvPr>
          <p:cNvSpPr txBox="1"/>
          <p:nvPr/>
        </p:nvSpPr>
        <p:spPr>
          <a:xfrm>
            <a:off x="321477" y="3528923"/>
            <a:ext cx="220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Shortest Path</a:t>
            </a:r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2EADB7-CB57-68C0-C4AB-FA679BEFE662}"/>
              </a:ext>
            </a:extLst>
          </p:cNvPr>
          <p:cNvSpPr/>
          <p:nvPr/>
        </p:nvSpPr>
        <p:spPr>
          <a:xfrm>
            <a:off x="-1" y="1087087"/>
            <a:ext cx="6408000" cy="249677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C386A5-A690-E436-5A5B-3C420A9F3A38}"/>
              </a:ext>
            </a:extLst>
          </p:cNvPr>
          <p:cNvSpPr/>
          <p:nvPr/>
        </p:nvSpPr>
        <p:spPr>
          <a:xfrm>
            <a:off x="4915" y="3933534"/>
            <a:ext cx="6408000" cy="27531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74" y="61451"/>
            <a:ext cx="8229600" cy="670386"/>
          </a:xfrm>
        </p:spPr>
        <p:txBody>
          <a:bodyPr>
            <a:normAutofit fontScale="90000"/>
          </a:bodyPr>
          <a:lstStyle/>
          <a:p>
            <a:r>
              <a:rPr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Output Explanation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A1C643-9B74-73D2-EFD6-C4F9CF6ED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334" y="2983012"/>
            <a:ext cx="4377271" cy="30037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FB0552-FEA7-5F77-CA15-55866CB53692}"/>
              </a:ext>
            </a:extLst>
          </p:cNvPr>
          <p:cNvSpPr txBox="1"/>
          <p:nvPr/>
        </p:nvSpPr>
        <p:spPr>
          <a:xfrm>
            <a:off x="287593" y="936291"/>
            <a:ext cx="80968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user is asked to select one of the five files generated before.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After reading the selected file, the starting point and all the target nodes are printed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35714B-B89D-755F-4249-FB9B4F741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12B8-3F2C-2E61-8671-1FC91D967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374" y="61451"/>
            <a:ext cx="8229600" cy="670386"/>
          </a:xfrm>
        </p:spPr>
        <p:txBody>
          <a:bodyPr>
            <a:normAutofit fontScale="90000"/>
          </a:bodyPr>
          <a:lstStyle/>
          <a:p>
            <a:r>
              <a:rPr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Output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22572-F917-F7B7-2F8B-3C062A147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792065" cy="104467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b="1" dirty="0">
                <a:solidFill>
                  <a:schemeClr val="bg1"/>
                </a:solidFill>
              </a:rPr>
              <a:t>Dijkstra’s Output:</a:t>
            </a:r>
          </a:p>
          <a:p>
            <a:r>
              <a:rPr sz="2000" dirty="0">
                <a:solidFill>
                  <a:schemeClr val="bg1"/>
                </a:solidFill>
              </a:rPr>
              <a:t>Lists the shortest path from START to each TARGET.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8D5FB-C02E-23C7-9A98-C5C941B5B718}"/>
              </a:ext>
            </a:extLst>
          </p:cNvPr>
          <p:cNvSpPr txBox="1"/>
          <p:nvPr/>
        </p:nvSpPr>
        <p:spPr>
          <a:xfrm>
            <a:off x="122903" y="865238"/>
            <a:ext cx="9620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After reading the grid from the selected file, two outputs are generated: </a:t>
            </a:r>
            <a:endParaRPr lang="en-PK" sz="2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98BAA8-A10F-938C-CCD0-E0695AA7A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687" y="2728364"/>
            <a:ext cx="6639474" cy="387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26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9F2C67-90C0-D732-6FC4-2F54BADF3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43CBB-AC6C-6EA4-F4DB-135C8B0E1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374" y="61451"/>
            <a:ext cx="8229600" cy="670386"/>
          </a:xfrm>
        </p:spPr>
        <p:txBody>
          <a:bodyPr>
            <a:normAutofit fontScale="90000"/>
          </a:bodyPr>
          <a:lstStyle/>
          <a:p>
            <a:r>
              <a:rPr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Output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947BD-7AD1-060F-004D-8439159EF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792065" cy="104467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2. Steiner Tree</a:t>
            </a:r>
            <a:r>
              <a:rPr b="1" dirty="0">
                <a:solidFill>
                  <a:schemeClr val="bg1"/>
                </a:solidFill>
              </a:rPr>
              <a:t> Output:</a:t>
            </a:r>
          </a:p>
          <a:p>
            <a:r>
              <a:rPr sz="2000" dirty="0">
                <a:solidFill>
                  <a:schemeClr val="bg1"/>
                </a:solidFill>
              </a:rPr>
              <a:t>Lists the </a:t>
            </a:r>
            <a:r>
              <a:rPr lang="en-US" sz="2000" dirty="0">
                <a:solidFill>
                  <a:schemeClr val="bg1"/>
                </a:solidFill>
              </a:rPr>
              <a:t>edges in the Steiner tree with their respective weights and the accumulated total weight in each step.</a:t>
            </a:r>
          </a:p>
          <a:p>
            <a:pPr marL="0" indent="0">
              <a:buNone/>
            </a:pP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E3700-FBB7-CFB8-A9C0-78CCB1FBE5DF}"/>
              </a:ext>
            </a:extLst>
          </p:cNvPr>
          <p:cNvSpPr txBox="1"/>
          <p:nvPr/>
        </p:nvSpPr>
        <p:spPr>
          <a:xfrm>
            <a:off x="122903" y="865238"/>
            <a:ext cx="9620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After reading the grid from the selected file, two outputs are generated: </a:t>
            </a:r>
            <a:endParaRPr lang="en-PK" sz="24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104D62-6DFB-8788-47F0-8B685F7E7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3" y="2644877"/>
            <a:ext cx="8876782" cy="281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05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E0875D-C2FD-1C23-CBF4-15CDB7DD0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AC929-A17F-8E8D-673E-BFCA1D80C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374" y="61451"/>
            <a:ext cx="8229600" cy="670386"/>
          </a:xfrm>
        </p:spPr>
        <p:txBody>
          <a:bodyPr>
            <a:normAutofit fontScale="90000"/>
          </a:bodyPr>
          <a:lstStyle/>
          <a:p>
            <a:r>
              <a:rPr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Output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99EDE-08BF-B65E-D5CE-D534260F3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303" y="1527472"/>
            <a:ext cx="6808840" cy="724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 Memory and Execution Time metrics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6464B8-BC8F-2F23-6B25-2BEA228525F3}"/>
              </a:ext>
            </a:extLst>
          </p:cNvPr>
          <p:cNvSpPr txBox="1"/>
          <p:nvPr/>
        </p:nvSpPr>
        <p:spPr>
          <a:xfrm>
            <a:off x="122903" y="865238"/>
            <a:ext cx="9620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After reading the grid from the selected file, two outputs are generated: </a:t>
            </a:r>
            <a:endParaRPr lang="en-PK" sz="2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97D353-9319-83B8-E926-4B27AA422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303" y="2570144"/>
            <a:ext cx="7134744" cy="215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368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7E623C-D3E8-1382-6DB9-C3EC09E72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ACDA-E2EB-0DEB-3AC1-0D7D52F08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374" y="61451"/>
            <a:ext cx="8229600" cy="670386"/>
          </a:xfrm>
        </p:spPr>
        <p:txBody>
          <a:bodyPr>
            <a:normAutofit fontScale="90000"/>
          </a:bodyPr>
          <a:lstStyle/>
          <a:p>
            <a:r>
              <a:rPr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Output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073B6-8469-C9F6-FE41-0DB313322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199" y="1460304"/>
            <a:ext cx="3109451" cy="53139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Visualization </a:t>
            </a:r>
            <a:r>
              <a:rPr sz="2400" b="1" dirty="0">
                <a:solidFill>
                  <a:schemeClr val="bg1"/>
                </a:solidFill>
              </a:rPr>
              <a:t>Dijkstra’s Output: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9DE7EE-F54F-F7F0-298B-AB6FAAB271D5}"/>
              </a:ext>
            </a:extLst>
          </p:cNvPr>
          <p:cNvSpPr txBox="1"/>
          <p:nvPr/>
        </p:nvSpPr>
        <p:spPr>
          <a:xfrm>
            <a:off x="122903" y="865238"/>
            <a:ext cx="9620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After reading the grid from the selected file, two outputs are generated: </a:t>
            </a:r>
            <a:endParaRPr lang="en-PK" sz="2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027B33-C788-A5EB-29CC-399B19A9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1893288"/>
            <a:ext cx="9144000" cy="442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59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E46C50-26A3-1597-B072-54FB736E1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12162-9E01-A372-8D1B-17391CF41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374" y="61451"/>
            <a:ext cx="8229600" cy="670386"/>
          </a:xfrm>
        </p:spPr>
        <p:txBody>
          <a:bodyPr>
            <a:normAutofit fontScale="90000"/>
          </a:bodyPr>
          <a:lstStyle/>
          <a:p>
            <a:r>
              <a:rPr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Output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E45C3-AD3F-1C29-9FCA-E55484ED2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883" y="1022103"/>
            <a:ext cx="4694904" cy="11072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Visualization </a:t>
            </a:r>
            <a:r>
              <a:rPr sz="2400" b="1" dirty="0">
                <a:solidFill>
                  <a:schemeClr val="bg1"/>
                </a:solidFill>
              </a:rPr>
              <a:t>Steiner Tree Output: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152C96-D33B-EB4C-A455-4596E7F0A49A}"/>
              </a:ext>
            </a:extLst>
          </p:cNvPr>
          <p:cNvSpPr txBox="1"/>
          <p:nvPr/>
        </p:nvSpPr>
        <p:spPr>
          <a:xfrm>
            <a:off x="122903" y="865238"/>
            <a:ext cx="9620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After reading the grid from the selected file, two outputs are generated: </a:t>
            </a:r>
            <a:endParaRPr lang="en-PK" sz="2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2C6337-38FF-A4C3-98C7-D0221A1121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2097995"/>
            <a:ext cx="9144000" cy="449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47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66801"/>
            <a:ext cx="8229600" cy="1143000"/>
          </a:xfrm>
        </p:spPr>
        <p:txBody>
          <a:bodyPr/>
          <a:lstStyle/>
          <a:p>
            <a:r>
              <a:rPr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Efficiency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5929F-91C9-046D-0E61-F5D9DD50F04E}"/>
              </a:ext>
            </a:extLst>
          </p:cNvPr>
          <p:cNvSpPr txBox="1"/>
          <p:nvPr/>
        </p:nvSpPr>
        <p:spPr>
          <a:xfrm>
            <a:off x="2753032" y="924905"/>
            <a:ext cx="4424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Execution Time Comparison</a:t>
            </a:r>
            <a:endParaRPr lang="en-PK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F0335E7-B8DB-FDAA-F595-9F2BF32337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640568"/>
              </p:ext>
            </p:extLst>
          </p:nvPr>
        </p:nvGraphicFramePr>
        <p:xfrm>
          <a:off x="1066800" y="1542081"/>
          <a:ext cx="7010400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5411206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75914379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64697857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468130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Grid Size (Targets)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C# Execution Time (ms)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Python Execution Time (ms)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Winner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118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5x5 (15 targets)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K"/>
                        <a:t>129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K"/>
                        <a:t>282.25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C# (faster)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10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10x10 (9 targets)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K"/>
                        <a:t>159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K"/>
                        <a:t>74.82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Python (faster)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175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15x15 (14 targets)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K"/>
                        <a:t>472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K"/>
                        <a:t>292.22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Python (faster)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668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20x20 (6 targets)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K"/>
                        <a:t>264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K"/>
                        <a:t>192.48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Python (faster)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9727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25x25 (7 targets)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K"/>
                        <a:t>324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K"/>
                        <a:t>228.86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Python (faster)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638393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5044E9F-DA3A-4198-068F-1C2D8AFF7CB7}"/>
              </a:ext>
            </a:extLst>
          </p:cNvPr>
          <p:cNvSpPr txBox="1"/>
          <p:nvPr/>
        </p:nvSpPr>
        <p:spPr>
          <a:xfrm>
            <a:off x="206477" y="4640433"/>
            <a:ext cx="83672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Observations on Execution Time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C# performs better on small grid sizes with many targets (e.g., the 5x5 grid).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    Python outperforms C# for larger grid sizes with fewer targets, suggesting better  handling of certain data manipulations and optimizations.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    Python's overhead in smaller grids might be due to its interpreted nature, while its libraries (e.g., NumPy) excel in optimized operations for larger, complex data structures.</a:t>
            </a:r>
          </a:p>
          <a:p>
            <a:endParaRPr lang="en-PK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933ED2-3F85-F89A-B719-772FDC2B6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A9E9E-3912-0EE2-09FB-C66424C6A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66801"/>
            <a:ext cx="8229600" cy="1143000"/>
          </a:xfrm>
        </p:spPr>
        <p:txBody>
          <a:bodyPr/>
          <a:lstStyle/>
          <a:p>
            <a:r>
              <a:rPr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Efficiency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E9341A-873F-E46B-DF78-DD71F5A8D849}"/>
              </a:ext>
            </a:extLst>
          </p:cNvPr>
          <p:cNvSpPr txBox="1"/>
          <p:nvPr/>
        </p:nvSpPr>
        <p:spPr>
          <a:xfrm>
            <a:off x="2753032" y="924905"/>
            <a:ext cx="4424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Memory Usage Comparison</a:t>
            </a:r>
            <a:endParaRPr lang="en-PK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8CBB77C-FAA9-F7F9-4705-31BF2A57A8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770812"/>
              </p:ext>
            </p:extLst>
          </p:nvPr>
        </p:nvGraphicFramePr>
        <p:xfrm>
          <a:off x="1066800" y="1542081"/>
          <a:ext cx="70104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5411206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75914379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64697857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468130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Grid Size (Targets)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C# Memory Usage (bytes)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Python Memory Usage (bytes)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Winner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118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5x5 (15 targets)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1,367,984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155,648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Python(efficient)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10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10x10 (9 targets)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769,608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270,336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Python(efficient)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175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15x15 (14 targets)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1,011,000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581,632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Python(efficient)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668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20x20 (6 targets)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1,003,096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831,488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Python(efficient)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9727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25x25 (7 targets)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1,203,592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1,404,928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C# (efficient)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638393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AD1EC78-3AF1-4CF3-A855-1E699E7BAC4A}"/>
              </a:ext>
            </a:extLst>
          </p:cNvPr>
          <p:cNvSpPr txBox="1"/>
          <p:nvPr/>
        </p:nvSpPr>
        <p:spPr>
          <a:xfrm>
            <a:off x="206477" y="4640433"/>
            <a:ext cx="83672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Observations on Memory Usage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 Python consistently uses less memory for smaller grid sizes with fewer targets.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 C# overtakes Python in efficiency for larger grids with increased complexity, likely due to its static typing and memory management mechanisms.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 Python’s increased memory usage on larger grids may result from dynamic typing and object-oriented overhead.</a:t>
            </a:r>
          </a:p>
          <a:p>
            <a:endParaRPr lang="en-PK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651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4B1ADF-2812-570C-2445-03BFDE2A4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D3FE5-BE9A-6F06-C397-19310EEC9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Results and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20E7E-657F-B4A2-4790-C5B31BFA1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568" y="1658074"/>
            <a:ext cx="4675239" cy="452596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Strengths of C#: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bg1"/>
                </a:solidFill>
              </a:rPr>
              <a:t>Performance: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Its compiled nature and efficient memory handling result in better performance in smaller grids and high-target scenarios.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bg1"/>
                </a:solidFill>
              </a:rPr>
              <a:t>Scalability: </a:t>
            </a:r>
            <a:r>
              <a:rPr lang="en-US" sz="2400" dirty="0">
                <a:solidFill>
                  <a:schemeClr val="bg1"/>
                </a:solidFill>
              </a:rPr>
              <a:t>C# handles large, complex structures with relatively consistent memory usage, making it better suited for production environments with large data loads.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bg1"/>
                </a:solidFill>
              </a:rPr>
              <a:t>Libraries and Features: </a:t>
            </a:r>
            <a:r>
              <a:rPr lang="en-US" sz="2400" dirty="0">
                <a:solidFill>
                  <a:schemeClr val="bg1"/>
                </a:solidFill>
              </a:rPr>
              <a:t>Robust support for .NET libraries, threading, and parallel processing can further optimize performance.</a:t>
            </a:r>
            <a:endParaRPr lang="en-US" sz="4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34A100-FB0E-CCF3-8863-A627FDBEA841}"/>
              </a:ext>
            </a:extLst>
          </p:cNvPr>
          <p:cNvSpPr txBox="1">
            <a:spLocks/>
          </p:cNvSpPr>
          <p:nvPr/>
        </p:nvSpPr>
        <p:spPr>
          <a:xfrm>
            <a:off x="4817807" y="1600199"/>
            <a:ext cx="442943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b="1" dirty="0">
                <a:solidFill>
                  <a:schemeClr val="bg1"/>
                </a:solidFill>
              </a:rPr>
              <a:t>Weaknesses of C#:</a:t>
            </a:r>
          </a:p>
          <a:p>
            <a:pPr marL="0" indent="0">
              <a:buFont typeface="Arial"/>
              <a:buNone/>
            </a:pPr>
            <a:r>
              <a:rPr lang="en-US" sz="2400" b="1" dirty="0">
                <a:solidFill>
                  <a:schemeClr val="bg1"/>
                </a:solidFill>
              </a:rPr>
              <a:t>Development Speed: </a:t>
            </a:r>
            <a:r>
              <a:rPr lang="en-US" sz="2200" dirty="0">
                <a:solidFill>
                  <a:schemeClr val="bg1"/>
                </a:solidFill>
              </a:rPr>
              <a:t>More verbose syntax and a need for explicit data structure definitions can slow down prototyping</a:t>
            </a:r>
          </a:p>
          <a:p>
            <a:pPr marL="0" indent="0">
              <a:buFont typeface="Arial"/>
              <a:buNone/>
            </a:pPr>
            <a:r>
              <a:rPr lang="en-US" sz="2400" b="1" dirty="0">
                <a:solidFill>
                  <a:schemeClr val="bg1"/>
                </a:solidFill>
              </a:rPr>
              <a:t>Platform Dependency: </a:t>
            </a:r>
            <a:r>
              <a:rPr lang="en-US" sz="2200" dirty="0">
                <a:solidFill>
                  <a:schemeClr val="bg1"/>
                </a:solidFill>
              </a:rPr>
              <a:t>Requires the .NET runtime, which may not be as portable as Python.</a:t>
            </a:r>
            <a:endParaRPr lang="en-US" sz="3600" b="1" dirty="0">
              <a:solidFill>
                <a:schemeClr val="bg1"/>
              </a:solidFill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868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96EE29-58EE-169D-F066-1642FD8FD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183F5-419C-4665-00D6-B2DE4B569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Results and Insights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D90976-61D6-3178-FFCD-9475111D0DE7}"/>
              </a:ext>
            </a:extLst>
          </p:cNvPr>
          <p:cNvSpPr txBox="1">
            <a:spLocks/>
          </p:cNvSpPr>
          <p:nvPr/>
        </p:nvSpPr>
        <p:spPr>
          <a:xfrm>
            <a:off x="4714568" y="1649390"/>
            <a:ext cx="442943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000" b="1" dirty="0">
                <a:solidFill>
                  <a:schemeClr val="bg1"/>
                </a:solidFill>
              </a:rPr>
              <a:t>Weaknesses of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Performance</a:t>
            </a:r>
            <a:r>
              <a:rPr lang="en-US" sz="2400" dirty="0">
                <a:solidFill>
                  <a:schemeClr val="bg1"/>
                </a:solidFill>
              </a:rPr>
              <a:t>: Python is slower in execution time due to its interpreted nature, especially in computationally intensive scenarios.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Memory Overhead</a:t>
            </a:r>
            <a:r>
              <a:rPr lang="en-US" sz="2400" dirty="0">
                <a:solidFill>
                  <a:schemeClr val="bg1"/>
                </a:solidFill>
              </a:rPr>
              <a:t>: Dynamic typing and object-oriented structures can lead to higher memory usage in certain cases.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17138D-E4DB-3829-C477-AA66AED45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68" y="1603090"/>
            <a:ext cx="4675239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ctr">
              <a:buNone/>
            </a:pPr>
            <a:r>
              <a:rPr lang="en-US" sz="3000" b="1" dirty="0">
                <a:solidFill>
                  <a:schemeClr val="bg1"/>
                </a:solidFill>
              </a:rPr>
              <a:t>Strengths of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Ease of Use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: </a:t>
            </a:r>
            <a:r>
              <a:rPr kumimoji="0" lang="en-PK" altLang="en-PK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Simpler syntax and dynamic typing make it excellent for quick prototyping and debugging.</a:t>
            </a:r>
            <a:endParaRPr kumimoji="0" lang="en-US" altLang="en-PK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PK" altLang="en-PK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Optimized Libraries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: </a:t>
            </a:r>
            <a:r>
              <a:rPr kumimoji="0" lang="en-PK" altLang="en-PK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Libraries like NumPy and networkx provide high-level abstractions and efficient implementations for graph algorithms.</a:t>
            </a:r>
            <a:endParaRPr kumimoji="0" lang="en-US" altLang="en-PK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PK" altLang="en-PK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Portability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: </a:t>
            </a:r>
            <a:r>
              <a:rPr kumimoji="0" lang="en-PK" altLang="en-PK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Python's cross-platform nature ensures broad usability. </a:t>
            </a:r>
          </a:p>
        </p:txBody>
      </p:sp>
    </p:spTree>
    <p:extLst>
      <p:ext uri="{BB962C8B-B14F-4D97-AF65-F5344CB8AC3E}">
        <p14:creationId xmlns:p14="http://schemas.microsoft.com/office/powerpoint/2010/main" val="161226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995C83-2D2A-927C-D6AF-497D1C921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id of blue and green dots&#10;&#10;Description automatically generated">
            <a:extLst>
              <a:ext uri="{FF2B5EF4-FFF2-40B4-BE49-F238E27FC236}">
                <a16:creationId xmlns:a16="http://schemas.microsoft.com/office/drawing/2014/main" id="{BA54E5CF-FD86-39E2-DC56-0E24D4879C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276" t="20030" r="16702"/>
          <a:stretch/>
        </p:blipFill>
        <p:spPr>
          <a:xfrm>
            <a:off x="130657" y="1456419"/>
            <a:ext cx="9008428" cy="37799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ECD752-6A2D-9F8D-BBC9-D98C4CAD10C4}"/>
              </a:ext>
            </a:extLst>
          </p:cNvPr>
          <p:cNvSpPr txBox="1"/>
          <p:nvPr/>
        </p:nvSpPr>
        <p:spPr>
          <a:xfrm>
            <a:off x="3957484" y="1087087"/>
            <a:ext cx="220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Steiner Tree:</a:t>
            </a:r>
            <a:endParaRPr lang="en-PK" b="1" dirty="0">
              <a:solidFill>
                <a:schemeClr val="bg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629ADEF-1CC0-475C-9E11-DFB3D7EA38D3}"/>
              </a:ext>
            </a:extLst>
          </p:cNvPr>
          <p:cNvSpPr txBox="1">
            <a:spLocks/>
          </p:cNvSpPr>
          <p:nvPr/>
        </p:nvSpPr>
        <p:spPr>
          <a:xfrm>
            <a:off x="3026527" y="83598"/>
            <a:ext cx="3235124" cy="61026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Introduction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5A7F693-034B-DB63-4896-03BACB42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619" y="83598"/>
            <a:ext cx="3235124" cy="610265"/>
          </a:xfr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808850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44478"/>
          </a:xfrm>
        </p:spPr>
        <p:txBody>
          <a:bodyPr>
            <a:normAutofit/>
          </a:bodyPr>
          <a:lstStyle/>
          <a:p>
            <a:r>
              <a:rPr dirty="0">
                <a:solidFill>
                  <a:schemeClr val="bg1"/>
                </a:solidFill>
              </a:rPr>
              <a:t>Successfully implemented and compared algorithms.</a:t>
            </a:r>
          </a:p>
          <a:p>
            <a:r>
              <a:rPr dirty="0">
                <a:solidFill>
                  <a:schemeClr val="bg1"/>
                </a:solidFill>
              </a:rPr>
              <a:t>Valuable insights into algorithm efficiency and application.</a:t>
            </a:r>
          </a:p>
          <a:p>
            <a:pPr marL="0" indent="0">
              <a:buNone/>
            </a:pP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50066" y="2857500"/>
            <a:ext cx="11574684" cy="1143000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THANK YOU!!</a:t>
            </a:r>
            <a:endParaRPr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16A536-93D1-0AB4-5B6E-A59BC995D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ECB08-98F3-DEFC-2D04-89A3C2F3A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109" y="1031221"/>
            <a:ext cx="2701061" cy="53807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1600" b="1" dirty="0">
                <a:solidFill>
                  <a:schemeClr val="bg1"/>
                </a:solidFill>
              </a:rPr>
              <a:t>Objective:</a:t>
            </a:r>
          </a:p>
          <a:p>
            <a:r>
              <a:rPr sz="1600" dirty="0">
                <a:solidFill>
                  <a:schemeClr val="bg1"/>
                </a:solidFill>
              </a:rPr>
              <a:t>To implement Dijkstra’s algorithm for shortest paths to multiple emergency sites.</a:t>
            </a:r>
          </a:p>
          <a:p>
            <a:r>
              <a:rPr sz="1600" dirty="0">
                <a:solidFill>
                  <a:schemeClr val="bg1"/>
                </a:solidFill>
              </a:rPr>
              <a:t>To implement a Steiner Tree algorithm for connecting multiple target nodes efficiently.</a:t>
            </a:r>
          </a:p>
          <a:p>
            <a:r>
              <a:rPr sz="1600" dirty="0">
                <a:solidFill>
                  <a:schemeClr val="bg1"/>
                </a:solidFill>
              </a:rPr>
              <a:t>To compare their performance based on execution time,</a:t>
            </a:r>
            <a:r>
              <a:rPr lang="en-US" sz="1600" dirty="0">
                <a:solidFill>
                  <a:schemeClr val="bg1"/>
                </a:solidFill>
              </a:rPr>
              <a:t> and</a:t>
            </a:r>
            <a:r>
              <a:rPr sz="1600" dirty="0">
                <a:solidFill>
                  <a:schemeClr val="bg1"/>
                </a:solidFill>
              </a:rPr>
              <a:t> memory usage.</a:t>
            </a:r>
          </a:p>
          <a:p>
            <a:endParaRPr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sz="1600" b="1" dirty="0">
                <a:solidFill>
                  <a:schemeClr val="bg1"/>
                </a:solidFill>
              </a:rPr>
              <a:t>Importance:</a:t>
            </a:r>
          </a:p>
          <a:p>
            <a:r>
              <a:rPr sz="1600" dirty="0">
                <a:solidFill>
                  <a:schemeClr val="bg1"/>
                </a:solidFill>
              </a:rPr>
              <a:t>Emergency responses depend on fast, efficient route planning.</a:t>
            </a:r>
          </a:p>
          <a:p>
            <a:r>
              <a:rPr sz="1600" dirty="0">
                <a:solidFill>
                  <a:schemeClr val="bg1"/>
                </a:solidFill>
              </a:rPr>
              <a:t>Reducing response time saves lives and resources.</a:t>
            </a:r>
          </a:p>
        </p:txBody>
      </p:sp>
      <p:pic>
        <p:nvPicPr>
          <p:cNvPr id="5" name="Picture 4" descr="A grid of blue and green dots&#10;&#10;Description automatically generated">
            <a:extLst>
              <a:ext uri="{FF2B5EF4-FFF2-40B4-BE49-F238E27FC236}">
                <a16:creationId xmlns:a16="http://schemas.microsoft.com/office/drawing/2014/main" id="{39266E00-2719-2EE2-B8ED-1FF1470984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276" t="20030" r="16702"/>
          <a:stretch/>
        </p:blipFill>
        <p:spPr>
          <a:xfrm>
            <a:off x="134086" y="985102"/>
            <a:ext cx="6174659" cy="2590864"/>
          </a:xfrm>
          <a:prstGeom prst="rect">
            <a:avLst/>
          </a:prstGeom>
        </p:spPr>
      </p:pic>
      <p:pic>
        <p:nvPicPr>
          <p:cNvPr id="7" name="Picture 6" descr="A grid of blue dots&#10;&#10;Description automatically generated">
            <a:extLst>
              <a:ext uri="{FF2B5EF4-FFF2-40B4-BE49-F238E27FC236}">
                <a16:creationId xmlns:a16="http://schemas.microsoft.com/office/drawing/2014/main" id="{7A788697-42B7-D159-78E5-E54BE9C78C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846" t="22567" r="17143"/>
          <a:stretch/>
        </p:blipFill>
        <p:spPr>
          <a:xfrm>
            <a:off x="134086" y="3843313"/>
            <a:ext cx="6310365" cy="28433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C6B514-E2EF-B07A-D009-4C8096830A83}"/>
              </a:ext>
            </a:extLst>
          </p:cNvPr>
          <p:cNvSpPr txBox="1"/>
          <p:nvPr/>
        </p:nvSpPr>
        <p:spPr>
          <a:xfrm>
            <a:off x="457200" y="717755"/>
            <a:ext cx="220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Steiner Tree:</a:t>
            </a:r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C074FA-D39E-F451-28F1-BD251395B8C5}"/>
              </a:ext>
            </a:extLst>
          </p:cNvPr>
          <p:cNvSpPr txBox="1"/>
          <p:nvPr/>
        </p:nvSpPr>
        <p:spPr>
          <a:xfrm>
            <a:off x="471948" y="3583865"/>
            <a:ext cx="220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Shortest Path</a:t>
            </a:r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D1E5D6-7826-912A-C45C-7B1686EB6020}"/>
              </a:ext>
            </a:extLst>
          </p:cNvPr>
          <p:cNvSpPr/>
          <p:nvPr/>
        </p:nvSpPr>
        <p:spPr>
          <a:xfrm>
            <a:off x="-1" y="1087087"/>
            <a:ext cx="6408000" cy="249677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870FA3-92DE-E049-FFEC-2F3B732265BA}"/>
              </a:ext>
            </a:extLst>
          </p:cNvPr>
          <p:cNvSpPr/>
          <p:nvPr/>
        </p:nvSpPr>
        <p:spPr>
          <a:xfrm>
            <a:off x="4915" y="3933534"/>
            <a:ext cx="6408000" cy="27531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140A585-E1EE-BFB9-5C08-6A03F97B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930" y="72021"/>
            <a:ext cx="3235124" cy="610265"/>
          </a:xfr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b="1" dirty="0">
                <a:solidFill>
                  <a:schemeClr val="bg1">
                    <a:lumMod val="95000"/>
                  </a:schemeClr>
                </a:solidFill>
              </a:rPr>
              <a:t>Introduction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E02AD42-8FDF-8A97-4D62-1CF5A6AEB168}"/>
              </a:ext>
            </a:extLst>
          </p:cNvPr>
          <p:cNvSpPr txBox="1">
            <a:spLocks/>
          </p:cNvSpPr>
          <p:nvPr/>
        </p:nvSpPr>
        <p:spPr>
          <a:xfrm>
            <a:off x="2933930" y="61868"/>
            <a:ext cx="3235124" cy="6102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716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DD5D46-6CBA-5A52-129E-5517BF207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6A9CC-CE0C-9120-8150-53AF9FC06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7490"/>
            <a:ext cx="8229600" cy="610265"/>
          </a:xfrm>
        </p:spPr>
        <p:txBody>
          <a:bodyPr>
            <a:normAutofit fontScale="90000"/>
          </a:bodyPr>
          <a:lstStyle/>
          <a:p>
            <a:r>
              <a:rPr b="1" dirty="0">
                <a:solidFill>
                  <a:schemeClr val="accent3">
                    <a:lumMod val="50000"/>
                  </a:schemeClr>
                </a:solidFill>
              </a:rPr>
              <a:t>Introduction</a:t>
            </a:r>
          </a:p>
        </p:txBody>
      </p:sp>
      <p:pic>
        <p:nvPicPr>
          <p:cNvPr id="7" name="Picture 6" descr="A grid of blue dots&#10;&#10;Description automatically generated">
            <a:extLst>
              <a:ext uri="{FF2B5EF4-FFF2-40B4-BE49-F238E27FC236}">
                <a16:creationId xmlns:a16="http://schemas.microsoft.com/office/drawing/2014/main" id="{9B706737-53DC-276E-7256-294FE32BB3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846" t="22567" r="17143"/>
          <a:stretch/>
        </p:blipFill>
        <p:spPr>
          <a:xfrm>
            <a:off x="97" y="1351656"/>
            <a:ext cx="9132861" cy="41150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D9BA27-9A9A-E394-EF0A-2D0B10436E47}"/>
              </a:ext>
            </a:extLst>
          </p:cNvPr>
          <p:cNvSpPr txBox="1"/>
          <p:nvPr/>
        </p:nvSpPr>
        <p:spPr>
          <a:xfrm>
            <a:off x="3903406" y="1021932"/>
            <a:ext cx="220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Shortest Path</a:t>
            </a:r>
            <a:endParaRPr lang="en-PK" b="1" dirty="0">
              <a:solidFill>
                <a:schemeClr val="bg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97C070C-A8DD-1479-7FB3-B8A8CA297028}"/>
              </a:ext>
            </a:extLst>
          </p:cNvPr>
          <p:cNvSpPr txBox="1">
            <a:spLocks/>
          </p:cNvSpPr>
          <p:nvPr/>
        </p:nvSpPr>
        <p:spPr>
          <a:xfrm>
            <a:off x="2875624" y="121883"/>
            <a:ext cx="3235124" cy="61026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chemeClr val="bg1">
                    <a:lumMod val="95000"/>
                  </a:schemeClr>
                </a:solidFill>
              </a:rPr>
              <a:t>Introduction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2FBD18F-34CF-BDBC-2BAE-5CD7E371714D}"/>
              </a:ext>
            </a:extLst>
          </p:cNvPr>
          <p:cNvSpPr txBox="1">
            <a:spLocks/>
          </p:cNvSpPr>
          <p:nvPr/>
        </p:nvSpPr>
        <p:spPr>
          <a:xfrm>
            <a:off x="2875624" y="129079"/>
            <a:ext cx="3235124" cy="6102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65165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9055" y="183641"/>
            <a:ext cx="5445889" cy="628493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Algorithms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344994" cy="2450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1800" b="1" dirty="0">
                <a:solidFill>
                  <a:schemeClr val="bg1"/>
                </a:solidFill>
              </a:rPr>
              <a:t>Dijkstra’s Algorithm:</a:t>
            </a:r>
          </a:p>
          <a:p>
            <a:r>
              <a:rPr sz="1800" dirty="0">
                <a:solidFill>
                  <a:schemeClr val="bg1"/>
                </a:solidFill>
              </a:rPr>
              <a:t>Finds the shortest path from a source to all nodes in a weighted graph.</a:t>
            </a:r>
          </a:p>
          <a:p>
            <a:r>
              <a:rPr sz="1800" dirty="0">
                <a:solidFill>
                  <a:schemeClr val="bg1"/>
                </a:solidFill>
              </a:rPr>
              <a:t>Efficient for graphs with non-negative weights.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00A65353-81B0-23C6-00C0-E621DD6FA2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5427"/>
          <a:stretch/>
        </p:blipFill>
        <p:spPr>
          <a:xfrm>
            <a:off x="3901763" y="1337840"/>
            <a:ext cx="2850291" cy="2091160"/>
          </a:xfrm>
          <a:prstGeom prst="rect">
            <a:avLst/>
          </a:prstGeom>
        </p:spPr>
      </p:pic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ADB7B82E-EE1F-8B62-A947-6007F8E7CC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7544" t="9089" b="18158"/>
          <a:stretch/>
        </p:blipFill>
        <p:spPr>
          <a:xfrm>
            <a:off x="6752054" y="1243515"/>
            <a:ext cx="2058114" cy="2185485"/>
          </a:xfrm>
          <a:prstGeom prst="rect">
            <a:avLst/>
          </a:prstGeom>
        </p:spPr>
      </p:pic>
      <p:pic>
        <p:nvPicPr>
          <p:cNvPr id="9" name="Picture 8" descr="A black and pink lines and dots">
            <a:extLst>
              <a:ext uri="{FF2B5EF4-FFF2-40B4-BE49-F238E27FC236}">
                <a16:creationId xmlns:a16="http://schemas.microsoft.com/office/drawing/2014/main" id="{B87DFC54-7E6B-1DBF-3ED8-41094367D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813" y="3733071"/>
            <a:ext cx="2850291" cy="28502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884841-0C67-C770-616B-0E7B6C721092}"/>
              </a:ext>
            </a:extLst>
          </p:cNvPr>
          <p:cNvSpPr txBox="1"/>
          <p:nvPr/>
        </p:nvSpPr>
        <p:spPr>
          <a:xfrm>
            <a:off x="4751220" y="5937697"/>
            <a:ext cx="1317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STEINER  TREE</a:t>
            </a:r>
            <a:endParaRPr lang="en-PK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251D88-7288-3EE1-F571-56179F2843FC}"/>
              </a:ext>
            </a:extLst>
          </p:cNvPr>
          <p:cNvSpPr txBox="1">
            <a:spLocks/>
          </p:cNvSpPr>
          <p:nvPr/>
        </p:nvSpPr>
        <p:spPr>
          <a:xfrm>
            <a:off x="403122" y="4233454"/>
            <a:ext cx="2507225" cy="2555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b="1" dirty="0">
                <a:solidFill>
                  <a:schemeClr val="bg1"/>
                </a:solidFill>
              </a:rPr>
              <a:t>Steiner Tree Algorithm:- </a:t>
            </a:r>
          </a:p>
          <a:p>
            <a:r>
              <a:rPr lang="en-US" sz="1800" dirty="0">
                <a:solidFill>
                  <a:schemeClr val="bg1"/>
                </a:solidFill>
              </a:rPr>
              <a:t>Connects multiple points (terminals) using the minimum combined edge weight.</a:t>
            </a:r>
          </a:p>
          <a:p>
            <a:r>
              <a:rPr lang="en-US" sz="1800" dirty="0">
                <a:solidFill>
                  <a:schemeClr val="bg1"/>
                </a:solidFill>
              </a:rPr>
              <a:t>Used in network design and logistics.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516" y="58063"/>
            <a:ext cx="3674962" cy="844716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System Design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7E6AC6-9C02-2FA2-6829-E7D64900A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867" y="1041554"/>
            <a:ext cx="5515545" cy="2671019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3AA83C4-8A8D-5346-E8E6-619913E51BA3}"/>
              </a:ext>
            </a:extLst>
          </p:cNvPr>
          <p:cNvSpPr txBox="1">
            <a:spLocks/>
          </p:cNvSpPr>
          <p:nvPr/>
        </p:nvSpPr>
        <p:spPr>
          <a:xfrm>
            <a:off x="113072" y="1041554"/>
            <a:ext cx="3131574" cy="49831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b="1" dirty="0">
                <a:solidFill>
                  <a:schemeClr val="bg1"/>
                </a:solidFill>
              </a:rPr>
              <a:t>Input Structure:</a:t>
            </a:r>
          </a:p>
          <a:p>
            <a:r>
              <a:rPr lang="en-US" sz="1800" dirty="0">
                <a:solidFill>
                  <a:schemeClr val="bg1"/>
                </a:solidFill>
              </a:rPr>
              <a:t>Graph represented as nodes (locations) and edges (routes with weights).</a:t>
            </a:r>
          </a:p>
          <a:p>
            <a:r>
              <a:rPr lang="en-US" sz="1800" dirty="0">
                <a:solidFill>
                  <a:schemeClr val="bg1"/>
                </a:solidFill>
              </a:rPr>
              <a:t>START node, TARGETS, and edges in text file format.</a:t>
            </a:r>
          </a:p>
          <a:p>
            <a:pPr marL="0" indent="0">
              <a:buFont typeface="Arial"/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Font typeface="Arial"/>
              <a:buNone/>
            </a:pPr>
            <a:r>
              <a:rPr lang="en-US" sz="1800" b="1" dirty="0">
                <a:solidFill>
                  <a:schemeClr val="bg1"/>
                </a:solidFill>
              </a:rPr>
              <a:t>Output Structure:</a:t>
            </a:r>
          </a:p>
          <a:p>
            <a:r>
              <a:rPr lang="en-US" sz="1800" dirty="0">
                <a:solidFill>
                  <a:schemeClr val="bg1"/>
                </a:solidFill>
              </a:rPr>
              <a:t>Shortest paths between the START node and TARGET nodes.</a:t>
            </a:r>
          </a:p>
          <a:p>
            <a:r>
              <a:rPr lang="en-US" sz="1800" dirty="0">
                <a:solidFill>
                  <a:schemeClr val="bg1"/>
                </a:solidFill>
              </a:rPr>
              <a:t>Steiner Tree connecting all required nodes.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Font typeface="Arial"/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Font typeface="Arial"/>
              <a:buNone/>
            </a:pPr>
            <a:r>
              <a:rPr lang="en-US" sz="1800" b="1" dirty="0">
                <a:solidFill>
                  <a:schemeClr val="bg1"/>
                </a:solidFill>
              </a:rPr>
              <a:t>Modular Design:</a:t>
            </a:r>
          </a:p>
          <a:p>
            <a:r>
              <a:rPr lang="en-US" sz="1800" dirty="0">
                <a:solidFill>
                  <a:schemeClr val="bg1"/>
                </a:solidFill>
              </a:rPr>
              <a:t>Components: Graph, Point, Edge, Algorithms, and Efficiency Analysis.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D8E5A6A-31D2-9273-7F9A-87B7020B7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621" y="4290924"/>
            <a:ext cx="1714739" cy="17337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778BFF2-BB8A-8748-B37B-696123F66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2297" y="4632965"/>
            <a:ext cx="3257431" cy="1049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01A2EF-116E-731C-AF6F-7D77EE362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80C5450-990A-73AD-4087-CC8652A86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07" y="1212722"/>
            <a:ext cx="8601635" cy="49127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53D2F24-35FF-CEEF-73B1-94C5889D5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159" y="58063"/>
            <a:ext cx="3674962" cy="844716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System Design</a:t>
            </a:r>
          </a:p>
        </p:txBody>
      </p:sp>
    </p:spTree>
    <p:extLst>
      <p:ext uri="{BB962C8B-B14F-4D97-AF65-F5344CB8AC3E}">
        <p14:creationId xmlns:p14="http://schemas.microsoft.com/office/powerpoint/2010/main" val="99684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79284" y="2341658"/>
            <a:ext cx="9709356" cy="1829461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r>
              <a:rPr b="1" dirty="0">
                <a:solidFill>
                  <a:schemeClr val="bg1">
                    <a:lumMod val="95000"/>
                  </a:schemeClr>
                </a:solidFill>
              </a:rPr>
              <a:t>Code Implementation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3100" b="1" dirty="0">
                <a:solidFill>
                  <a:schemeClr val="bg1">
                    <a:lumMod val="95000"/>
                  </a:schemeClr>
                </a:solidFill>
              </a:rPr>
              <a:t>C#</a:t>
            </a:r>
            <a:endParaRPr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1381</Words>
  <Application>Microsoft Office PowerPoint</Application>
  <PresentationFormat>On-screen Show (4:3)</PresentationFormat>
  <Paragraphs>197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Consolas</vt:lpstr>
      <vt:lpstr>Office Theme</vt:lpstr>
      <vt:lpstr>Shortest Path Algorithms and Steiner Tree Optimization for Emergency Response</vt:lpstr>
      <vt:lpstr>Introduction</vt:lpstr>
      <vt:lpstr>Introduction</vt:lpstr>
      <vt:lpstr>Introduction</vt:lpstr>
      <vt:lpstr>Introduction</vt:lpstr>
      <vt:lpstr>Algorithms Overview</vt:lpstr>
      <vt:lpstr>System Design</vt:lpstr>
      <vt:lpstr>System Design</vt:lpstr>
      <vt:lpstr>Code Implementation C#</vt:lpstr>
      <vt:lpstr>Code Implementation C# </vt:lpstr>
      <vt:lpstr>Code Implementation C# </vt:lpstr>
      <vt:lpstr>PowerPoint Presentation</vt:lpstr>
      <vt:lpstr>Code Implementation PYTHON</vt:lpstr>
      <vt:lpstr>Code Implementation PYTHON</vt:lpstr>
      <vt:lpstr>Code Implementation PYTHON</vt:lpstr>
      <vt:lpstr>Code Implementation PYTHON</vt:lpstr>
      <vt:lpstr>Code Implementation PYTHON</vt:lpstr>
      <vt:lpstr>Code Implementation PYTHON</vt:lpstr>
      <vt:lpstr>Input Files</vt:lpstr>
      <vt:lpstr>Output Explanation</vt:lpstr>
      <vt:lpstr>Output Explanation</vt:lpstr>
      <vt:lpstr>Output Explanation</vt:lpstr>
      <vt:lpstr>Output Explanation</vt:lpstr>
      <vt:lpstr>Output Explanation</vt:lpstr>
      <vt:lpstr>Output Explanation</vt:lpstr>
      <vt:lpstr>Efficiency Analysis</vt:lpstr>
      <vt:lpstr>Efficiency Analysis</vt:lpstr>
      <vt:lpstr>Results and Insights</vt:lpstr>
      <vt:lpstr>Results and Insights</vt:lpstr>
      <vt:lpstr>Conclusion</vt:lpstr>
      <vt:lpstr>THANK YOU!!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k224172 Abdul Wasey</cp:lastModifiedBy>
  <cp:revision>8</cp:revision>
  <dcterms:created xsi:type="dcterms:W3CDTF">2013-01-27T09:14:16Z</dcterms:created>
  <dcterms:modified xsi:type="dcterms:W3CDTF">2024-12-01T21:22:25Z</dcterms:modified>
  <cp:category/>
</cp:coreProperties>
</file>