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7" r:id="rId3"/>
    <p:sldId id="276" r:id="rId4"/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</p:sldIdLst>
  <p:sldSz cx="10693400" cy="7562850"/>
  <p:notesSz cx="6858000" cy="9144000"/>
  <p:custDataLst>
    <p:tags r:id="rId21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5400" autoAdjust="0"/>
  </p:normalViewPr>
  <p:slideViewPr>
    <p:cSldViewPr showGuides="1">
      <p:cViewPr varScale="1">
        <p:scale>
          <a:sx n="101" d="100"/>
          <a:sy n="101" d="100"/>
        </p:scale>
        <p:origin x="1734" y="11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4828897338399E-2"/>
          <c:y val="2.5806451612903201E-2"/>
          <c:w val="0.95437262357414498"/>
          <c:h val="0.78709677419354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48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5485">
                <a:noFill/>
              </a:ln>
            </c:spPr>
            <c:extLst>
              <c:ext xmlns:c16="http://schemas.microsoft.com/office/drawing/2014/chart" uri="{C3380CC4-5D6E-409C-BE32-E72D297353CC}">
                <c16:uniqueId val="{00000001-CFC3-4B5F-93D6-926F97946E3E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C3-4B5F-93D6-926F97946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9288"/>
        <c:axId val="-2122103480"/>
      </c:barChart>
      <c:catAx>
        <c:axId val="-21251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22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06" b="1" i="0" u="none" strike="noStrike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2122103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2103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5119288"/>
        <c:crosses val="autoZero"/>
        <c:crossBetween val="between"/>
      </c:valAx>
      <c:spPr>
        <a:noFill/>
        <a:ln w="254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8497409326401"/>
          <c:y val="7.0731707317073206E-2"/>
          <c:w val="0.44170984455958501"/>
          <c:h val="0.8317073170731710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96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953-44A4-999E-ADDABF494920}"/>
              </c:ext>
            </c:extLst>
          </c:dPt>
          <c:dPt>
            <c:idx val="1"/>
            <c:bubble3D val="0"/>
            <c:spPr>
              <a:solidFill>
                <a:srgbClr val="FFB932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2-2953-44A4-999E-ADDABF494920}"/>
              </c:ext>
            </c:extLst>
          </c:dPt>
          <c:dPt>
            <c:idx val="2"/>
            <c:bubble3D val="0"/>
            <c:spPr>
              <a:solidFill>
                <a:srgbClr val="FFC864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4-2953-44A4-999E-ADDABF494920}"/>
              </c:ext>
            </c:extLst>
          </c:dPt>
          <c:dPt>
            <c:idx val="3"/>
            <c:bubble3D val="0"/>
            <c:spPr>
              <a:solidFill>
                <a:srgbClr val="FFDC96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6-2953-44A4-999E-ADDABF494920}"/>
              </c:ext>
            </c:extLst>
          </c:dPt>
          <c:dPt>
            <c:idx val="4"/>
            <c:bubble3D val="0"/>
            <c:spPr>
              <a:solidFill>
                <a:srgbClr val="FFF0CD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8-2953-44A4-999E-ADDABF494920}"/>
              </c:ext>
            </c:extLst>
          </c:dPt>
          <c:dLbls>
            <c:dLbl>
              <c:idx val="0"/>
              <c:layout>
                <c:manualLayout>
                  <c:x val="0.124523222306247"/>
                  <c:y val="5.31799775921788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53-44A4-999E-ADDABF494920}"/>
                </c:ext>
              </c:extLst>
            </c:dLbl>
            <c:dLbl>
              <c:idx val="1"/>
              <c:layout>
                <c:manualLayout>
                  <c:x val="4.81137357486957E-2"/>
                  <c:y val="6.0252998187731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53-44A4-999E-ADDABF494920}"/>
                </c:ext>
              </c:extLst>
            </c:dLbl>
            <c:dLbl>
              <c:idx val="2"/>
              <c:layout>
                <c:manualLayout>
                  <c:x val="-0.13656124355586299"/>
                  <c:y val="-0.131947122046305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53-44A4-999E-ADDABF494920}"/>
                </c:ext>
              </c:extLst>
            </c:dLbl>
            <c:dLbl>
              <c:idx val="3"/>
              <c:layout>
                <c:manualLayout>
                  <c:x val="-1.39162467854683E-2"/>
                  <c:y val="1.320012085960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53-44A4-999E-ADDABF494920}"/>
                </c:ext>
              </c:extLst>
            </c:dLbl>
            <c:dLbl>
              <c:idx val="4"/>
              <c:layout>
                <c:manualLayout>
                  <c:x val="-0.142280529193855"/>
                  <c:y val="4.437746981794119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53-44A4-999E-ADDABF494920}"/>
                </c:ext>
              </c:extLst>
            </c:dLbl>
            <c:numFmt formatCode="0%" sourceLinked="0"/>
            <c:spPr>
              <a:noFill/>
              <a:ln w="25396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Angabe 1</c:v>
                </c:pt>
                <c:pt idx="1">
                  <c:v>Angabe 2</c:v>
                </c:pt>
                <c:pt idx="2">
                  <c:v>Angabe 3</c:v>
                </c:pt>
                <c:pt idx="3">
                  <c:v>Angabe 4</c:v>
                </c:pt>
                <c:pt idx="4">
                  <c:v>Angabe 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53-44A4-999E-ADDABF494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6">
          <a:noFill/>
        </a:ln>
      </c:spPr>
    </c:plotArea>
    <c:legend>
      <c:legendPos val="r"/>
      <c:layout>
        <c:manualLayout>
          <c:xMode val="edge"/>
          <c:yMode val="edge"/>
          <c:x val="0.73704663212435195"/>
          <c:y val="4.3902439024390297E-2"/>
          <c:w val="0.15673575129533701"/>
          <c:h val="0.40243902439024398"/>
        </c:manualLayout>
      </c:layout>
      <c:overlay val="0"/>
      <c:spPr>
        <a:solidFill>
          <a:schemeClr val="bg1"/>
        </a:solidFill>
        <a:ln w="25396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27494456762804E-2"/>
          <c:y val="0.11138014527845"/>
          <c:w val="0.71175166297117498"/>
          <c:h val="0.78450363196125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Angabe 1</c:v>
                </c:pt>
              </c:strCache>
            </c:strRef>
          </c:tx>
          <c:spPr>
            <a:ln w="38215">
              <a:solidFill>
                <a:srgbClr val="96BE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1-E884-489B-A256-5FD0E6CB9DE7}"/>
              </c:ext>
            </c:extLst>
          </c:dPt>
          <c:dPt>
            <c:idx val="2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3-E884-489B-A256-5FD0E6CB9DE7}"/>
              </c:ext>
            </c:extLst>
          </c:dPt>
          <c:dPt>
            <c:idx val="3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5-E884-489B-A256-5FD0E6CB9DE7}"/>
              </c:ext>
            </c:extLst>
          </c:dPt>
          <c:dPt>
            <c:idx val="4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7-E884-489B-A256-5FD0E6CB9DE7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84-489B-A256-5FD0E6CB9DE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Angabe 2</c:v>
                </c:pt>
              </c:strCache>
            </c:strRef>
          </c:tx>
          <c:spPr>
            <a:ln w="3821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23</c:v>
                </c:pt>
                <c:pt idx="1">
                  <c:v>43</c:v>
                </c:pt>
                <c:pt idx="2">
                  <c:v>45</c:v>
                </c:pt>
                <c:pt idx="3">
                  <c:v>65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884-489B-A256-5FD0E6CB9DE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Angabe 3</c:v>
                </c:pt>
              </c:strCache>
            </c:strRef>
          </c:tx>
          <c:spPr>
            <a:ln w="38215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12</c:v>
                </c:pt>
                <c:pt idx="1">
                  <c:v>21</c:v>
                </c:pt>
                <c:pt idx="2">
                  <c:v>23</c:v>
                </c:pt>
                <c:pt idx="3">
                  <c:v>21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884-489B-A256-5FD0E6CB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861288"/>
        <c:axId val="2056866152"/>
      </c:lineChart>
      <c:catAx>
        <c:axId val="209586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21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5686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6866152"/>
        <c:scaling>
          <c:orientation val="minMax"/>
        </c:scaling>
        <c:delete val="0"/>
        <c:axPos val="l"/>
        <c:majorGridlines>
          <c:spPr>
            <a:ln w="318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9554">
            <a:noFill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95861288"/>
        <c:crosses val="autoZero"/>
        <c:crossBetween val="between"/>
      </c:valAx>
      <c:spPr>
        <a:noFill/>
        <a:ln w="25476">
          <a:noFill/>
        </a:ln>
      </c:spPr>
    </c:plotArea>
    <c:legend>
      <c:legendPos val="r"/>
      <c:layout>
        <c:manualLayout>
          <c:xMode val="edge"/>
          <c:yMode val="edge"/>
          <c:x val="0.825942350332594"/>
          <c:y val="7.5060532687651296E-2"/>
          <c:w val="0.174057649667406"/>
          <c:h val="0.305084745762712"/>
        </c:manualLayout>
      </c:layout>
      <c:overlay val="0"/>
      <c:spPr>
        <a:solidFill>
          <a:schemeClr val="bg1"/>
        </a:solidFill>
        <a:ln w="25476">
          <a:noFill/>
        </a:ln>
      </c:spPr>
      <c:txPr>
        <a:bodyPr/>
        <a:lstStyle/>
        <a:p>
          <a:pPr>
            <a:defRPr sz="128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0.0945</cdr:x>
      <cdr:y>0.4575</cdr:y>
    </cdr:from>
    <cdr:to>
      <cdr:x>0.11525</cdr:x>
      <cdr:y>0.4575</cdr:y>
    </cdr:to>
    <cdr:sp macro="" textlink="">
      <cdr:nvSpPr>
        <cdr:cNvPr id="1025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887" y="1786652"/>
          <a:ext cx="15258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0.0945</cdr:x>
      <cdr:y>0.13725</cdr:y>
    </cdr:from>
    <cdr:to>
      <cdr:x>0.20725</cdr:x>
      <cdr:y>0.13725</cdr:y>
    </cdr:to>
    <cdr:sp macro="" textlink="">
      <cdr:nvSpPr>
        <cdr:cNvPr id="1026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437" y="535124"/>
          <a:ext cx="82854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0.455</cdr:x>
      <cdr:y>0.13725</cdr:y>
    </cdr:from>
    <cdr:to>
      <cdr:x>0.56825</cdr:x>
      <cdr:y>0.13725</cdr:y>
    </cdr:to>
    <cdr:sp macro="" textlink="">
      <cdr:nvSpPr>
        <cdr:cNvPr id="102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345752" y="535996"/>
          <a:ext cx="83276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0.53325</cdr:x>
      <cdr:y>0.65725</cdr:y>
    </cdr:from>
    <cdr:to>
      <cdr:x>0.61475</cdr:x>
      <cdr:y>0.65725</cdr:y>
    </cdr:to>
    <cdr:sp macro="" textlink="">
      <cdr:nvSpPr>
        <cdr:cNvPr id="1028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921147" y="2566726"/>
          <a:ext cx="59929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0.14925</cdr:x>
      <cdr:y>0.84425</cdr:y>
    </cdr:from>
    <cdr:to>
      <cdr:x>0.2315</cdr:x>
      <cdr:y>0.84425</cdr:y>
    </cdr:to>
    <cdr:sp macro="" textlink="">
      <cdr:nvSpPr>
        <cdr:cNvPr id="1029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097480" y="3297007"/>
          <a:ext cx="60480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917719-CAF2-BB6A-8B16-0944139246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EE8BAB-03D5-4811-3C16-245606CFC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72F89-4AF2-4469-804F-564BF4C2CB2D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1D059-4C05-A59B-4EBF-139A0450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9D406-8DC5-9622-FA54-9E2B508D5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34F1-E4D5-4E46-860A-FA92CE5F6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349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OE/Name   </a:t>
            </a:r>
            <a:r>
              <a:rPr lang="de-DE" sz="1000" dirty="0"/>
              <a:t>Präsentationstitel   Datum bitte auf dem obersten Folienmaster eintragen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C612A1-1877-B649-4EED-C5300F37DA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9283700" y="0"/>
            <a:ext cx="14319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unternehmensinternes Dokument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sldNum="0"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 – Heise Matrix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7855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Lasse Dörjer, 18.10.2022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3" name="Rectangle 22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6" t="19646" b="43013"/>
          <a:stretch>
            <a:fillRect/>
          </a:stretch>
        </p:blipFill>
        <p:spPr bwMode="gray">
          <a:xfrm>
            <a:off x="4986338" y="2125663"/>
            <a:ext cx="33115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Rectangle 7" descr="Andy_Spyra1906200800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42464" b="21069"/>
          <a:stretch>
            <a:fillRect/>
          </a:stretch>
        </p:blipFill>
        <p:spPr bwMode="gray">
          <a:xfrm>
            <a:off x="522288" y="2125663"/>
            <a:ext cx="43195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 mit zwei Bildern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59363" y="4789488"/>
            <a:ext cx="3743325" cy="1368425"/>
          </a:xfrm>
          <a:noFill/>
        </p:spPr>
        <p:txBody>
          <a:bodyPr anchor="b"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2288" y="5564188"/>
            <a:ext cx="4248150" cy="145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37160" rIns="182880" bIns="137160"/>
          <a:lstStyle/>
          <a:p>
            <a:pPr algn="l"/>
            <a:r>
              <a:rPr lang="en-US"/>
              <a:t>Ficiatisti blabor sum, comnis nis sendes aut</a:t>
            </a:r>
          </a:p>
          <a:p>
            <a:pPr algn="l"/>
            <a:r>
              <a:rPr lang="en-US"/>
              <a:t>pressimus re litata saperum repelliquas ut quibus</a:t>
            </a:r>
          </a:p>
          <a:p>
            <a:pPr algn="l"/>
            <a:r>
              <a:rPr lang="en-US"/>
              <a:t>aceptatis estiis autem essitate est fugiatet int hilis</a:t>
            </a:r>
          </a:p>
          <a:p>
            <a:pPr algn="l"/>
            <a:r>
              <a:rPr lang="en-US"/>
              <a:t>doloriae ipsania vero quo dolora dolut evelique</a:t>
            </a:r>
          </a:p>
          <a:p>
            <a:pPr algn="l"/>
            <a:r>
              <a:rPr lang="en-US"/>
              <a:t>num cor auda dignisq uianda alique asimpore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2288" y="2125663"/>
            <a:ext cx="1728787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041650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715125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228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962150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40201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63403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21836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962150" y="5149850"/>
            <a:ext cx="6553200" cy="7191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 anchor="ctr"/>
          <a:lstStyle/>
          <a:p>
            <a:r>
              <a:rPr lang="en-US"/>
              <a:t>Die Verbindungslinien sollen etwa dieLänge einer Pfeilspitze nah </a:t>
            </a:r>
          </a:p>
          <a:p>
            <a:r>
              <a:rPr lang="en-US"/>
              <a:t>an den Textfeldern platziert bzw. ausgerichtet werden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22513" y="2413000"/>
            <a:ext cx="6477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41875" y="2413000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5175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025525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051300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05130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1023938" y="3341688"/>
            <a:ext cx="1227137" cy="655637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 flipH="1">
            <a:off x="6283325" y="3349625"/>
            <a:ext cx="1368425" cy="647700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283325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43135040"/>
              </p:ext>
            </p:extLst>
          </p:nvPr>
        </p:nvGraphicFramePr>
        <p:xfrm>
          <a:off x="425450" y="2190750"/>
          <a:ext cx="5021263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Säulendiagramm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22963" y="2895600"/>
            <a:ext cx="3024187" cy="2879725"/>
          </a:xfrm>
        </p:spPr>
        <p:txBody>
          <a:bodyPr anchor="b"/>
          <a:lstStyle/>
          <a:p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00059934"/>
              </p:ext>
            </p:extLst>
          </p:nvPr>
        </p:nvGraphicFramePr>
        <p:xfrm>
          <a:off x="312738" y="1828800"/>
          <a:ext cx="7348537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 bwMode="gray">
          <a:xfrm>
            <a:off x="522288" y="6157755"/>
            <a:ext cx="7200900" cy="5762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1" dirty="0" err="1"/>
              <a:t>Bildunterschrift</a:t>
            </a:r>
            <a:r>
              <a:rPr lang="en-US" sz="1400" b="1" dirty="0"/>
              <a:t> </a:t>
            </a:r>
            <a:r>
              <a:rPr lang="en-US" sz="1400" b="1" dirty="0" err="1"/>
              <a:t>fett</a:t>
            </a:r>
            <a:endParaRPr lang="en-US" sz="1400" b="1" dirty="0"/>
          </a:p>
          <a:p>
            <a:r>
              <a:rPr lang="en-US" sz="1400" dirty="0"/>
              <a:t>Und </a:t>
            </a:r>
            <a:r>
              <a:rPr lang="en-US" sz="1400" dirty="0" err="1"/>
              <a:t>zusätzlicher</a:t>
            </a:r>
            <a:r>
              <a:rPr lang="en-US" sz="1400" dirty="0"/>
              <a:t> </a:t>
            </a:r>
            <a:r>
              <a:rPr lang="en-US" sz="1400" dirty="0" err="1"/>
              <a:t>beschreibender</a:t>
            </a:r>
            <a:r>
              <a:rPr lang="en-US" sz="1400" dirty="0"/>
              <a:t> Text 14 </a:t>
            </a:r>
            <a:r>
              <a:rPr lang="en-US" sz="1400" dirty="0" err="1"/>
              <a:t>pt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Tortendiagramm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865801088"/>
              </p:ext>
            </p:extLst>
          </p:nvPr>
        </p:nvGraphicFramePr>
        <p:xfrm>
          <a:off x="280988" y="1827213"/>
          <a:ext cx="8612187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Liniendiagramm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Tabelle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graphicFrame>
        <p:nvGraphicFramePr>
          <p:cNvPr id="31920" name="Group 17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9210755"/>
              </p:ext>
            </p:extLst>
          </p:nvPr>
        </p:nvGraphicFramePr>
        <p:xfrm>
          <a:off x="522288" y="2138363"/>
          <a:ext cx="7993062" cy="3730626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2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 ost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5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6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MySQL</a:t>
            </a:r>
            <a:br>
              <a:rPr lang="de-DE" dirty="0"/>
            </a:br>
            <a:r>
              <a:rPr lang="de-DE" sz="2400" b="0" i="1" dirty="0"/>
              <a:t>Überblick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de-DE" dirty="0"/>
              <a:t>Seit</a:t>
            </a:r>
            <a:r>
              <a:rPr lang="en-US" dirty="0"/>
              <a:t> 2010 Oracle</a:t>
            </a:r>
          </a:p>
        </p:txBody>
      </p:sp>
      <p:pic>
        <p:nvPicPr>
          <p:cNvPr id="2" name="Inhaltsplatzhalter 5">
            <a:extLst>
              <a:ext uri="{FF2B5EF4-FFF2-40B4-BE49-F238E27FC236}">
                <a16:creationId xmlns:a16="http://schemas.microsoft.com/office/drawing/2014/main" id="{53583C95-0780-E13D-5059-408577B2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775" y="376569"/>
            <a:ext cx="5081908" cy="35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b="0" i="1"/>
              <a:t>Hier steht die Subheadline</a:t>
            </a:r>
            <a:endParaRPr lang="en-US" b="0" i="1"/>
          </a:p>
        </p:txBody>
      </p:sp>
      <p:sp>
        <p:nvSpPr>
          <p:cNvPr id="14357" name="Content Placeholder 2">
            <a:extLst>
              <a:ext uri="{FF2B5EF4-FFF2-40B4-BE49-F238E27FC236}">
                <a16:creationId xmlns:a16="http://schemas.microsoft.com/office/drawing/2014/main" id="{345A9DBC-2BAD-2097-E603-59A5BB7B1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5141294" cy="4522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Relationale</a:t>
            </a:r>
            <a:r>
              <a:rPr lang="en-US" dirty="0"/>
              <a:t>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GUI: 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UI: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SDK: MySQL Connector für Java, node.js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OR-Mapping Hibernate für java / </a:t>
            </a:r>
            <a:r>
              <a:rPr lang="en-US" dirty="0" err="1"/>
              <a:t>Sequelize</a:t>
            </a:r>
            <a:r>
              <a:rPr lang="en-US" dirty="0"/>
              <a:t> für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Indexing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Performance?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14912EA-6632-DBB7-2130-08F9C11F3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968" y="1121957"/>
            <a:ext cx="5081908" cy="3523588"/>
          </a:xfrm>
        </p:spPr>
      </p:pic>
    </p:spTree>
    <p:extLst>
      <p:ext uri="{BB962C8B-B14F-4D97-AF65-F5344CB8AC3E}">
        <p14:creationId xmlns:p14="http://schemas.microsoft.com/office/powerpoint/2010/main" val="419234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249872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1</a:t>
            </a:r>
            <a:endParaRPr 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aktuelle Kapitel wird durch ein Rechteck hervorgehoben, das Sie links anklicken können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</a:t>
            </a:r>
            <a:br>
              <a:rPr lang="de-DE"/>
            </a:br>
            <a:r>
              <a:rPr lang="de-DE" sz="2400" b="0" i="1"/>
              <a:t>Hier steht die Subheadline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Fließtext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Aufzählung</a:t>
            </a:r>
            <a:r>
              <a:rPr lang="en-US" dirty="0"/>
              <a:t> und </a:t>
            </a:r>
            <a:r>
              <a:rPr lang="en-US" dirty="0" err="1"/>
              <a:t>Einrückung</a:t>
            </a:r>
            <a:r>
              <a:rPr lang="en-US" dirty="0"/>
              <a:t>. </a:t>
            </a:r>
            <a:r>
              <a:rPr lang="en-US" b="1" dirty="0" err="1"/>
              <a:t>Hervorhebung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Ebenen</a:t>
            </a:r>
            <a:r>
              <a:rPr lang="en-US" dirty="0"/>
              <a:t> </a:t>
            </a:r>
            <a:r>
              <a:rPr lang="en-US" dirty="0" err="1"/>
              <a:t>fett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Ebene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Ebene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Ebene </a:t>
            </a:r>
            <a:r>
              <a:rPr lang="en-US" dirty="0" err="1"/>
              <a:t>kursiv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Ebene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17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mit Bild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2138363"/>
            <a:ext cx="4464050" cy="4522787"/>
          </a:xfrm>
        </p:spPr>
        <p:txBody>
          <a:bodyPr/>
          <a:lstStyle/>
          <a:p>
            <a:endParaRPr lang="en-US"/>
          </a:p>
        </p:txBody>
      </p:sp>
      <p:pic>
        <p:nvPicPr>
          <p:cNvPr id="16394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33130"/>
          <a:stretch>
            <a:fillRect/>
          </a:stretch>
        </p:blipFill>
        <p:spPr bwMode="gray">
          <a:xfrm>
            <a:off x="5130800" y="2125663"/>
            <a:ext cx="33845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229350"/>
            <a:ext cx="7200900" cy="576263"/>
          </a:xfrm>
        </p:spPr>
        <p:txBody>
          <a:bodyPr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  <p:pic>
        <p:nvPicPr>
          <p:cNvPr id="19462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479"/>
          <a:stretch>
            <a:fillRect/>
          </a:stretch>
        </p:blipFill>
        <p:spPr bwMode="gray">
          <a:xfrm>
            <a:off x="522288" y="2125663"/>
            <a:ext cx="6119812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Benutzerdefiniert</PresentationFormat>
  <Paragraphs>96</Paragraphs>
  <Slides>17</Slides>
  <Notes>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Standarddesign</vt:lpstr>
      <vt:lpstr>MySQL</vt:lpstr>
      <vt:lpstr>MySQL Überblick</vt:lpstr>
      <vt:lpstr>Textfolie zweispaltig Hier steht die Subheadline</vt:lpstr>
      <vt:lpstr>Inhaltsverzeichnis</vt:lpstr>
      <vt:lpstr>Kapitel 1</vt:lpstr>
      <vt:lpstr>Textfolie Hier steht die Subheadline</vt:lpstr>
      <vt:lpstr>Textfolie zweispaltig Hier steht die Subheadline</vt:lpstr>
      <vt:lpstr>Textfolie mit Bild Hier steht die Subheadline</vt:lpstr>
      <vt:lpstr>Bildfolie Hier steht die Subheadline</vt:lpstr>
      <vt:lpstr>Bildfolie mit zwei Bildern Hier steht die Subheadline</vt:lpstr>
      <vt:lpstr>PowerPoint-Präsentation</vt:lpstr>
      <vt:lpstr>Organigramm Hier steht die Subheadline</vt:lpstr>
      <vt:lpstr>Säulendiagramm Hier steht die Subheadline</vt:lpstr>
      <vt:lpstr>Tortendiagramm Hier steht die Subheadline</vt:lpstr>
      <vt:lpstr>Liniendiagramm Hier steht die Subheadline</vt:lpstr>
      <vt:lpstr>Tabelle Hier steht die Subheadline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Lasse Dörjer</cp:lastModifiedBy>
  <cp:revision>36</cp:revision>
  <dcterms:created xsi:type="dcterms:W3CDTF">2012-10-15T09:49:53Z</dcterms:created>
  <dcterms:modified xsi:type="dcterms:W3CDTF">2022-10-12T16:25:04Z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f6fc-f593-4d2c-8b6a-7fbdcee84359_Enabled">
    <vt:lpwstr>true</vt:lpwstr>
  </property>
  <property fmtid="{D5CDD505-2E9C-101B-9397-08002B2CF9AE}" pid="3" name="MSIP_Label_c135f6fc-f593-4d2c-8b6a-7fbdcee84359_SetDate">
    <vt:lpwstr>2022-10-11T14:37:26Z</vt:lpwstr>
  </property>
  <property fmtid="{D5CDD505-2E9C-101B-9397-08002B2CF9AE}" pid="4" name="MSIP_Label_c135f6fc-f593-4d2c-8b6a-7fbdcee84359_Method">
    <vt:lpwstr>Standard</vt:lpwstr>
  </property>
  <property fmtid="{D5CDD505-2E9C-101B-9397-08002B2CF9AE}" pid="5" name="MSIP_Label_c135f6fc-f593-4d2c-8b6a-7fbdcee84359_Name">
    <vt:lpwstr>Intern</vt:lpwstr>
  </property>
  <property fmtid="{D5CDD505-2E9C-101B-9397-08002B2CF9AE}" pid="6" name="MSIP_Label_c135f6fc-f593-4d2c-8b6a-7fbdcee84359_SiteId">
    <vt:lpwstr>9dc897e1-f790-4158-a7fb-4301825cd7fb</vt:lpwstr>
  </property>
  <property fmtid="{D5CDD505-2E9C-101B-9397-08002B2CF9AE}" pid="7" name="MSIP_Label_c135f6fc-f593-4d2c-8b6a-7fbdcee84359_ActionId">
    <vt:lpwstr>db28473d-1199-4ad0-83bf-87510dc8bbde</vt:lpwstr>
  </property>
  <property fmtid="{D5CDD505-2E9C-101B-9397-08002B2CF9AE}" pid="8" name="MSIP_Label_c135f6fc-f593-4d2c-8b6a-7fbdcee84359_ContentBits">
    <vt:lpwstr>1</vt:lpwstr>
  </property>
  <property fmtid="{D5CDD505-2E9C-101B-9397-08002B2CF9AE}" pid="9" name="ClassificationContentMarkingHeaderLocations">
    <vt:lpwstr>Standarddesign:4</vt:lpwstr>
  </property>
  <property fmtid="{D5CDD505-2E9C-101B-9397-08002B2CF9AE}" pid="10" name="ClassificationContentMarkingHeaderText">
    <vt:lpwstr>unternehmensinternes Dokument</vt:lpwstr>
  </property>
</Properties>
</file>