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070296"/>
            <a:ext cx="8825658" cy="3329581"/>
          </a:xfrm>
        </p:spPr>
        <p:txBody>
          <a:bodyPr/>
          <a:lstStyle/>
          <a:p>
            <a:r>
              <a:rPr lang="de-DE" dirty="0"/>
              <a:t>NER 2015 BCI Challenge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5129717"/>
            <a:ext cx="8825658" cy="861420"/>
          </a:xfrm>
        </p:spPr>
        <p:txBody>
          <a:bodyPr/>
          <a:lstStyle/>
          <a:p>
            <a:pPr algn="ctr"/>
            <a:r>
              <a:rPr lang="de-DE" dirty="0"/>
              <a:t>Nicolas Berberich		Andreas Wiedermann		Claas </a:t>
            </a:r>
            <a:r>
              <a:rPr lang="de-DE" dirty="0" err="1"/>
              <a:t>Brüß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198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4293" y="2489145"/>
            <a:ext cx="8946541" cy="4195481"/>
          </a:xfrm>
        </p:spPr>
        <p:txBody>
          <a:bodyPr/>
          <a:lstStyle/>
          <a:p>
            <a:r>
              <a:rPr lang="de-DE" dirty="0"/>
              <a:t>The Challenge</a:t>
            </a:r>
          </a:p>
          <a:p>
            <a:r>
              <a:rPr lang="de-DE" dirty="0"/>
              <a:t>Course </a:t>
            </a:r>
            <a:r>
              <a:rPr lang="de-DE" dirty="0" err="1"/>
              <a:t>Relevance</a:t>
            </a:r>
            <a:endParaRPr lang="de-DE" dirty="0"/>
          </a:p>
          <a:p>
            <a:r>
              <a:rPr lang="de-DE" dirty="0"/>
              <a:t>Data Format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Preprocessing</a:t>
            </a:r>
            <a:endParaRPr lang="de-DE" dirty="0"/>
          </a:p>
          <a:p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Schemes</a:t>
            </a:r>
            <a:endParaRPr lang="de-DE" dirty="0"/>
          </a:p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Comparision</a:t>
            </a:r>
            <a:endParaRPr lang="de-DE" dirty="0"/>
          </a:p>
          <a:p>
            <a:r>
              <a:rPr lang="de-DE" dirty="0"/>
              <a:t>Ranking </a:t>
            </a:r>
            <a:r>
              <a:rPr lang="de-DE" dirty="0" err="1"/>
              <a:t>and</a:t>
            </a:r>
            <a:r>
              <a:rPr lang="de-DE" dirty="0"/>
              <a:t> Outlook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764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4020"/>
          </a:xfrm>
        </p:spPr>
        <p:txBody>
          <a:bodyPr/>
          <a:lstStyle/>
          <a:p>
            <a:r>
              <a:rPr lang="de-DE" dirty="0"/>
              <a:t>The Challenge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6111" y="1417739"/>
            <a:ext cx="8946541" cy="1820411"/>
          </a:xfrm>
        </p:spPr>
        <p:txBody>
          <a:bodyPr/>
          <a:lstStyle/>
          <a:p>
            <a:r>
              <a:rPr lang="en-US" dirty="0"/>
              <a:t>This particular </a:t>
            </a:r>
            <a:r>
              <a:rPr lang="en-US" dirty="0" err="1"/>
              <a:t>Kaggle</a:t>
            </a:r>
            <a:r>
              <a:rPr lang="en-US" dirty="0"/>
              <a:t> challenge has already been archived and was posed as part of the IEEE Neural Engineering Conference 2015 (NER2015) with the goal to flag errors in brain-computer interface responses through analysis of EEG data in the test subjects. </a:t>
            </a:r>
          </a:p>
          <a:p>
            <a:endParaRPr lang="en-US" dirty="0"/>
          </a:p>
        </p:txBody>
      </p:sp>
      <p:pic>
        <p:nvPicPr>
          <p:cNvPr id="4" name="P300_Spelle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6111" y="3087147"/>
            <a:ext cx="5895536" cy="3313651"/>
          </a:xfrm>
          <a:prstGeom prst="rect">
            <a:avLst/>
          </a:prstGeom>
        </p:spPr>
      </p:pic>
      <p:pic>
        <p:nvPicPr>
          <p:cNvPr id="1026" name="Picture 2" descr="http://aibolita.com/uploads/posts/2015-02/2-21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60" y="3087147"/>
            <a:ext cx="3560523" cy="331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 nach links und rechts 5"/>
          <p:cNvSpPr/>
          <p:nvPr/>
        </p:nvSpPr>
        <p:spPr>
          <a:xfrm>
            <a:off x="6626420" y="4353885"/>
            <a:ext cx="1375867" cy="7801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BCI</a:t>
            </a:r>
          </a:p>
        </p:txBody>
      </p:sp>
    </p:spTree>
    <p:extLst>
      <p:ext uri="{BB962C8B-B14F-4D97-AF65-F5344CB8AC3E}">
        <p14:creationId xmlns:p14="http://schemas.microsoft.com/office/powerpoint/2010/main" val="250588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Course </a:t>
            </a:r>
            <a:r>
              <a:rPr lang="de-DE" dirty="0" err="1"/>
              <a:t>Relevance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42586" y="1658635"/>
            <a:ext cx="8946541" cy="4195481"/>
          </a:xfrm>
        </p:spPr>
        <p:txBody>
          <a:bodyPr/>
          <a:lstStyle/>
          <a:p>
            <a:r>
              <a:rPr lang="de-DE" dirty="0"/>
              <a:t>EEG Data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</a:t>
            </a:r>
          </a:p>
          <a:p>
            <a:r>
              <a:rPr lang="de-DE" dirty="0"/>
              <a:t>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brain</a:t>
            </a:r>
            <a:r>
              <a:rPr lang="de-DE" dirty="0"/>
              <a:t> </a:t>
            </a:r>
            <a:r>
              <a:rPr lang="de-DE" dirty="0" err="1"/>
              <a:t>inspired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a BCI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geared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in BCI </a:t>
            </a:r>
            <a:r>
              <a:rPr lang="de-DE" dirty="0" err="1"/>
              <a:t>setups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BCI </a:t>
            </a:r>
            <a:r>
              <a:rPr lang="de-DE" dirty="0" err="1"/>
              <a:t>possible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555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 Format and Preprocessing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862" y="169219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Data Format:</a:t>
            </a:r>
          </a:p>
          <a:p>
            <a:r>
              <a:rPr lang="de-DE" dirty="0"/>
              <a:t>EEG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16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subjects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5 </a:t>
            </a:r>
            <a:r>
              <a:rPr lang="de-DE" dirty="0" err="1"/>
              <a:t>sessions</a:t>
            </a:r>
            <a:r>
              <a:rPr lang="de-DE" dirty="0"/>
              <a:t> per </a:t>
            </a:r>
            <a:r>
              <a:rPr lang="de-DE" dirty="0" err="1"/>
              <a:t>person</a:t>
            </a:r>
            <a:r>
              <a:rPr lang="de-DE" dirty="0"/>
              <a:t> was </a:t>
            </a:r>
            <a:r>
              <a:rPr lang="de-DE" dirty="0" err="1"/>
              <a:t>provided</a:t>
            </a:r>
            <a:r>
              <a:rPr lang="de-DE" dirty="0"/>
              <a:t> (80 </a:t>
            </a:r>
            <a:r>
              <a:rPr lang="de-DE" dirty="0" err="1"/>
              <a:t>files</a:t>
            </a:r>
            <a:r>
              <a:rPr lang="de-DE" dirty="0"/>
              <a:t> = 8.7 GB)</a:t>
            </a:r>
          </a:p>
          <a:p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56 </a:t>
            </a:r>
            <a:r>
              <a:rPr lang="de-DE" dirty="0" err="1"/>
              <a:t>electrodes</a:t>
            </a:r>
            <a:r>
              <a:rPr lang="de-DE" dirty="0"/>
              <a:t> was </a:t>
            </a:r>
            <a:r>
              <a:rPr lang="de-DE" dirty="0" err="1"/>
              <a:t>measured</a:t>
            </a:r>
            <a:r>
              <a:rPr lang="de-DE" dirty="0"/>
              <a:t> at 200 Hz</a:t>
            </a:r>
          </a:p>
          <a:p>
            <a:r>
              <a:rPr lang="de-DE" dirty="0"/>
              <a:t>The </a:t>
            </a:r>
            <a:r>
              <a:rPr lang="de-DE" dirty="0" err="1"/>
              <a:t>timing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was </a:t>
            </a:r>
            <a:r>
              <a:rPr lang="de-DE" dirty="0" err="1"/>
              <a:t>labled</a:t>
            </a:r>
            <a:endParaRPr lang="de-DE" dirty="0"/>
          </a:p>
          <a:p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709028" y="4150658"/>
            <a:ext cx="8946541" cy="2199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de-DE" dirty="0" err="1"/>
              <a:t>Preprocessing</a:t>
            </a:r>
            <a:r>
              <a:rPr lang="de-DE" dirty="0"/>
              <a:t>:</a:t>
            </a:r>
          </a:p>
          <a:p>
            <a:r>
              <a:rPr lang="de-DE" dirty="0"/>
              <a:t>Feedback </a:t>
            </a:r>
            <a:r>
              <a:rPr lang="de-DE" dirty="0" err="1"/>
              <a:t>related</a:t>
            </a:r>
            <a:r>
              <a:rPr lang="de-DE" dirty="0"/>
              <a:t> 1.3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chunks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EEG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cut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Butterworth</a:t>
            </a:r>
            <a:r>
              <a:rPr lang="de-DE" dirty="0"/>
              <a:t>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passband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1-40 Hz (</a:t>
            </a:r>
            <a:r>
              <a:rPr lang="de-DE" dirty="0" err="1"/>
              <a:t>alpha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8-13 Hz, </a:t>
            </a:r>
            <a:r>
              <a:rPr lang="de-DE" dirty="0" err="1"/>
              <a:t>beta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13-31 Hz)</a:t>
            </a:r>
          </a:p>
          <a:p>
            <a:r>
              <a:rPr lang="de-DE" dirty="0"/>
              <a:t>Amplitude Average </a:t>
            </a:r>
            <a:r>
              <a:rPr lang="de-DE" dirty="0" err="1"/>
              <a:t>over</a:t>
            </a:r>
            <a:r>
              <a:rPr lang="de-DE" dirty="0"/>
              <a:t> 1.3 </a:t>
            </a:r>
            <a:r>
              <a:rPr lang="de-DE" dirty="0" err="1"/>
              <a:t>seconds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Butterworth</a:t>
            </a:r>
            <a:r>
              <a:rPr lang="de-DE" dirty="0"/>
              <a:t> </a:t>
            </a:r>
            <a:r>
              <a:rPr lang="de-DE" dirty="0" err="1"/>
              <a:t>filtered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Downsampling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SVM </a:t>
            </a:r>
            <a:r>
              <a:rPr lang="de-DE" dirty="0" err="1"/>
              <a:t>application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234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 </a:t>
            </a:r>
            <a:r>
              <a:rPr lang="de-DE" dirty="0" err="1"/>
              <a:t>Schemes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3761" y="1503469"/>
            <a:ext cx="3913305" cy="3614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err="1"/>
              <a:t>sklearn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endParaRPr lang="de-DE" dirty="0"/>
          </a:p>
          <a:p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022641" y="2081432"/>
            <a:ext cx="3913305" cy="1898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600" dirty="0"/>
              <a:t>Support </a:t>
            </a:r>
            <a:r>
              <a:rPr lang="de-DE" sz="1600" dirty="0" err="1"/>
              <a:t>Vector</a:t>
            </a:r>
            <a:r>
              <a:rPr lang="de-DE" sz="1600" dirty="0"/>
              <a:t> Machines:</a:t>
            </a:r>
          </a:p>
          <a:p>
            <a:r>
              <a:rPr lang="de-DE" sz="1600" dirty="0"/>
              <a:t>Precision </a:t>
            </a:r>
            <a:r>
              <a:rPr lang="de-DE" sz="1600" dirty="0" err="1"/>
              <a:t>requirement</a:t>
            </a:r>
            <a:r>
              <a:rPr lang="de-DE" sz="1600" dirty="0"/>
              <a:t> C = 5</a:t>
            </a:r>
          </a:p>
          <a:p>
            <a:r>
              <a:rPr lang="de-DE" sz="1600" dirty="0" err="1"/>
              <a:t>runtime</a:t>
            </a:r>
            <a:r>
              <a:rPr lang="de-DE" sz="1600" dirty="0"/>
              <a:t> </a:t>
            </a:r>
            <a:r>
              <a:rPr lang="de-DE" sz="1600" dirty="0" err="1"/>
              <a:t>issues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training</a:t>
            </a:r>
            <a:r>
              <a:rPr lang="de-DE" sz="1600" dirty="0"/>
              <a:t> (&gt;15h)</a:t>
            </a:r>
          </a:p>
          <a:p>
            <a:r>
              <a:rPr lang="de-DE" sz="1600" dirty="0" err="1"/>
              <a:t>best</a:t>
            </a:r>
            <a:r>
              <a:rPr lang="de-DE" sz="1600" dirty="0"/>
              <a:t> </a:t>
            </a:r>
            <a:r>
              <a:rPr lang="de-DE" sz="1600" dirty="0" err="1"/>
              <a:t>result</a:t>
            </a:r>
            <a:r>
              <a:rPr lang="de-DE" sz="1600" dirty="0"/>
              <a:t> 0.636, Channel 39, </a:t>
            </a:r>
            <a:r>
              <a:rPr lang="de-DE" sz="1600" dirty="0" err="1"/>
              <a:t>downsampled</a:t>
            </a:r>
            <a:r>
              <a:rPr lang="de-DE" sz="1600" dirty="0"/>
              <a:t> 5x, n = 500    </a:t>
            </a:r>
          </a:p>
          <a:p>
            <a:endParaRPr lang="de-DE" sz="16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835278" y="2081906"/>
            <a:ext cx="4155386" cy="2355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600" dirty="0"/>
              <a:t>Gradient </a:t>
            </a:r>
            <a:r>
              <a:rPr lang="de-DE" sz="1600" dirty="0" err="1"/>
              <a:t>Boosting</a:t>
            </a:r>
            <a:r>
              <a:rPr lang="de-DE" sz="1600" dirty="0"/>
              <a:t> </a:t>
            </a:r>
            <a:r>
              <a:rPr lang="de-DE" sz="1600" dirty="0" err="1"/>
              <a:t>Machine</a:t>
            </a:r>
            <a:r>
              <a:rPr lang="de-DE" sz="1600" dirty="0"/>
              <a:t>:</a:t>
            </a:r>
          </a:p>
          <a:p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estimators</a:t>
            </a:r>
            <a:r>
              <a:rPr lang="de-DE" sz="1600" dirty="0"/>
              <a:t> n = 500 </a:t>
            </a:r>
            <a:r>
              <a:rPr lang="de-DE" sz="1600" dirty="0" err="1"/>
              <a:t>or</a:t>
            </a:r>
            <a:r>
              <a:rPr lang="de-DE" sz="1600" dirty="0"/>
              <a:t> 1000</a:t>
            </a:r>
          </a:p>
          <a:p>
            <a:r>
              <a:rPr lang="en-US" sz="1600" dirty="0"/>
              <a:t>a single regression</a:t>
            </a:r>
            <a:br>
              <a:rPr lang="en-US" sz="1600" dirty="0"/>
            </a:br>
            <a:r>
              <a:rPr lang="en-US" sz="1600" dirty="0"/>
              <a:t>try fit on the negative gradient of binomial deviance loss function</a:t>
            </a:r>
          </a:p>
          <a:p>
            <a:r>
              <a:rPr lang="en-US" sz="1600" dirty="0"/>
              <a:t>Best result 0.644, Channel 39, n = 500</a:t>
            </a:r>
            <a:br>
              <a:rPr lang="en-US" sz="1600" dirty="0"/>
            </a:br>
            <a:endParaRPr lang="de-DE" sz="1600" dirty="0"/>
          </a:p>
          <a:p>
            <a:endParaRPr lang="de-DE" sz="16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1328496" y="4638125"/>
            <a:ext cx="4345958" cy="1898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600" dirty="0" err="1"/>
              <a:t>Fully</a:t>
            </a:r>
            <a:r>
              <a:rPr lang="de-DE" sz="1600" dirty="0"/>
              <a:t> </a:t>
            </a:r>
            <a:r>
              <a:rPr lang="de-DE" sz="1600" dirty="0" err="1"/>
              <a:t>Connected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Network:</a:t>
            </a:r>
          </a:p>
          <a:p>
            <a:r>
              <a:rPr lang="de-DE" sz="1600" dirty="0"/>
              <a:t>Linear </a:t>
            </a:r>
            <a:r>
              <a:rPr lang="de-DE" sz="1600" dirty="0" err="1"/>
              <a:t>sequential</a:t>
            </a:r>
            <a:r>
              <a:rPr lang="de-DE" sz="1600" dirty="0"/>
              <a:t> </a:t>
            </a:r>
            <a:r>
              <a:rPr lang="de-DE" sz="1600" dirty="0" err="1"/>
              <a:t>stack</a:t>
            </a:r>
            <a:r>
              <a:rPr lang="de-DE" sz="1600" dirty="0"/>
              <a:t>, </a:t>
            </a:r>
            <a:r>
              <a:rPr lang="de-DE" sz="1600" dirty="0" err="1"/>
              <a:t>epochs</a:t>
            </a:r>
            <a:r>
              <a:rPr lang="de-DE" sz="1600" dirty="0"/>
              <a:t> = 3000</a:t>
            </a:r>
          </a:p>
          <a:p>
            <a:r>
              <a:rPr lang="de-DE" sz="1600" dirty="0"/>
              <a:t>Best </a:t>
            </a:r>
            <a:r>
              <a:rPr lang="de-DE" sz="1600" dirty="0" err="1"/>
              <a:t>result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cross</a:t>
            </a:r>
            <a:r>
              <a:rPr lang="de-DE" sz="1600" dirty="0"/>
              <a:t> </a:t>
            </a:r>
            <a:r>
              <a:rPr lang="de-DE" sz="1600" dirty="0" err="1"/>
              <a:t>referenced</a:t>
            </a:r>
            <a:r>
              <a:rPr lang="de-DE" sz="1600" dirty="0"/>
              <a:t> </a:t>
            </a:r>
            <a:r>
              <a:rPr lang="de-DE" sz="1600" dirty="0" err="1"/>
              <a:t>train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0.84</a:t>
            </a:r>
          </a:p>
          <a:p>
            <a:r>
              <a:rPr lang="de-DE" sz="1600" dirty="0" err="1"/>
              <a:t>Corresponding</a:t>
            </a:r>
            <a:r>
              <a:rPr lang="de-DE" sz="1600" dirty="0"/>
              <a:t> </a:t>
            </a:r>
            <a:r>
              <a:rPr lang="de-DE" sz="1600" dirty="0" err="1"/>
              <a:t>test</a:t>
            </a:r>
            <a:r>
              <a:rPr lang="de-DE" sz="1600" dirty="0"/>
              <a:t> </a:t>
            </a:r>
            <a:r>
              <a:rPr lang="de-DE" sz="1600" dirty="0" err="1"/>
              <a:t>result</a:t>
            </a:r>
            <a:r>
              <a:rPr lang="de-DE" sz="1600" dirty="0"/>
              <a:t> 0.5 (</a:t>
            </a:r>
            <a:r>
              <a:rPr lang="de-DE" sz="1600" dirty="0" err="1"/>
              <a:t>random</a:t>
            </a:r>
            <a:r>
              <a:rPr lang="de-DE" sz="1600" dirty="0"/>
              <a:t>)</a:t>
            </a:r>
          </a:p>
          <a:p>
            <a:endParaRPr lang="de-DE" sz="1600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6200402" y="4625417"/>
            <a:ext cx="4345958" cy="1898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Network:</a:t>
            </a:r>
          </a:p>
          <a:p>
            <a:r>
              <a:rPr lang="de-DE" sz="1600" dirty="0" err="1"/>
              <a:t>Require</a:t>
            </a:r>
            <a:r>
              <a:rPr lang="de-DE" sz="1600" dirty="0"/>
              <a:t> </a:t>
            </a:r>
            <a:r>
              <a:rPr lang="de-DE" sz="1600" dirty="0" err="1"/>
              <a:t>images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input</a:t>
            </a:r>
            <a:endParaRPr lang="de-DE" sz="1600" dirty="0"/>
          </a:p>
          <a:p>
            <a:r>
              <a:rPr lang="de-DE" sz="1600" dirty="0"/>
              <a:t>Alpha, Beta, Theta </a:t>
            </a:r>
            <a:r>
              <a:rPr lang="de-DE" sz="1600" dirty="0" err="1"/>
              <a:t>bands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being</a:t>
            </a:r>
            <a:r>
              <a:rPr lang="de-DE" sz="1600" dirty="0"/>
              <a:t> </a:t>
            </a:r>
            <a:r>
              <a:rPr lang="de-DE" sz="1600" dirty="0" err="1"/>
              <a:t>averaged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endParaRPr lang="de-DE" sz="1600" dirty="0"/>
          </a:p>
          <a:p>
            <a:r>
              <a:rPr lang="de-DE" sz="1600" dirty="0" err="1"/>
              <a:t>Result</a:t>
            </a:r>
            <a:r>
              <a:rPr lang="de-DE" sz="1600" dirty="0"/>
              <a:t> 0.542, </a:t>
            </a:r>
            <a:r>
              <a:rPr lang="de-DE" sz="1600" dirty="0" err="1"/>
              <a:t>Epochs</a:t>
            </a:r>
            <a:r>
              <a:rPr lang="de-DE" sz="1600" dirty="0"/>
              <a:t> = 3000</a:t>
            </a:r>
          </a:p>
          <a:p>
            <a:endParaRPr lang="de-DE" sz="1600" dirty="0"/>
          </a:p>
          <a:p>
            <a:endParaRPr lang="de-DE" sz="1600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63761" y="4139120"/>
            <a:ext cx="4434742" cy="3614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dirty="0" err="1"/>
              <a:t>EEGlearn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endParaRPr lang="de-DE" dirty="0"/>
          </a:p>
          <a:p>
            <a:pPr marL="0" indent="0">
              <a:buFont typeface="Wingdings 3" charset="2"/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363760" y="2090296"/>
            <a:ext cx="3913305" cy="1898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de-DE" sz="1600" dirty="0"/>
              <a:t>Random Forrests:</a:t>
            </a:r>
          </a:p>
          <a:p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trees</a:t>
            </a:r>
            <a:r>
              <a:rPr lang="de-DE" sz="1600" dirty="0"/>
              <a:t> n = 500 </a:t>
            </a:r>
            <a:r>
              <a:rPr lang="de-DE" sz="1600" dirty="0" err="1"/>
              <a:t>or</a:t>
            </a:r>
            <a:r>
              <a:rPr lang="de-DE" sz="1600" dirty="0"/>
              <a:t> 1000</a:t>
            </a:r>
          </a:p>
          <a:p>
            <a:r>
              <a:rPr lang="de-DE" sz="1600" dirty="0" err="1"/>
              <a:t>best</a:t>
            </a:r>
            <a:r>
              <a:rPr lang="de-DE" sz="1600" dirty="0"/>
              <a:t> </a:t>
            </a:r>
            <a:r>
              <a:rPr lang="de-DE" sz="1600" dirty="0" err="1"/>
              <a:t>result</a:t>
            </a:r>
            <a:r>
              <a:rPr lang="de-DE" sz="1600" dirty="0"/>
              <a:t> 0.697, Channel 39,             n = 500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4215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Comparision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86070"/>
            <a:ext cx="7055887" cy="5300197"/>
          </a:xfrm>
          <a:prstGeom prst="rect">
            <a:avLst/>
          </a:prstGeo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8001858" y="2475566"/>
            <a:ext cx="3913305" cy="3488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sz="1600" dirty="0"/>
              <a:t>Random </a:t>
            </a:r>
            <a:r>
              <a:rPr lang="de-DE" sz="1600" dirty="0" err="1"/>
              <a:t>Forest</a:t>
            </a:r>
            <a:r>
              <a:rPr lang="de-DE" sz="1600" dirty="0"/>
              <a:t> Approach </a:t>
            </a:r>
            <a:r>
              <a:rPr lang="de-DE" sz="1600" dirty="0" err="1"/>
              <a:t>delivers</a:t>
            </a:r>
            <a:r>
              <a:rPr lang="de-DE" sz="1600" dirty="0"/>
              <a:t> </a:t>
            </a:r>
            <a:r>
              <a:rPr lang="de-DE" sz="1600" dirty="0" err="1"/>
              <a:t>best</a:t>
            </a:r>
            <a:r>
              <a:rPr lang="de-DE" sz="1600" dirty="0"/>
              <a:t> </a:t>
            </a:r>
            <a:r>
              <a:rPr lang="de-DE" sz="1600" dirty="0" err="1"/>
              <a:t>results</a:t>
            </a:r>
            <a:r>
              <a:rPr lang="de-DE" sz="1600" dirty="0"/>
              <a:t> in all </a:t>
            </a:r>
            <a:r>
              <a:rPr lang="de-DE" sz="1600" dirty="0" err="1"/>
              <a:t>categories</a:t>
            </a:r>
            <a:endParaRPr lang="de-DE" sz="1600" dirty="0"/>
          </a:p>
          <a:p>
            <a:r>
              <a:rPr lang="de-DE" sz="1600" dirty="0"/>
              <a:t>Prior </a:t>
            </a:r>
            <a:r>
              <a:rPr lang="de-DE" sz="1600" dirty="0" err="1"/>
              <a:t>knowledge</a:t>
            </a:r>
            <a:r>
              <a:rPr lang="de-DE" sz="1600" dirty="0"/>
              <a:t> </a:t>
            </a:r>
            <a:r>
              <a:rPr lang="de-DE" sz="1600" dirty="0" err="1"/>
              <a:t>about</a:t>
            </a:r>
            <a:r>
              <a:rPr lang="de-DE" sz="1600" dirty="0"/>
              <a:t> EEG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motivated</a:t>
            </a:r>
            <a:r>
              <a:rPr lang="de-DE" sz="1600" dirty="0"/>
              <a:t> </a:t>
            </a:r>
            <a:r>
              <a:rPr lang="de-DE" sz="1600" dirty="0" err="1"/>
              <a:t>Butterworth</a:t>
            </a:r>
            <a:r>
              <a:rPr lang="de-DE" sz="1600" dirty="0"/>
              <a:t> Filter </a:t>
            </a:r>
            <a:r>
              <a:rPr lang="de-DE" sz="1600" dirty="0" err="1"/>
              <a:t>application</a:t>
            </a:r>
            <a:endParaRPr lang="de-DE" sz="1600" dirty="0"/>
          </a:p>
          <a:p>
            <a:r>
              <a:rPr lang="de-DE" sz="1600" dirty="0" err="1"/>
              <a:t>Filtering</a:t>
            </a:r>
            <a:r>
              <a:rPr lang="de-DE" sz="1600" dirty="0"/>
              <a:t> </a:t>
            </a:r>
            <a:r>
              <a:rPr lang="de-DE" sz="1600" dirty="0" err="1"/>
              <a:t>showed</a:t>
            </a:r>
            <a:r>
              <a:rPr lang="de-DE" sz="1600" dirty="0"/>
              <a:t> positive </a:t>
            </a:r>
            <a:r>
              <a:rPr lang="de-DE" sz="1600" dirty="0" err="1"/>
              <a:t>impact</a:t>
            </a:r>
            <a:endParaRPr lang="de-DE" sz="1600" dirty="0"/>
          </a:p>
          <a:p>
            <a:r>
              <a:rPr lang="de-DE" sz="1600" dirty="0" err="1"/>
              <a:t>Averaging</a:t>
            </a:r>
            <a:r>
              <a:rPr lang="de-DE" sz="1600" dirty="0"/>
              <a:t> </a:t>
            </a:r>
            <a:r>
              <a:rPr lang="de-DE" sz="1600" dirty="0" err="1"/>
              <a:t>showed</a:t>
            </a:r>
            <a:r>
              <a:rPr lang="de-DE" sz="1600" dirty="0"/>
              <a:t> negative </a:t>
            </a:r>
            <a:r>
              <a:rPr lang="de-DE" sz="1600" dirty="0" err="1"/>
              <a:t>impact</a:t>
            </a:r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8729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Ranking </a:t>
            </a:r>
            <a:r>
              <a:rPr lang="de-DE" dirty="0" err="1"/>
              <a:t>and</a:t>
            </a:r>
            <a:r>
              <a:rPr lang="de-DE" dirty="0"/>
              <a:t> Outlook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8665" y="4610178"/>
            <a:ext cx="8946541" cy="1600898"/>
          </a:xfrm>
        </p:spPr>
        <p:txBody>
          <a:bodyPr/>
          <a:lstStyle/>
          <a:p>
            <a:r>
              <a:rPr lang="de-DE" dirty="0"/>
              <a:t>Challenge </a:t>
            </a:r>
            <a:r>
              <a:rPr lang="de-DE" dirty="0" err="1"/>
              <a:t>felt</a:t>
            </a:r>
            <a:r>
              <a:rPr lang="de-DE" dirty="0"/>
              <a:t> </a:t>
            </a:r>
            <a:r>
              <a:rPr lang="de-DE" dirty="0" err="1"/>
              <a:t>impactful</a:t>
            </a:r>
            <a:endParaRPr lang="de-DE" dirty="0"/>
          </a:p>
          <a:p>
            <a:r>
              <a:rPr lang="de-DE" dirty="0"/>
              <a:t>Motivation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challenges</a:t>
            </a:r>
            <a:endParaRPr lang="de-DE" dirty="0"/>
          </a:p>
          <a:p>
            <a:r>
              <a:rPr lang="de-DE" dirty="0"/>
              <a:t>Future </a:t>
            </a:r>
            <a:r>
              <a:rPr lang="de-DE" dirty="0" err="1"/>
              <a:t>projects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subject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</p:txBody>
      </p:sp>
      <p:pic>
        <p:nvPicPr>
          <p:cNvPr id="2050" name="Picture 2" descr="https://raw.githubusercontent.com/A-Wiedemann/Neural-Engineering/master/leaderboard_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465391"/>
            <a:ext cx="8979095" cy="264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07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392</Words>
  <Application>Microsoft Office PowerPoint</Application>
  <PresentationFormat>Breitbild</PresentationFormat>
  <Paragraphs>58</Paragraphs>
  <Slides>8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NER 2015 BCI Challenge</vt:lpstr>
      <vt:lpstr>Outline</vt:lpstr>
      <vt:lpstr>The Challenge</vt:lpstr>
      <vt:lpstr>Course Relevance</vt:lpstr>
      <vt:lpstr>Data Format and Preprocessing</vt:lpstr>
      <vt:lpstr>Machine Learning Schemes</vt:lpstr>
      <vt:lpstr>Result Comparision</vt:lpstr>
      <vt:lpstr>Ranking and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 2015 BCI Challenge</dc:title>
  <dc:creator>asus</dc:creator>
  <cp:lastModifiedBy>asus</cp:lastModifiedBy>
  <cp:revision>18</cp:revision>
  <dcterms:created xsi:type="dcterms:W3CDTF">2016-07-06T19:37:58Z</dcterms:created>
  <dcterms:modified xsi:type="dcterms:W3CDTF">2016-07-06T22:34:40Z</dcterms:modified>
</cp:coreProperties>
</file>