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070296"/>
            <a:ext cx="8825658" cy="3329581"/>
          </a:xfrm>
        </p:spPr>
        <p:txBody>
          <a:bodyPr/>
          <a:lstStyle/>
          <a:p>
            <a:r>
              <a:rPr lang="de-DE" dirty="0"/>
              <a:t>NER 2015 BCI Challenge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129717"/>
            <a:ext cx="8825658" cy="861420"/>
          </a:xfrm>
        </p:spPr>
        <p:txBody>
          <a:bodyPr/>
          <a:lstStyle/>
          <a:p>
            <a:pPr algn="ctr"/>
            <a:r>
              <a:rPr lang="de-DE" dirty="0"/>
              <a:t>Nicolas Berberich		Andreas Wiedermann		Claas </a:t>
            </a:r>
            <a:r>
              <a:rPr lang="de-DE" dirty="0" err="1"/>
              <a:t>Brüß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9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Ranking </a:t>
            </a:r>
            <a:r>
              <a:rPr lang="de-DE" dirty="0" err="1"/>
              <a:t>and</a:t>
            </a:r>
            <a:r>
              <a:rPr lang="de-DE" dirty="0"/>
              <a:t> Outlook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665" y="4610178"/>
            <a:ext cx="8946541" cy="1600898"/>
          </a:xfrm>
        </p:spPr>
        <p:txBody>
          <a:bodyPr/>
          <a:lstStyle/>
          <a:p>
            <a:r>
              <a:rPr lang="de-DE" dirty="0"/>
              <a:t>Challenge </a:t>
            </a:r>
            <a:r>
              <a:rPr lang="de-DE" dirty="0" err="1"/>
              <a:t>felt</a:t>
            </a:r>
            <a:r>
              <a:rPr lang="de-DE" dirty="0"/>
              <a:t> </a:t>
            </a:r>
            <a:r>
              <a:rPr lang="de-DE" dirty="0" err="1"/>
              <a:t>impactful</a:t>
            </a:r>
            <a:endParaRPr lang="de-DE" dirty="0"/>
          </a:p>
          <a:p>
            <a:r>
              <a:rPr lang="de-DE" dirty="0"/>
              <a:t>Motivation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projects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</p:txBody>
      </p:sp>
      <p:pic>
        <p:nvPicPr>
          <p:cNvPr id="2050" name="Picture 2" descr="https://raw.githubusercontent.com/A-Wiedemann/Neural-Engineering/master/leaderboard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65391"/>
            <a:ext cx="8979095" cy="26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2489145"/>
            <a:ext cx="8946541" cy="4195481"/>
          </a:xfrm>
        </p:spPr>
        <p:txBody>
          <a:bodyPr/>
          <a:lstStyle/>
          <a:p>
            <a:r>
              <a:rPr lang="de-DE" dirty="0"/>
              <a:t>The Challenge</a:t>
            </a:r>
          </a:p>
          <a:p>
            <a:r>
              <a:rPr lang="de-DE" dirty="0"/>
              <a:t>Course </a:t>
            </a:r>
            <a:r>
              <a:rPr lang="de-DE" dirty="0" err="1"/>
              <a:t>Relevance</a:t>
            </a:r>
            <a:endParaRPr lang="de-DE" dirty="0"/>
          </a:p>
          <a:p>
            <a:r>
              <a:rPr lang="de-DE" dirty="0"/>
              <a:t>Data Format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Schemes</a:t>
            </a:r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Comparision</a:t>
            </a:r>
            <a:endParaRPr lang="de-DE" dirty="0"/>
          </a:p>
          <a:p>
            <a:r>
              <a:rPr lang="de-DE" dirty="0"/>
              <a:t>Ranking </a:t>
            </a:r>
            <a:r>
              <a:rPr lang="de-DE" dirty="0" err="1"/>
              <a:t>and</a:t>
            </a:r>
            <a:r>
              <a:rPr lang="de-DE" dirty="0"/>
              <a:t> Outlook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6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020"/>
          </a:xfrm>
        </p:spPr>
        <p:txBody>
          <a:bodyPr/>
          <a:lstStyle/>
          <a:p>
            <a:r>
              <a:rPr lang="de-DE" dirty="0"/>
              <a:t>The Challenge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6111" y="1417739"/>
            <a:ext cx="8946541" cy="1820411"/>
          </a:xfrm>
        </p:spPr>
        <p:txBody>
          <a:bodyPr/>
          <a:lstStyle/>
          <a:p>
            <a:r>
              <a:rPr lang="en-US" dirty="0"/>
              <a:t>This particular </a:t>
            </a:r>
            <a:r>
              <a:rPr lang="en-US" dirty="0" err="1"/>
              <a:t>Kaggle</a:t>
            </a:r>
            <a:r>
              <a:rPr lang="en-US" dirty="0"/>
              <a:t> challenge has already been archived and was posed as part of the IEEE Neural Engineering Conference 2015 (NER2015) with the goal to flag errors in brain-computer interface responses through analysis of EEG data in the test subjects. </a:t>
            </a:r>
          </a:p>
          <a:p>
            <a:endParaRPr lang="en-US" dirty="0"/>
          </a:p>
        </p:txBody>
      </p:sp>
      <p:pic>
        <p:nvPicPr>
          <p:cNvPr id="4" name="P300_Spell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6111" y="3087147"/>
            <a:ext cx="5895536" cy="3313651"/>
          </a:xfrm>
          <a:prstGeom prst="rect">
            <a:avLst/>
          </a:prstGeom>
        </p:spPr>
      </p:pic>
      <p:pic>
        <p:nvPicPr>
          <p:cNvPr id="1026" name="Picture 2" descr="http://aibolita.com/uploads/posts/2015-02/2-2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60" y="3087147"/>
            <a:ext cx="3560523" cy="33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6626420" y="4353885"/>
            <a:ext cx="1375867" cy="7801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BCI</a:t>
            </a:r>
          </a:p>
        </p:txBody>
      </p:sp>
    </p:spTree>
    <p:extLst>
      <p:ext uri="{BB962C8B-B14F-4D97-AF65-F5344CB8AC3E}">
        <p14:creationId xmlns:p14="http://schemas.microsoft.com/office/powerpoint/2010/main" val="25058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de-DE" dirty="0" err="1"/>
              <a:t>Relevance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586" y="1658635"/>
            <a:ext cx="8946541" cy="4195481"/>
          </a:xfrm>
        </p:spPr>
        <p:txBody>
          <a:bodyPr/>
          <a:lstStyle/>
          <a:p>
            <a:r>
              <a:rPr lang="de-DE" dirty="0"/>
              <a:t>EEG Data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inspired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BCI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geared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BCI </a:t>
            </a:r>
            <a:r>
              <a:rPr lang="de-DE" dirty="0" err="1"/>
              <a:t>setups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BCI </a:t>
            </a:r>
            <a:r>
              <a:rPr lang="de-DE" dirty="0" err="1"/>
              <a:t>possible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5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322707"/>
            <a:ext cx="9404723" cy="1400530"/>
          </a:xfrm>
        </p:spPr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/>
          </a:p>
        </p:txBody>
      </p:sp>
      <p:pic>
        <p:nvPicPr>
          <p:cNvPr id="1026" name="Picture 2" descr="http://www.astroml.org/sklearn_tutorial/_images/plot_ML_flow_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7" y="1128661"/>
            <a:ext cx="6886734" cy="459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46111" y="6525771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Sklearn.org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66311" y="1181331"/>
            <a:ext cx="1292485" cy="448581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4030421" y="1181331"/>
            <a:ext cx="1726912" cy="448581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828957" y="1181331"/>
            <a:ext cx="1740244" cy="448581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79612" y="5715487"/>
            <a:ext cx="1786466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 </a:t>
            </a:r>
          </a:p>
          <a:p>
            <a:pPr algn="ctr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Model/ </a:t>
            </a:r>
            <a:r>
              <a:rPr lang="de-DE" dirty="0" err="1" smtClean="0"/>
              <a:t>Classifier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94782" y="5715487"/>
            <a:ext cx="1734353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1. </a:t>
            </a:r>
            <a:r>
              <a:rPr lang="de-DE" sz="1600" dirty="0" err="1" smtClean="0"/>
              <a:t>Preprocessing</a:t>
            </a:r>
            <a:r>
              <a:rPr lang="de-DE" sz="1600" dirty="0" smtClean="0"/>
              <a:t> &amp; Feature </a:t>
            </a:r>
            <a:r>
              <a:rPr lang="de-DE" sz="1600" dirty="0" err="1" smtClean="0"/>
              <a:t>Extraction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5979434" y="5715487"/>
            <a:ext cx="1786466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3. </a:t>
            </a:r>
          </a:p>
          <a:p>
            <a:pPr algn="ctr"/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0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11" y="6525771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Sklearn.org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196021" y="5739809"/>
            <a:ext cx="1786466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 </a:t>
            </a:r>
          </a:p>
          <a:p>
            <a:pPr algn="ctr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Model/ </a:t>
            </a:r>
            <a:r>
              <a:rPr lang="de-DE" dirty="0" err="1" smtClean="0"/>
              <a:t>Classifier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4848067" y="1152983"/>
            <a:ext cx="7083433" cy="5628226"/>
            <a:chOff x="682467" y="1128661"/>
            <a:chExt cx="7083433" cy="5628226"/>
          </a:xfrm>
        </p:grpSpPr>
        <p:pic>
          <p:nvPicPr>
            <p:cNvPr id="1026" name="Picture 2" descr="http://www.astroml.org/sklearn_tutorial/_images/plot_ML_flow_chart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67" y="1128661"/>
              <a:ext cx="6886734" cy="4591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bgerundetes Rechteck 4"/>
            <p:cNvSpPr/>
            <p:nvPr/>
          </p:nvSpPr>
          <p:spPr>
            <a:xfrm>
              <a:off x="2666311" y="1181331"/>
              <a:ext cx="1292485" cy="4485816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4030421" y="1181331"/>
              <a:ext cx="1726912" cy="4485816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828957" y="1181331"/>
              <a:ext cx="1740244" cy="4485816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194782" y="5715487"/>
              <a:ext cx="1734353" cy="104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1. </a:t>
              </a:r>
              <a:r>
                <a:rPr lang="de-DE" sz="1600" dirty="0" err="1" smtClean="0"/>
                <a:t>Preprocessing</a:t>
              </a:r>
              <a:r>
                <a:rPr lang="de-DE" sz="1600" dirty="0" smtClean="0"/>
                <a:t> &amp; Feature </a:t>
              </a:r>
              <a:r>
                <a:rPr lang="de-DE" sz="1600" dirty="0" err="1" smtClean="0"/>
                <a:t>Extraction</a:t>
              </a:r>
              <a:endParaRPr lang="de-DE" sz="16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979434" y="5715487"/>
              <a:ext cx="1786466" cy="104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3. </a:t>
              </a:r>
            </a:p>
            <a:p>
              <a:pPr algn="ctr"/>
              <a:r>
                <a:rPr lang="de-DE" dirty="0" err="1" smtClean="0"/>
                <a:t>Classify</a:t>
              </a:r>
              <a:r>
                <a:rPr lang="de-DE" dirty="0" smtClean="0"/>
                <a:t> </a:t>
              </a:r>
              <a:r>
                <a:rPr lang="de-DE" dirty="0" err="1" smtClean="0"/>
                <a:t>new</a:t>
              </a:r>
              <a:r>
                <a:rPr lang="de-DE" dirty="0" smtClean="0"/>
                <a:t> </a:t>
              </a:r>
              <a:r>
                <a:rPr lang="de-DE" dirty="0" err="1" smtClean="0"/>
                <a:t>data</a:t>
              </a:r>
              <a:endParaRPr lang="de-DE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262467" y="1397000"/>
            <a:ext cx="4301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Format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EEG </a:t>
            </a:r>
            <a:r>
              <a:rPr lang="de-DE" dirty="0" err="1" smtClean="0"/>
              <a:t>data</a:t>
            </a:r>
            <a:r>
              <a:rPr lang="de-DE" dirty="0" smtClean="0"/>
              <a:t>: </a:t>
            </a:r>
          </a:p>
          <a:p>
            <a:r>
              <a:rPr lang="de-DE" dirty="0" smtClean="0"/>
              <a:t>- 	16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 smtClean="0"/>
              <a:t>subjects</a:t>
            </a:r>
            <a:r>
              <a:rPr lang="de-DE" dirty="0" smtClean="0"/>
              <a:t>,  </a:t>
            </a:r>
            <a:r>
              <a:rPr lang="de-DE" dirty="0"/>
              <a:t>5 </a:t>
            </a:r>
            <a:r>
              <a:rPr lang="de-DE" dirty="0" err="1"/>
              <a:t>sessions</a:t>
            </a:r>
            <a:r>
              <a:rPr lang="de-DE" dirty="0"/>
              <a:t> per </a:t>
            </a:r>
            <a:r>
              <a:rPr lang="de-DE" dirty="0" smtClean="0"/>
              <a:t>	</a:t>
            </a:r>
            <a:r>
              <a:rPr lang="de-DE" dirty="0" err="1" smtClean="0"/>
              <a:t>person</a:t>
            </a:r>
            <a:r>
              <a:rPr lang="de-DE" dirty="0" smtClean="0"/>
              <a:t>  = 80 </a:t>
            </a:r>
            <a:r>
              <a:rPr lang="de-DE" dirty="0" err="1" smtClean="0"/>
              <a:t>csv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- 	56 </a:t>
            </a:r>
            <a:r>
              <a:rPr lang="de-DE" dirty="0" err="1"/>
              <a:t>electrodes</a:t>
            </a:r>
            <a:r>
              <a:rPr lang="de-DE" dirty="0"/>
              <a:t> was </a:t>
            </a:r>
            <a:r>
              <a:rPr lang="de-DE" dirty="0" err="1"/>
              <a:t>measured</a:t>
            </a:r>
            <a:r>
              <a:rPr lang="de-DE" dirty="0"/>
              <a:t> at </a:t>
            </a:r>
            <a:r>
              <a:rPr lang="de-DE" dirty="0" smtClean="0"/>
              <a:t>	200 </a:t>
            </a:r>
            <a:r>
              <a:rPr lang="de-DE" dirty="0"/>
              <a:t>Hz</a:t>
            </a:r>
          </a:p>
          <a:p>
            <a:r>
              <a:rPr lang="de-DE" dirty="0" smtClean="0"/>
              <a:t>- 	The </a:t>
            </a:r>
            <a:r>
              <a:rPr lang="de-DE" dirty="0" err="1"/>
              <a:t>timing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smtClean="0"/>
              <a:t>	was </a:t>
            </a:r>
            <a:r>
              <a:rPr lang="de-DE" dirty="0" err="1" smtClean="0"/>
              <a:t>labled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(= </a:t>
            </a:r>
            <a:r>
              <a:rPr lang="de-DE" dirty="0"/>
              <a:t>8.7 GB)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5" y="4571998"/>
            <a:ext cx="4016589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6111" y="2023224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Preprocessing</a:t>
            </a:r>
            <a:r>
              <a:rPr lang="de-DE" dirty="0"/>
              <a:t>:</a:t>
            </a:r>
          </a:p>
          <a:p>
            <a:r>
              <a:rPr lang="de-DE" dirty="0"/>
              <a:t>Feedback </a:t>
            </a:r>
            <a:r>
              <a:rPr lang="de-DE" dirty="0" err="1"/>
              <a:t>related</a:t>
            </a:r>
            <a:r>
              <a:rPr lang="de-DE" dirty="0"/>
              <a:t> 1.3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EEG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Butterworth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passband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1-40 Hz (</a:t>
            </a:r>
            <a:r>
              <a:rPr lang="de-DE" dirty="0" err="1"/>
              <a:t>alpha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8-13 Hz,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13-31 Hz)</a:t>
            </a:r>
          </a:p>
          <a:p>
            <a:r>
              <a:rPr lang="de-DE" dirty="0"/>
              <a:t>Amplitude Average </a:t>
            </a:r>
            <a:r>
              <a:rPr lang="de-DE" dirty="0" err="1"/>
              <a:t>over</a:t>
            </a:r>
            <a:r>
              <a:rPr lang="de-DE" dirty="0"/>
              <a:t> 1.3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Butterworth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2" descr="http://www.astroml.org/sklearn_tutorial/_images/plot_ML_flow_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97" y="160866"/>
            <a:ext cx="2793537" cy="18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6120711" y="160866"/>
            <a:ext cx="652621" cy="18623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5311" y="420841"/>
            <a:ext cx="9404723" cy="1400530"/>
          </a:xfrm>
        </p:spPr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/>
              <a:t>Learning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761" y="1503469"/>
            <a:ext cx="3913305" cy="361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73381" y="1966956"/>
            <a:ext cx="3913305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/>
              <a:t>Support </a:t>
            </a:r>
            <a:r>
              <a:rPr lang="de-DE" sz="1600" dirty="0" err="1"/>
              <a:t>Vector</a:t>
            </a:r>
            <a:r>
              <a:rPr lang="de-DE" sz="1600" dirty="0"/>
              <a:t> Machines:</a:t>
            </a:r>
          </a:p>
          <a:p>
            <a:r>
              <a:rPr lang="de-DE" sz="1600" dirty="0"/>
              <a:t>Precision </a:t>
            </a:r>
            <a:r>
              <a:rPr lang="de-DE" sz="1600" dirty="0" err="1"/>
              <a:t>requirement</a:t>
            </a:r>
            <a:r>
              <a:rPr lang="de-DE" sz="1600" dirty="0"/>
              <a:t> C = 5</a:t>
            </a:r>
          </a:p>
          <a:p>
            <a:r>
              <a:rPr lang="de-DE" sz="1600" dirty="0" err="1"/>
              <a:t>runtime</a:t>
            </a:r>
            <a:r>
              <a:rPr lang="de-DE" sz="1600" dirty="0"/>
              <a:t> </a:t>
            </a:r>
            <a:r>
              <a:rPr lang="de-DE" sz="1600" dirty="0" err="1"/>
              <a:t>issues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training</a:t>
            </a:r>
            <a:r>
              <a:rPr lang="de-DE" sz="1600" dirty="0"/>
              <a:t> (&gt;15h)</a:t>
            </a:r>
          </a:p>
          <a:p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0.636, Channel 39, </a:t>
            </a:r>
            <a:r>
              <a:rPr lang="de-DE" sz="1600" dirty="0" err="1"/>
              <a:t>downsampled</a:t>
            </a:r>
            <a:r>
              <a:rPr lang="de-DE" sz="1600" dirty="0"/>
              <a:t> 5x, n = 500    </a:t>
            </a:r>
          </a:p>
          <a:p>
            <a:endParaRPr lang="de-DE" sz="16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22709" y="1934060"/>
            <a:ext cx="4155386" cy="2355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/>
              <a:t>Gradient </a:t>
            </a:r>
            <a:r>
              <a:rPr lang="de-DE" sz="1600" dirty="0" err="1"/>
              <a:t>Boosting</a:t>
            </a:r>
            <a:r>
              <a:rPr lang="de-DE" sz="1600" dirty="0"/>
              <a:t> </a:t>
            </a:r>
            <a:r>
              <a:rPr lang="de-DE" sz="1600" dirty="0" err="1"/>
              <a:t>Machine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estimators</a:t>
            </a:r>
            <a:r>
              <a:rPr lang="de-DE" sz="1600" dirty="0"/>
              <a:t> n = 500 </a:t>
            </a:r>
            <a:r>
              <a:rPr lang="de-DE" sz="1600" dirty="0" err="1"/>
              <a:t>or</a:t>
            </a:r>
            <a:r>
              <a:rPr lang="de-DE" sz="1600" dirty="0"/>
              <a:t> 1000</a:t>
            </a:r>
          </a:p>
          <a:p>
            <a:r>
              <a:rPr lang="en-US" sz="1600" dirty="0"/>
              <a:t>a single regression</a:t>
            </a:r>
            <a:br>
              <a:rPr lang="en-US" sz="1600" dirty="0"/>
            </a:br>
            <a:r>
              <a:rPr lang="en-US" sz="1600" dirty="0" smtClean="0"/>
              <a:t>tree </a:t>
            </a:r>
            <a:r>
              <a:rPr lang="en-US" sz="1600" dirty="0"/>
              <a:t>fit on the negative gradient of binomial deviance loss function</a:t>
            </a:r>
          </a:p>
          <a:p>
            <a:r>
              <a:rPr lang="en-US" sz="1600" dirty="0"/>
              <a:t>Best result 0.644, Channel 39, n = 500</a:t>
            </a:r>
            <a:br>
              <a:rPr lang="en-US" sz="1600" dirty="0"/>
            </a:br>
            <a:endParaRPr lang="de-DE" sz="1600" dirty="0"/>
          </a:p>
          <a:p>
            <a:endParaRPr lang="de-DE" sz="16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328496" y="4638125"/>
            <a:ext cx="4345958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 err="1"/>
              <a:t>Fully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Network:</a:t>
            </a:r>
          </a:p>
          <a:p>
            <a:r>
              <a:rPr lang="de-DE" sz="1600" dirty="0"/>
              <a:t>Linear </a:t>
            </a:r>
            <a:r>
              <a:rPr lang="de-DE" sz="1600" dirty="0" err="1"/>
              <a:t>sequential</a:t>
            </a:r>
            <a:r>
              <a:rPr lang="de-DE" sz="1600" dirty="0"/>
              <a:t> </a:t>
            </a:r>
            <a:r>
              <a:rPr lang="de-DE" sz="1600" dirty="0" err="1"/>
              <a:t>stack</a:t>
            </a:r>
            <a:r>
              <a:rPr lang="de-DE" sz="1600" dirty="0"/>
              <a:t>, </a:t>
            </a:r>
            <a:r>
              <a:rPr lang="de-DE" sz="1600" dirty="0" err="1"/>
              <a:t>epochs</a:t>
            </a:r>
            <a:r>
              <a:rPr lang="de-DE" sz="1600" dirty="0"/>
              <a:t> = 3000</a:t>
            </a:r>
          </a:p>
          <a:p>
            <a:r>
              <a:rPr lang="de-DE" sz="1600" dirty="0"/>
              <a:t>Best </a:t>
            </a:r>
            <a:r>
              <a:rPr lang="de-DE" sz="1600" dirty="0" err="1"/>
              <a:t>result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cross</a:t>
            </a:r>
            <a:r>
              <a:rPr lang="de-DE" sz="1600" dirty="0"/>
              <a:t> </a:t>
            </a:r>
            <a:r>
              <a:rPr lang="de-DE" sz="1600" dirty="0" err="1"/>
              <a:t>referenced</a:t>
            </a:r>
            <a:r>
              <a:rPr lang="de-DE" sz="1600" dirty="0"/>
              <a:t> </a:t>
            </a:r>
            <a:r>
              <a:rPr lang="de-DE" sz="1600" dirty="0" err="1"/>
              <a:t>train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0.84</a:t>
            </a:r>
          </a:p>
          <a:p>
            <a:r>
              <a:rPr lang="de-DE" sz="1600" dirty="0" err="1"/>
              <a:t>Corresponding</a:t>
            </a:r>
            <a:r>
              <a:rPr lang="de-DE" sz="1600" dirty="0"/>
              <a:t> </a:t>
            </a:r>
            <a:r>
              <a:rPr lang="de-DE" sz="1600" dirty="0" err="1"/>
              <a:t>test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0.5 (</a:t>
            </a:r>
            <a:r>
              <a:rPr lang="de-DE" sz="1600" dirty="0" err="1"/>
              <a:t>random</a:t>
            </a:r>
            <a:r>
              <a:rPr lang="de-DE" sz="1600" dirty="0"/>
              <a:t>)</a:t>
            </a:r>
          </a:p>
          <a:p>
            <a:endParaRPr lang="de-DE" sz="16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00402" y="4625417"/>
            <a:ext cx="4345958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Network:</a:t>
            </a:r>
          </a:p>
          <a:p>
            <a:r>
              <a:rPr lang="de-DE" sz="1600" dirty="0" err="1"/>
              <a:t>Require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input</a:t>
            </a:r>
            <a:endParaRPr lang="de-DE" sz="1600" dirty="0"/>
          </a:p>
          <a:p>
            <a:r>
              <a:rPr lang="de-DE" sz="1600" dirty="0"/>
              <a:t>Alpha, Beta, Theta </a:t>
            </a:r>
            <a:r>
              <a:rPr lang="de-DE" sz="1600" dirty="0" err="1"/>
              <a:t>bands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being</a:t>
            </a:r>
            <a:r>
              <a:rPr lang="de-DE" sz="1600" dirty="0"/>
              <a:t> </a:t>
            </a:r>
            <a:r>
              <a:rPr lang="de-DE" sz="1600" dirty="0" err="1"/>
              <a:t>averaged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endParaRPr lang="de-DE" sz="1600" dirty="0"/>
          </a:p>
          <a:p>
            <a:r>
              <a:rPr lang="de-DE" sz="1600" dirty="0" err="1"/>
              <a:t>Result</a:t>
            </a:r>
            <a:r>
              <a:rPr lang="de-DE" sz="1600" dirty="0"/>
              <a:t> 0.542, </a:t>
            </a:r>
            <a:r>
              <a:rPr lang="de-DE" sz="1600" dirty="0" err="1"/>
              <a:t>Epochs</a:t>
            </a:r>
            <a:r>
              <a:rPr lang="de-DE" sz="1600" dirty="0"/>
              <a:t> = 3000</a:t>
            </a:r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63761" y="4139120"/>
            <a:ext cx="4434742" cy="361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err="1"/>
              <a:t>EEGlearn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endParaRPr lang="de-DE" dirty="0"/>
          </a:p>
          <a:p>
            <a:pPr marL="0" indent="0">
              <a:buFont typeface="Wingdings 3" charset="2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363760" y="2090296"/>
            <a:ext cx="3913305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/>
              <a:t>Random Forrests:</a:t>
            </a:r>
          </a:p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trees</a:t>
            </a:r>
            <a:r>
              <a:rPr lang="de-DE" sz="1600" dirty="0"/>
              <a:t> n = 500 </a:t>
            </a:r>
            <a:r>
              <a:rPr lang="de-DE" sz="1600" dirty="0" err="1"/>
              <a:t>or</a:t>
            </a:r>
            <a:r>
              <a:rPr lang="de-DE" sz="1600" dirty="0"/>
              <a:t> 1000</a:t>
            </a:r>
          </a:p>
          <a:p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0.697, Channel 39,             n = 500</a:t>
            </a:r>
          </a:p>
          <a:p>
            <a:endParaRPr lang="de-DE" sz="1600" dirty="0"/>
          </a:p>
        </p:txBody>
      </p:sp>
      <p:pic>
        <p:nvPicPr>
          <p:cNvPr id="11" name="Picture 2" descr="http://www.astroml.org/sklearn_tutorial/_images/plot_ML_flow_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487" y="0"/>
            <a:ext cx="2793537" cy="18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bgerundetes Rechteck 11"/>
          <p:cNvSpPr/>
          <p:nvPr/>
        </p:nvSpPr>
        <p:spPr>
          <a:xfrm>
            <a:off x="10546361" y="-9110"/>
            <a:ext cx="705516" cy="18623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1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/>
              <a:t>Comparision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094181" y="3369617"/>
            <a:ext cx="3913305" cy="348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1600" dirty="0"/>
              <a:t>Random </a:t>
            </a:r>
            <a:r>
              <a:rPr lang="de-DE" sz="1600" dirty="0" err="1"/>
              <a:t>Forest</a:t>
            </a:r>
            <a:r>
              <a:rPr lang="de-DE" sz="1600" dirty="0"/>
              <a:t> Approach </a:t>
            </a:r>
            <a:r>
              <a:rPr lang="de-DE" sz="1600" dirty="0" err="1"/>
              <a:t>delivers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 all </a:t>
            </a:r>
            <a:r>
              <a:rPr lang="de-DE" sz="1600" dirty="0" err="1"/>
              <a:t>categories</a:t>
            </a:r>
            <a:endParaRPr lang="de-DE" sz="1600" dirty="0"/>
          </a:p>
          <a:p>
            <a:r>
              <a:rPr lang="de-DE" sz="1600" dirty="0"/>
              <a:t>Prior </a:t>
            </a:r>
            <a:r>
              <a:rPr lang="de-DE" sz="1600" dirty="0" err="1"/>
              <a:t>knowledge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EEG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motivated</a:t>
            </a:r>
            <a:r>
              <a:rPr lang="de-DE" sz="1600" dirty="0"/>
              <a:t> </a:t>
            </a:r>
            <a:r>
              <a:rPr lang="de-DE" sz="1600" dirty="0" err="1"/>
              <a:t>Butterworth</a:t>
            </a:r>
            <a:r>
              <a:rPr lang="de-DE" sz="1600" dirty="0"/>
              <a:t> Filter </a:t>
            </a:r>
            <a:r>
              <a:rPr lang="de-DE" sz="1600" dirty="0" err="1"/>
              <a:t>application</a:t>
            </a:r>
            <a:endParaRPr lang="de-DE" sz="1600" dirty="0"/>
          </a:p>
          <a:p>
            <a:r>
              <a:rPr lang="de-DE" sz="1600" dirty="0" err="1"/>
              <a:t>Filtering</a:t>
            </a:r>
            <a:r>
              <a:rPr lang="de-DE" sz="1600" dirty="0"/>
              <a:t> </a:t>
            </a:r>
            <a:r>
              <a:rPr lang="de-DE" sz="1600" dirty="0" err="1"/>
              <a:t>showed</a:t>
            </a:r>
            <a:r>
              <a:rPr lang="de-DE" sz="1600" dirty="0"/>
              <a:t> positive </a:t>
            </a:r>
            <a:r>
              <a:rPr lang="de-DE" sz="1600" dirty="0" err="1"/>
              <a:t>impact</a:t>
            </a:r>
            <a:endParaRPr lang="de-DE" sz="1600" dirty="0"/>
          </a:p>
          <a:p>
            <a:r>
              <a:rPr lang="de-DE" sz="1600" dirty="0" err="1"/>
              <a:t>Averaging</a:t>
            </a:r>
            <a:r>
              <a:rPr lang="de-DE" sz="1600" dirty="0"/>
              <a:t> </a:t>
            </a:r>
            <a:r>
              <a:rPr lang="de-DE" sz="1600" dirty="0" err="1"/>
              <a:t>showed</a:t>
            </a:r>
            <a:r>
              <a:rPr lang="de-DE" sz="1600" dirty="0"/>
              <a:t> negative </a:t>
            </a:r>
            <a:r>
              <a:rPr lang="de-DE" sz="1600" dirty="0" err="1"/>
              <a:t>impact</a:t>
            </a:r>
            <a:endParaRPr lang="de-DE" sz="1600" dirty="0"/>
          </a:p>
          <a:p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68" y="1205040"/>
            <a:ext cx="7283813" cy="5444589"/>
          </a:xfrm>
          <a:prstGeom prst="rect">
            <a:avLst/>
          </a:prstGeom>
        </p:spPr>
      </p:pic>
      <p:pic>
        <p:nvPicPr>
          <p:cNvPr id="6" name="Picture 2" descr="http://www.astroml.org/sklearn_tutorial/_images/plot_ML_flow_cha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54" y="1214150"/>
            <a:ext cx="2793537" cy="18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10308375" y="2311399"/>
            <a:ext cx="705516" cy="70394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2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400</Words>
  <Application>Microsoft Office PowerPoint</Application>
  <PresentationFormat>Breitbild</PresentationFormat>
  <Paragraphs>77</Paragraphs>
  <Slides>10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NER 2015 BCI Challenge</vt:lpstr>
      <vt:lpstr>Outline</vt:lpstr>
      <vt:lpstr>The Challenge</vt:lpstr>
      <vt:lpstr>Course Relevance</vt:lpstr>
      <vt:lpstr>Classification Process</vt:lpstr>
      <vt:lpstr>Classification process</vt:lpstr>
      <vt:lpstr>1. Preprocessing</vt:lpstr>
      <vt:lpstr>2. Machine Learning Algorithms</vt:lpstr>
      <vt:lpstr>3. Classification Results Comparision</vt:lpstr>
      <vt:lpstr>Ranking and 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 2015 BCI Challenge</dc:title>
  <dc:creator>asus</dc:creator>
  <cp:lastModifiedBy>Nicolas Berberich</cp:lastModifiedBy>
  <cp:revision>30</cp:revision>
  <dcterms:created xsi:type="dcterms:W3CDTF">2016-07-06T19:37:58Z</dcterms:created>
  <dcterms:modified xsi:type="dcterms:W3CDTF">2016-07-06T23:45:56Z</dcterms:modified>
</cp:coreProperties>
</file>