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73" r:id="rId2"/>
    <p:sldId id="482" r:id="rId3"/>
    <p:sldId id="264" r:id="rId4"/>
    <p:sldId id="555" r:id="rId5"/>
    <p:sldId id="557" r:id="rId6"/>
    <p:sldId id="558" r:id="rId7"/>
    <p:sldId id="559" r:id="rId8"/>
    <p:sldId id="574" r:id="rId9"/>
    <p:sldId id="565" r:id="rId10"/>
    <p:sldId id="575" r:id="rId11"/>
    <p:sldId id="576" r:id="rId12"/>
    <p:sldId id="570" r:id="rId13"/>
    <p:sldId id="571" r:id="rId14"/>
    <p:sldId id="25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0">
          <p15:clr>
            <a:srgbClr val="A4A3A4"/>
          </p15:clr>
        </p15:guide>
        <p15:guide id="2" pos="2872">
          <p15:clr>
            <a:srgbClr val="A4A3A4"/>
          </p15:clr>
        </p15:guide>
        <p15:guide id="3" orient="horz" pos="2434">
          <p15:clr>
            <a:srgbClr val="A4A3A4"/>
          </p15:clr>
        </p15:guide>
        <p15:guide id="4" pos="216">
          <p15:clr>
            <a:srgbClr val="A4A3A4"/>
          </p15:clr>
        </p15:guide>
        <p15:guide id="5" orient="horz" pos="2750">
          <p15:clr>
            <a:srgbClr val="A4A3A4"/>
          </p15:clr>
        </p15:guide>
        <p15:guide id="6" pos="5628">
          <p15:clr>
            <a:srgbClr val="A4A3A4"/>
          </p15:clr>
        </p15:guide>
        <p15:guide id="7" orient="horz" pos="1348">
          <p15:clr>
            <a:srgbClr val="A4A3A4"/>
          </p15:clr>
        </p15:guide>
        <p15:guide id="8" orient="horz" pos="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D4D4F6"/>
    <a:srgbClr val="9999FF"/>
    <a:srgbClr val="000000"/>
    <a:srgbClr val="56CA95"/>
    <a:srgbClr val="58B6E5"/>
    <a:srgbClr val="1C4372"/>
    <a:srgbClr val="1178B9"/>
    <a:srgbClr val="ACB7C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6721" autoAdjust="0"/>
  </p:normalViewPr>
  <p:slideViewPr>
    <p:cSldViewPr snapToGrid="0" showGuides="1">
      <p:cViewPr varScale="1">
        <p:scale>
          <a:sx n="87" d="100"/>
          <a:sy n="87" d="100"/>
        </p:scale>
        <p:origin x="1349" y="67"/>
      </p:cViewPr>
      <p:guideLst>
        <p:guide orient="horz" pos="1990"/>
        <p:guide pos="2872"/>
        <p:guide orient="horz" pos="2434"/>
        <p:guide pos="216"/>
        <p:guide orient="horz" pos="2750"/>
        <p:guide pos="5628"/>
        <p:guide orient="horz" pos="1348"/>
        <p:guide orient="horz" pos="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7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7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5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接下来，我将从专业学习、科研经历、荣誉奖项和学生工作四个方面来进行展示。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1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1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2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清华大学">
            <a:extLst>
              <a:ext uri="{FF2B5EF4-FFF2-40B4-BE49-F238E27FC236}">
                <a16:creationId xmlns:a16="http://schemas.microsoft.com/office/drawing/2014/main" id="{F721D704-DBAB-61F7-8459-AA27F83EB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32" y="63122"/>
            <a:ext cx="811522" cy="8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BF5D-1EA0-43A9-8B73-E8769F776C4E}" type="datetime1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90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1" r:id="rId2"/>
    <p:sldLayoutId id="2147483718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y4y1k72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5400000">
            <a:off x="-25547" y="0"/>
            <a:ext cx="2751138" cy="2751138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7" name="直角三角形 346"/>
          <p:cNvSpPr/>
          <p:nvPr/>
        </p:nvSpPr>
        <p:spPr>
          <a:xfrm rot="16200000">
            <a:off x="6392556" y="2392572"/>
            <a:ext cx="2751138" cy="2751138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404DF0-6038-DB1C-7AC9-CEEA062DFFD2}"/>
              </a:ext>
            </a:extLst>
          </p:cNvPr>
          <p:cNvGrpSpPr/>
          <p:nvPr/>
        </p:nvGrpSpPr>
        <p:grpSpPr>
          <a:xfrm>
            <a:off x="138430" y="565090"/>
            <a:ext cx="8867140" cy="4156472"/>
            <a:chOff x="138430" y="493514"/>
            <a:chExt cx="8867140" cy="415647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D1D2F7F-1AC8-D091-F28E-818D3B70E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" y="493514"/>
              <a:ext cx="8867140" cy="415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A1F58B-4E7E-7143-15EF-17E89B46B32F}"/>
                </a:ext>
              </a:extLst>
            </p:cNvPr>
            <p:cNvSpPr/>
            <p:nvPr/>
          </p:nvSpPr>
          <p:spPr>
            <a:xfrm>
              <a:off x="138430" y="493514"/>
              <a:ext cx="8867140" cy="41564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61390" y="1873885"/>
            <a:ext cx="711073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400" b="1" spc="300" dirty="0">
                <a:solidFill>
                  <a:srgbClr val="7030A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charset="0"/>
                <a:sym typeface="+mn-ea"/>
              </a:rPr>
              <a:t>矢至创新，逐梦</a:t>
            </a:r>
            <a:r>
              <a:rPr lang="en-US" altLang="zh-CN" sz="4400" b="1" spc="300" dirty="0">
                <a:solidFill>
                  <a:srgbClr val="7030A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charset="0"/>
                <a:sym typeface="+mn-ea"/>
              </a:rPr>
              <a:t>XX</a:t>
            </a:r>
            <a:endParaRPr lang="zh-CN" altLang="en-US" sz="4400" b="1" dirty="0">
              <a:solidFill>
                <a:srgbClr val="7030A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charset="0"/>
              <a:ea typeface="微软雅黑" charset="0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>
            <a:cxnSpLocks/>
          </p:cNvCxnSpPr>
          <p:nvPr/>
        </p:nvCxnSpPr>
        <p:spPr>
          <a:xfrm>
            <a:off x="4191000" y="2747919"/>
            <a:ext cx="3577125" cy="32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4B0E3CD-6849-1725-8FCA-38A77F3FEA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606" y="780302"/>
            <a:ext cx="2426605" cy="815753"/>
          </a:xfrm>
          <a:prstGeom prst="rect">
            <a:avLst/>
          </a:prstGeom>
        </p:spPr>
      </p:pic>
      <p:sp>
        <p:nvSpPr>
          <p:cNvPr id="2" name="文本框 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321410" y="3257806"/>
            <a:ext cx="2475328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姓名</a:t>
            </a: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大学</a:t>
            </a: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专业</a:t>
            </a: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2022.07.01</a:t>
            </a:r>
            <a:endParaRPr lang="zh-CN" altLang="en-US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</p:txBody>
      </p:sp>
      <p:sp>
        <p:nvSpPr>
          <p:cNvPr id="18" name="文本框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540AD3A-4DF5-3048-8F43-39AC9655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394" y="2758179"/>
            <a:ext cx="54452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2000" b="1" spc="300" dirty="0">
                <a:solidFill>
                  <a:srgbClr val="7030A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保研个人陈述</a:t>
            </a:r>
            <a:endParaRPr lang="zh-CN" altLang="en-US" sz="2000" b="1" spc="3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54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1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7C885-EB7C-03DB-6D0E-7EC10BB08591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2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2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E3D9B-B74F-6B49-F4A2-8F6B48E197EC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81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6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B0F60E0-553A-F2E9-73DD-F6E42DF84826}"/>
              </a:ext>
            </a:extLst>
          </p:cNvPr>
          <p:cNvSpPr txBox="1"/>
          <p:nvPr/>
        </p:nvSpPr>
        <p:spPr>
          <a:xfrm>
            <a:off x="610434" y="1017631"/>
            <a:ext cx="5729853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研究方向。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研究计划、读研规划等。</a:t>
            </a:r>
            <a:endParaRPr lang="en-US" altLang="zh-CN" sz="1600" dirty="0"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753FA6-BA85-E8AE-45D4-E67DBC57FDA7}"/>
              </a:ext>
            </a:extLst>
          </p:cNvPr>
          <p:cNvGrpSpPr/>
          <p:nvPr/>
        </p:nvGrpSpPr>
        <p:grpSpPr>
          <a:xfrm>
            <a:off x="610434" y="2129279"/>
            <a:ext cx="6796380" cy="442471"/>
            <a:chOff x="994147" y="1367066"/>
            <a:chExt cx="9804765" cy="442471"/>
          </a:xfrm>
        </p:grpSpPr>
        <p:sp>
          <p:nvSpPr>
            <p:cNvPr id="4" name="学论网-专注原创-www.xuelun.me">
              <a:extLst>
                <a:ext uri="{FF2B5EF4-FFF2-40B4-BE49-F238E27FC236}">
                  <a16:creationId xmlns:a16="http://schemas.microsoft.com/office/drawing/2014/main" id="{139A8999-4F85-229A-29BD-1B927D8BA8AA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学论网-专注原创-www.xuelun.me">
              <a:extLst>
                <a:ext uri="{FF2B5EF4-FFF2-40B4-BE49-F238E27FC236}">
                  <a16:creationId xmlns:a16="http://schemas.microsoft.com/office/drawing/2014/main" id="{948C87F4-460D-01F6-1BB0-4E90027F61AA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B40A168-370C-9F80-FB05-C9C340D1C083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4EE1ED-A6E8-BBBA-7A38-95D0274AF829}"/>
              </a:ext>
            </a:extLst>
          </p:cNvPr>
          <p:cNvGrpSpPr/>
          <p:nvPr/>
        </p:nvGrpSpPr>
        <p:grpSpPr>
          <a:xfrm>
            <a:off x="610434" y="2714815"/>
            <a:ext cx="6796380" cy="442471"/>
            <a:chOff x="994147" y="1367066"/>
            <a:chExt cx="9804765" cy="442471"/>
          </a:xfrm>
        </p:grpSpPr>
        <p:sp>
          <p:nvSpPr>
            <p:cNvPr id="22" name="学论网-专注原创-www.xuelun.me">
              <a:extLst>
                <a:ext uri="{FF2B5EF4-FFF2-40B4-BE49-F238E27FC236}">
                  <a16:creationId xmlns:a16="http://schemas.microsoft.com/office/drawing/2014/main" id="{2A03B591-4597-8A29-5ADE-6088CC08CF5B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学论网-专注原创-www.xuelun.me">
              <a:extLst>
                <a:ext uri="{FF2B5EF4-FFF2-40B4-BE49-F238E27FC236}">
                  <a16:creationId xmlns:a16="http://schemas.microsoft.com/office/drawing/2014/main" id="{38FEE335-68C1-0C70-12DE-6B0BEBCD9906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EC02023-D3D5-3B7A-CCF3-BA550ED20E32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0C257E-1698-77FE-D0DF-17CB75D8525C}"/>
              </a:ext>
            </a:extLst>
          </p:cNvPr>
          <p:cNvGrpSpPr/>
          <p:nvPr/>
        </p:nvGrpSpPr>
        <p:grpSpPr>
          <a:xfrm>
            <a:off x="610434" y="3300351"/>
            <a:ext cx="6796380" cy="442471"/>
            <a:chOff x="994147" y="1367066"/>
            <a:chExt cx="9804765" cy="442471"/>
          </a:xfrm>
        </p:grpSpPr>
        <p:sp>
          <p:nvSpPr>
            <p:cNvPr id="26" name="学论网-专注原创-www.xuelun.me">
              <a:extLst>
                <a:ext uri="{FF2B5EF4-FFF2-40B4-BE49-F238E27FC236}">
                  <a16:creationId xmlns:a16="http://schemas.microsoft.com/office/drawing/2014/main" id="{EA8E9310-B1D0-F225-4453-B70C94271B11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学论网-专注原创-www.xuelun.me">
              <a:extLst>
                <a:ext uri="{FF2B5EF4-FFF2-40B4-BE49-F238E27FC236}">
                  <a16:creationId xmlns:a16="http://schemas.microsoft.com/office/drawing/2014/main" id="{A1A80D27-49BB-5FBD-C2EB-081520DA33BF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1BF771-6D82-501E-10B4-03BC7FA34954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8F27E95-4DD3-B2F3-0C83-E6C56CE0275B}"/>
              </a:ext>
            </a:extLst>
          </p:cNvPr>
          <p:cNvSpPr txBox="1"/>
          <p:nvPr/>
        </p:nvSpPr>
        <p:spPr>
          <a:xfrm>
            <a:off x="1505719" y="3922104"/>
            <a:ext cx="5448991" cy="67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可以参考清华贵系唐杰教授</a:t>
            </a:r>
            <a:r>
              <a:rPr lang="en-US" altLang="zh-CN" sz="1600" dirty="0">
                <a:latin typeface="+mj-ea"/>
                <a:ea typeface="+mj-ea"/>
              </a:rPr>
              <a:t>《</a:t>
            </a:r>
            <a:r>
              <a:rPr lang="zh-CN" altLang="en-US" sz="1600" dirty="0">
                <a:latin typeface="+mj-ea"/>
                <a:ea typeface="+mj-ea"/>
              </a:rPr>
              <a:t>从学生到学者的四个阶段</a:t>
            </a:r>
            <a:r>
              <a:rPr lang="en-US" altLang="zh-CN" sz="1600" dirty="0">
                <a:latin typeface="+mj-ea"/>
                <a:ea typeface="+mj-ea"/>
              </a:rPr>
              <a:t>》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en-US" altLang="zh-CN" sz="1600" dirty="0">
                <a:latin typeface="+mj-ea"/>
                <a:ea typeface="+mj-ea"/>
                <a:hlinkClick r:id="rId3"/>
              </a:rPr>
              <a:t>https://www.bilibili.com/video/BV1ay4y1k721/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022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5357580" y="0"/>
            <a:ext cx="3786421" cy="3260848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40" name="文本框 39"/>
          <p:cNvSpPr txBox="1"/>
          <p:nvPr/>
        </p:nvSpPr>
        <p:spPr>
          <a:xfrm>
            <a:off x="3019441" y="2571750"/>
            <a:ext cx="3539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谢谢！</a:t>
            </a:r>
            <a:endParaRPr lang="en-US" altLang="zh-CN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A5F12329-54D5-58AF-469E-337B6AADB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336" y="3436119"/>
            <a:ext cx="24753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姓名</a:t>
            </a:r>
            <a:endParaRPr lang="en-US" altLang="zh-CN" sz="20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大学</a:t>
            </a:r>
            <a:r>
              <a:rPr lang="en-US" altLang="zh-CN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专业</a:t>
            </a:r>
            <a:endParaRPr lang="en-US" altLang="zh-CN" sz="20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0B22D3-B5A0-80DD-F9F0-AF89EEECAFB8}"/>
              </a:ext>
            </a:extLst>
          </p:cNvPr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6BAE835-0042-7CEF-CD50-8AA0E11F8DFC}"/>
                </a:ext>
              </a:extLst>
            </p:cNvPr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B7F3442-4139-0750-F74E-AF23961D46A8}"/>
                </a:ext>
              </a:extLst>
            </p:cNvPr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E2ED8B-4525-B44B-F6ED-0DBBD38E6F99}"/>
              </a:ext>
            </a:extLst>
          </p:cNvPr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BC0971-DC38-DEA7-6812-71FE5AB8FDB7}"/>
                </a:ext>
              </a:extLst>
            </p:cNvPr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0484892-DD7E-0E9C-4934-FB05A3BFCD74}"/>
                </a:ext>
              </a:extLst>
            </p:cNvPr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pic>
        <p:nvPicPr>
          <p:cNvPr id="10" name="Picture 12" descr="清华大学">
            <a:extLst>
              <a:ext uri="{FF2B5EF4-FFF2-40B4-BE49-F238E27FC236}">
                <a16:creationId xmlns:a16="http://schemas.microsoft.com/office/drawing/2014/main" id="{6D75F606-6674-FC01-EBE0-9C9C133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9" y="1000255"/>
            <a:ext cx="1429502" cy="14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>
          <a:xfrm>
            <a:off x="0" y="-247650"/>
            <a:ext cx="2819400" cy="5638800"/>
          </a:xfrm>
          <a:custGeom>
            <a:avLst/>
            <a:gdLst>
              <a:gd name="connsiteX0" fmla="*/ 0 w 3992171"/>
              <a:gd name="connsiteY0" fmla="*/ 0 h 7984342"/>
              <a:gd name="connsiteX1" fmla="*/ 3992171 w 3992171"/>
              <a:gd name="connsiteY1" fmla="*/ 3992171 h 7984342"/>
              <a:gd name="connsiteX2" fmla="*/ 0 w 3992171"/>
              <a:gd name="connsiteY2" fmla="*/ 7984342 h 7984342"/>
              <a:gd name="connsiteX3" fmla="*/ 0 w 3992171"/>
              <a:gd name="connsiteY3" fmla="*/ 0 h 79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171" h="7984342">
                <a:moveTo>
                  <a:pt x="0" y="0"/>
                </a:moveTo>
                <a:cubicBezTo>
                  <a:pt x="2204815" y="0"/>
                  <a:pt x="3992171" y="1787356"/>
                  <a:pt x="3992171" y="3992171"/>
                </a:cubicBezTo>
                <a:cubicBezTo>
                  <a:pt x="3992171" y="6196986"/>
                  <a:pt x="2204815" y="7984342"/>
                  <a:pt x="0" y="7984342"/>
                </a:cubicBezTo>
                <a:lnTo>
                  <a:pt x="0" y="0"/>
                </a:lnTo>
                <a:close/>
              </a:path>
            </a:pathLst>
          </a:custGeom>
          <a:solidFill>
            <a:srgbClr val="9999F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5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0" y="-35079"/>
            <a:ext cx="2606831" cy="5213660"/>
          </a:xfrm>
          <a:custGeom>
            <a:avLst/>
            <a:gdLst>
              <a:gd name="connsiteX0" fmla="*/ 1 w 3475774"/>
              <a:gd name="connsiteY0" fmla="*/ 0 h 6951546"/>
              <a:gd name="connsiteX1" fmla="*/ 3475774 w 3475774"/>
              <a:gd name="connsiteY1" fmla="*/ 3475773 h 6951546"/>
              <a:gd name="connsiteX2" fmla="*/ 1 w 3475774"/>
              <a:gd name="connsiteY2" fmla="*/ 6951546 h 6951546"/>
              <a:gd name="connsiteX3" fmla="*/ 0 w 3475774"/>
              <a:gd name="connsiteY3" fmla="*/ 6951546 h 6951546"/>
              <a:gd name="connsiteX4" fmla="*/ 0 w 3475774"/>
              <a:gd name="connsiteY4" fmla="*/ 0 h 6951546"/>
              <a:gd name="connsiteX5" fmla="*/ 1 w 3475774"/>
              <a:gd name="connsiteY5" fmla="*/ 0 h 695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5774" h="6951546">
                <a:moveTo>
                  <a:pt x="1" y="0"/>
                </a:moveTo>
                <a:cubicBezTo>
                  <a:pt x="1919617" y="0"/>
                  <a:pt x="3475774" y="1556157"/>
                  <a:pt x="3475774" y="3475773"/>
                </a:cubicBezTo>
                <a:cubicBezTo>
                  <a:pt x="3475774" y="5395389"/>
                  <a:pt x="1919617" y="6951546"/>
                  <a:pt x="1" y="6951546"/>
                </a:cubicBezTo>
                <a:lnTo>
                  <a:pt x="0" y="6951546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183CE4-A572-B943-17A0-8A562B7A4B69}"/>
              </a:ext>
            </a:extLst>
          </p:cNvPr>
          <p:cNvGrpSpPr/>
          <p:nvPr/>
        </p:nvGrpSpPr>
        <p:grpSpPr>
          <a:xfrm>
            <a:off x="4143962" y="1090583"/>
            <a:ext cx="2180640" cy="438581"/>
            <a:chOff x="4454724" y="1137120"/>
            <a:chExt cx="2180640" cy="438581"/>
          </a:xfrm>
        </p:grpSpPr>
        <p:sp>
          <p:nvSpPr>
            <p:cNvPr id="45" name="椭圆 44"/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01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015534" y="1149317"/>
              <a:ext cx="16198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67679" y="2607986"/>
            <a:ext cx="155292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13251" y="2036284"/>
            <a:ext cx="15529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1AF5683-F640-1E96-F6C2-CB6B0222EA95}"/>
              </a:ext>
            </a:extLst>
          </p:cNvPr>
          <p:cNvGrpSpPr/>
          <p:nvPr/>
        </p:nvGrpSpPr>
        <p:grpSpPr>
          <a:xfrm>
            <a:off x="4143962" y="1828163"/>
            <a:ext cx="1946830" cy="438581"/>
            <a:chOff x="4454724" y="1137120"/>
            <a:chExt cx="1946830" cy="43858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525D4EC-7008-9015-728E-D50219F9852C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272CE4-FF64-3FA2-494B-3DBA7E9BE91A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8249D0-0DBE-99DC-4791-6FB70F7BD697}"/>
                </a:ext>
              </a:extLst>
            </p:cNvPr>
            <p:cNvSpPr/>
            <p:nvPr/>
          </p:nvSpPr>
          <p:spPr>
            <a:xfrm>
              <a:off x="5015534" y="1149317"/>
              <a:ext cx="13860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科研项目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2A9841-13B7-9616-2584-649F59DAF109}"/>
              </a:ext>
            </a:extLst>
          </p:cNvPr>
          <p:cNvGrpSpPr/>
          <p:nvPr/>
        </p:nvGrpSpPr>
        <p:grpSpPr>
          <a:xfrm>
            <a:off x="4143962" y="2596285"/>
            <a:ext cx="2000617" cy="438581"/>
            <a:chOff x="4454724" y="1137120"/>
            <a:chExt cx="2000617" cy="43858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D709BC-4F9B-F45C-64FE-2919E33C90C7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CA18FC-271A-C035-2A67-F595DB0A1A9F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8F2C92-73E3-33A6-717C-71B4990C3615}"/>
                </a:ext>
              </a:extLst>
            </p:cNvPr>
            <p:cNvSpPr/>
            <p:nvPr/>
          </p:nvSpPr>
          <p:spPr>
            <a:xfrm>
              <a:off x="5015534" y="1149317"/>
              <a:ext cx="14398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工程项目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1AED23-0052-EB3C-F44C-BC984C653B41}"/>
              </a:ext>
            </a:extLst>
          </p:cNvPr>
          <p:cNvGrpSpPr/>
          <p:nvPr/>
        </p:nvGrpSpPr>
        <p:grpSpPr>
          <a:xfrm>
            <a:off x="4143962" y="3346062"/>
            <a:ext cx="2117809" cy="438581"/>
            <a:chOff x="4454724" y="1137120"/>
            <a:chExt cx="2117809" cy="43858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FFA102-460A-CA3B-6C53-0551FD0EA3C0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0D63E3-365B-B7E5-5259-01F8273B103A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58223BF-983A-C315-A636-689008EB2DAB}"/>
                </a:ext>
              </a:extLst>
            </p:cNvPr>
            <p:cNvSpPr/>
            <p:nvPr/>
          </p:nvSpPr>
          <p:spPr>
            <a:xfrm>
              <a:off x="5015534" y="1149317"/>
              <a:ext cx="1556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77651E-B5BA-FF2C-F83A-6122A6CCD285}"/>
              </a:ext>
            </a:extLst>
          </p:cNvPr>
          <p:cNvSpPr txBox="1"/>
          <p:nvPr/>
        </p:nvSpPr>
        <p:spPr>
          <a:xfrm>
            <a:off x="381879" y="3563657"/>
            <a:ext cx="2687867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院校：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大学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专业：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专业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手机：</a:t>
            </a:r>
            <a:r>
              <a:rPr lang="en-US" altLang="zh-CN" sz="1600" dirty="0">
                <a:latin typeface="+mj-ea"/>
                <a:ea typeface="+mj-ea"/>
              </a:rPr>
              <a:t>12345678900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邮箱：</a:t>
            </a:r>
            <a:r>
              <a:rPr lang="en-US" altLang="zh-CN" sz="1600" dirty="0">
                <a:latin typeface="+mj-ea"/>
                <a:ea typeface="+mj-ea"/>
              </a:rPr>
              <a:t>XX@gmail.com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81A23D-97D2-B099-6CB9-5AB080D4E835}"/>
              </a:ext>
            </a:extLst>
          </p:cNvPr>
          <p:cNvSpPr/>
          <p:nvPr/>
        </p:nvSpPr>
        <p:spPr>
          <a:xfrm>
            <a:off x="5443415" y="2215099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奖项荣誉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A27722-8EE3-596E-DCE5-9E0BED6B58D0}"/>
              </a:ext>
            </a:extLst>
          </p:cNvPr>
          <p:cNvSpPr txBox="1"/>
          <p:nvPr/>
        </p:nvSpPr>
        <p:spPr>
          <a:xfrm>
            <a:off x="3650180" y="2515476"/>
            <a:ext cx="4767679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竞赛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等奖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奖学金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......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…..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挑含金量高的写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824A17-C468-34E3-E29F-C49B9C159BE6}"/>
              </a:ext>
            </a:extLst>
          </p:cNvPr>
          <p:cNvSpPr/>
          <p:nvPr/>
        </p:nvSpPr>
        <p:spPr>
          <a:xfrm>
            <a:off x="1078059" y="3213548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基本情况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58F5623-0C72-4130-575C-5DA83E330A0E}"/>
              </a:ext>
            </a:extLst>
          </p:cNvPr>
          <p:cNvSpPr/>
          <p:nvPr/>
        </p:nvSpPr>
        <p:spPr>
          <a:xfrm>
            <a:off x="5443415" y="916260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学习成绩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34746E-0F1F-97BB-5FE7-B89E97FE4FFD}"/>
              </a:ext>
            </a:extLst>
          </p:cNvPr>
          <p:cNvSpPr txBox="1"/>
          <p:nvPr/>
        </p:nvSpPr>
        <p:spPr>
          <a:xfrm>
            <a:off x="1358868" y="1765253"/>
            <a:ext cx="7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照片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42803-630F-AE40-24F5-7AADB852D4A2}"/>
              </a:ext>
            </a:extLst>
          </p:cNvPr>
          <p:cNvSpPr txBox="1"/>
          <p:nvPr/>
        </p:nvSpPr>
        <p:spPr>
          <a:xfrm>
            <a:off x="3650180" y="1216637"/>
            <a:ext cx="4881978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成绩：</a:t>
            </a:r>
            <a:r>
              <a:rPr lang="en-US" altLang="zh-CN" sz="1600" dirty="0">
                <a:latin typeface="+mj-ea"/>
                <a:ea typeface="+mj-ea"/>
              </a:rPr>
              <a:t>90.00/100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GPA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en-US" altLang="zh-CN" sz="1600" dirty="0">
                <a:latin typeface="+mj-ea"/>
                <a:ea typeface="+mj-ea"/>
              </a:rPr>
              <a:t>3.80/4.0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排名：</a:t>
            </a:r>
            <a:r>
              <a:rPr lang="en-US" altLang="zh-CN" sz="1600" dirty="0">
                <a:latin typeface="+mj-ea"/>
                <a:ea typeface="+mj-ea"/>
              </a:rPr>
              <a:t>1/100</a:t>
            </a:r>
            <a:r>
              <a:rPr lang="zh-CN" altLang="en-US" sz="1600" dirty="0">
                <a:latin typeface="+mj-ea"/>
                <a:ea typeface="+mj-ea"/>
              </a:rPr>
              <a:t>（前</a:t>
            </a:r>
            <a:r>
              <a:rPr lang="en-US" altLang="zh-CN" sz="1600" dirty="0">
                <a:latin typeface="+mj-ea"/>
                <a:ea typeface="+mj-ea"/>
              </a:rPr>
              <a:t>1%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8003C8-F438-540E-8178-5E262662A84D}"/>
              </a:ext>
            </a:extLst>
          </p:cNvPr>
          <p:cNvSpPr/>
          <p:nvPr/>
        </p:nvSpPr>
        <p:spPr>
          <a:xfrm>
            <a:off x="5443415" y="4145334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英语水平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85E39-D428-25F1-542F-EC704387A33B}"/>
              </a:ext>
            </a:extLst>
          </p:cNvPr>
          <p:cNvSpPr txBox="1"/>
          <p:nvPr/>
        </p:nvSpPr>
        <p:spPr>
          <a:xfrm>
            <a:off x="3650180" y="4486987"/>
            <a:ext cx="5285393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四级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分，六级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分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E5F64-4A51-B337-DAB6-86DB24DAA519}"/>
              </a:ext>
            </a:extLst>
          </p:cNvPr>
          <p:cNvSpPr txBox="1"/>
          <p:nvPr/>
        </p:nvSpPr>
        <p:spPr>
          <a:xfrm>
            <a:off x="1358869" y="2745196"/>
            <a:ext cx="73388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姓名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26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1E8CA5-930A-AD35-5360-195EE2DD61C0}"/>
              </a:ext>
            </a:extLst>
          </p:cNvPr>
          <p:cNvSpPr/>
          <p:nvPr/>
        </p:nvSpPr>
        <p:spPr>
          <a:xfrm>
            <a:off x="5497553" y="905520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科研项目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81A23D-97D2-B099-6CB9-5AB080D4E835}"/>
              </a:ext>
            </a:extLst>
          </p:cNvPr>
          <p:cNvSpPr/>
          <p:nvPr/>
        </p:nvSpPr>
        <p:spPr>
          <a:xfrm>
            <a:off x="5497553" y="2585961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工程项目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A27722-8EE3-596E-DCE5-9E0BED6B58D0}"/>
              </a:ext>
            </a:extLst>
          </p:cNvPr>
          <p:cNvSpPr txBox="1"/>
          <p:nvPr/>
        </p:nvSpPr>
        <p:spPr>
          <a:xfrm>
            <a:off x="3664326" y="1205897"/>
            <a:ext cx="4961963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实验室，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教授指导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29E94-39F7-50A2-A517-1D3E37CF014C}"/>
              </a:ext>
            </a:extLst>
          </p:cNvPr>
          <p:cNvSpPr txBox="1"/>
          <p:nvPr/>
        </p:nvSpPr>
        <p:spPr>
          <a:xfrm>
            <a:off x="3664326" y="2886338"/>
            <a:ext cx="4961963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项目名称，方向，贡献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1F74F-4055-8592-70ED-0DE6DE79BE34}"/>
              </a:ext>
            </a:extLst>
          </p:cNvPr>
          <p:cNvSpPr txBox="1"/>
          <p:nvPr/>
        </p:nvSpPr>
        <p:spPr>
          <a:xfrm>
            <a:off x="381879" y="3563657"/>
            <a:ext cx="2687867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院校：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大学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专业：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专业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手机：</a:t>
            </a:r>
            <a:r>
              <a:rPr lang="en-US" altLang="zh-CN" sz="1600" dirty="0">
                <a:latin typeface="+mj-ea"/>
                <a:ea typeface="+mj-ea"/>
              </a:rPr>
              <a:t>12345678900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邮箱：</a:t>
            </a:r>
            <a:r>
              <a:rPr lang="en-US" altLang="zh-CN" sz="1600" dirty="0">
                <a:latin typeface="+mj-ea"/>
                <a:ea typeface="+mj-ea"/>
              </a:rPr>
              <a:t>XX@gmail.com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DBFE7A-58E3-7C7C-0396-C984D38B0F0A}"/>
              </a:ext>
            </a:extLst>
          </p:cNvPr>
          <p:cNvSpPr/>
          <p:nvPr/>
        </p:nvSpPr>
        <p:spPr>
          <a:xfrm>
            <a:off x="1078059" y="3213548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基本情况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EE4BBD-C80B-C7A5-D58A-B8E81E0B489F}"/>
              </a:ext>
            </a:extLst>
          </p:cNvPr>
          <p:cNvSpPr txBox="1"/>
          <p:nvPr/>
        </p:nvSpPr>
        <p:spPr>
          <a:xfrm>
            <a:off x="1358868" y="1765253"/>
            <a:ext cx="7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照片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9B371-2EFF-BC9C-51F6-571BE77E0C3A}"/>
              </a:ext>
            </a:extLst>
          </p:cNvPr>
          <p:cNvSpPr txBox="1"/>
          <p:nvPr/>
        </p:nvSpPr>
        <p:spPr>
          <a:xfrm>
            <a:off x="1358869" y="2745196"/>
            <a:ext cx="73388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姓名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379A4B-8C82-A6C1-3569-0F540911B677}"/>
              </a:ext>
            </a:extLst>
          </p:cNvPr>
          <p:cNvSpPr txBox="1"/>
          <p:nvPr/>
        </p:nvSpPr>
        <p:spPr>
          <a:xfrm>
            <a:off x="3664326" y="3904757"/>
            <a:ext cx="4572000" cy="98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数学：辅修数学双学位，本科数学课均</a:t>
            </a:r>
            <a:r>
              <a:rPr lang="en-US" altLang="zh-CN" sz="1600" dirty="0">
                <a:latin typeface="+mj-ea"/>
                <a:ea typeface="+mj-ea"/>
              </a:rPr>
              <a:t>95+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编程：熟悉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语言、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框架，</a:t>
            </a:r>
            <a:r>
              <a:rPr lang="en-US" altLang="zh-CN" sz="1600" dirty="0" err="1">
                <a:latin typeface="+mj-ea"/>
                <a:ea typeface="+mj-ea"/>
              </a:rPr>
              <a:t>github</a:t>
            </a:r>
            <a:r>
              <a:rPr lang="zh-CN" altLang="en-US" sz="1600" dirty="0">
                <a:latin typeface="+mj-ea"/>
                <a:ea typeface="+mj-ea"/>
              </a:rPr>
              <a:t>收获</a:t>
            </a:r>
            <a:r>
              <a:rPr lang="en-US" altLang="zh-CN" sz="1600" dirty="0">
                <a:latin typeface="+mj-ea"/>
                <a:ea typeface="+mj-ea"/>
              </a:rPr>
              <a:t>500+star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F17CA9D-0388-371C-6554-826042D94418}"/>
              </a:ext>
            </a:extLst>
          </p:cNvPr>
          <p:cNvSpPr/>
          <p:nvPr/>
        </p:nvSpPr>
        <p:spPr>
          <a:xfrm>
            <a:off x="5497553" y="3637226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数学编程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97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8EF4D4E-1C56-80CA-EA3E-83CBD6D470F7}"/>
              </a:ext>
            </a:extLst>
          </p:cNvPr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</p:spTree>
    <p:extLst>
      <p:ext uri="{BB962C8B-B14F-4D97-AF65-F5344CB8AC3E}">
        <p14:creationId xmlns:p14="http://schemas.microsoft.com/office/powerpoint/2010/main" val="135857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1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235A1-B7B5-539C-C4C4-A775418B2DE3}"/>
              </a:ext>
            </a:extLst>
          </p:cNvPr>
          <p:cNvSpPr txBox="1"/>
          <p:nvPr/>
        </p:nvSpPr>
        <p:spPr>
          <a:xfrm>
            <a:off x="3010460" y="1151257"/>
            <a:ext cx="312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XX</a:t>
            </a:r>
            <a:r>
              <a:rPr lang="zh-CN" altLang="en-US" sz="1400" dirty="0">
                <a:latin typeface="+mj-ea"/>
                <a:ea typeface="+mj-ea"/>
              </a:rPr>
              <a:t>会议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期刊  </a:t>
            </a:r>
            <a:r>
              <a:rPr lang="en-US" altLang="zh-CN" sz="1400" dirty="0">
                <a:latin typeface="+mj-ea"/>
                <a:ea typeface="+mj-ea"/>
              </a:rPr>
              <a:t>|  </a:t>
            </a:r>
            <a:r>
              <a:rPr lang="zh-CN" altLang="en-US" sz="1400" dirty="0">
                <a:latin typeface="+mj-ea"/>
                <a:ea typeface="+mj-ea"/>
              </a:rPr>
              <a:t>第</a:t>
            </a:r>
            <a:r>
              <a:rPr lang="en-US" altLang="zh-CN" sz="1400" dirty="0">
                <a:latin typeface="+mj-ea"/>
                <a:ea typeface="+mj-ea"/>
              </a:rPr>
              <a:t>X</a:t>
            </a:r>
            <a:r>
              <a:rPr lang="zh-CN" altLang="en-US" sz="14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F79DD-70A7-48EC-CE2B-F48E559DEF4A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5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2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235A1-B7B5-539C-C4C4-A775418B2DE3}"/>
              </a:ext>
            </a:extLst>
          </p:cNvPr>
          <p:cNvSpPr txBox="1"/>
          <p:nvPr/>
        </p:nvSpPr>
        <p:spPr>
          <a:xfrm>
            <a:off x="3010460" y="1151257"/>
            <a:ext cx="312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XX</a:t>
            </a:r>
            <a:r>
              <a:rPr lang="zh-CN" altLang="en-US" sz="1400" dirty="0">
                <a:latin typeface="+mj-ea"/>
                <a:ea typeface="+mj-ea"/>
              </a:rPr>
              <a:t>会议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期刊  </a:t>
            </a:r>
            <a:r>
              <a:rPr lang="en-US" altLang="zh-CN" sz="1400" dirty="0">
                <a:latin typeface="+mj-ea"/>
                <a:ea typeface="+mj-ea"/>
              </a:rPr>
              <a:t>|  </a:t>
            </a:r>
            <a:r>
              <a:rPr lang="zh-CN" altLang="en-US" sz="1400" dirty="0">
                <a:latin typeface="+mj-ea"/>
                <a:ea typeface="+mj-ea"/>
              </a:rPr>
              <a:t>第</a:t>
            </a:r>
            <a:r>
              <a:rPr lang="en-US" altLang="zh-CN" sz="1400" dirty="0">
                <a:latin typeface="+mj-ea"/>
                <a:ea typeface="+mj-ea"/>
              </a:rPr>
              <a:t>X</a:t>
            </a:r>
            <a:r>
              <a:rPr lang="zh-CN" altLang="en-US" sz="14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648FC-50E5-820C-E326-358116F0B0AE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5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6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全屏显示(16:9)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方正清刻本悦宋简体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2022-10-11T01:32:28Z</dcterms:created>
  <dcterms:modified xsi:type="dcterms:W3CDTF">2023-07-17T12:35:47Z</dcterms:modified>
</cp:coreProperties>
</file>