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3" d="100"/>
          <a:sy n="73" d="100"/>
        </p:scale>
        <p:origin x="7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6277" units="cm"/>
          <inkml:channel name="Y" type="integer" max="16423" units="cm"/>
          <inkml:channel name="F" type="integer" max="4095" units="dev"/>
          <inkml:channel name="T" type="integer" max="2.14748E9" units="dev"/>
        </inkml:traceFormat>
        <inkml:channelProperties>
          <inkml:channelProperty channel="X" name="resolution" value="1000.26648" units="1/cm"/>
          <inkml:channelProperty channel="Y" name="resolution" value="1000.18268" units="1/cm"/>
          <inkml:channelProperty channel="F" name="resolution" value="0" units="1/dev"/>
          <inkml:channelProperty channel="T" name="resolution" value="1" units="1/dev"/>
        </inkml:channelProperties>
      </inkml:inkSource>
      <inkml:timestamp xml:id="ts0" timeString="2020-01-03T13:12:17.803"/>
    </inkml:context>
    <inkml:brush xml:id="br0">
      <inkml:brushProperty name="width" value="0.05" units="cm"/>
      <inkml:brushProperty name="height" value="0.05" units="cm"/>
      <inkml:brushProperty name="fitToCurve" value="1"/>
    </inkml:brush>
  </inkml:definitions>
  <inkml:trace contextRef="#ctx0" brushRef="#br0">0 0 1309 0,'11'5'263'0,"-9"-5"-157"15,0 2 172-15,-2-2-283 0,0 0-7 16,0 0-10-16,0 0-1 0,0 0-11 16,0 0-11-16,0 0-39 0,0 0-34 15,2 0-38-15,1 2-91 0,-1 0-8 0,0 0-30 16,0 0-86-16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73.0038" units="1/cm"/>
          <inkml:channelProperty channel="Y" name="resolution" value="73.17073" units="1/cm"/>
          <inkml:channelProperty channel="T" name="resolution" value="1" units="1/dev"/>
        </inkml:channelProperties>
      </inkml:inkSource>
      <inkml:timestamp xml:id="ts0" timeString="2020-01-03T13:12:56.271"/>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73.0038" units="1/cm"/>
          <inkml:channelProperty channel="Y" name="resolution" value="73.17073" units="1/cm"/>
          <inkml:channelProperty channel="T" name="resolution" value="1" units="1/dev"/>
        </inkml:channelProperties>
      </inkml:inkSource>
      <inkml:timestamp xml:id="ts0" timeString="2020-01-03T13:13:09.955"/>
    </inkml:context>
    <inkml:brush xml:id="br0">
      <inkml:brushProperty name="width" value="0.05" units="cm"/>
      <inkml:brushProperty name="height" value="0.05" units="cm"/>
      <inkml:brushProperty name="fitToCurve" value="1"/>
    </inkml:brush>
  </inkml:definitions>
  <inkml:trace contextRef="#ctx0" brushRef="#br0">29 0 0,'-29'0'188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3477C-4BB1-4D67-AD85-392AEFE937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86379C-B4E9-4E18-824A-21EA2C05C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D9D5182-CB36-401E-95B5-5C6871403619}"/>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id="{D0463F5C-D7D5-48CB-A041-898E18C45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94A97-F454-4EC8-B110-911BBAE56BC4}"/>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246962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828E9-1058-4516-B074-6DD04A6850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80BAA8-FAA1-4258-AAF8-B0B3D267236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738A3F-AD4C-4F02-9836-7C69A837A4E2}"/>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id="{3C932D66-58C5-4ADA-93FF-4B02A6CEF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75C572-8BDD-4094-A074-ACAC61A89DC0}"/>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246747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B56B64-A589-4E20-B7B1-8E9AB65733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C9D668-64ED-4992-84A2-43FF635E76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534BA2-4435-4671-90F5-326C88B90AD7}"/>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id="{343497FF-1628-4086-9BB2-F691C303A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3D0F03-D223-408E-B388-04D958A4011B}"/>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41456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679BF-1BAD-4C13-ADCD-972C7FB5FF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DFAA24-CD35-4B53-B711-66DCAC3CDD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A0E180-58E5-4F7B-83B3-7E107B7EBAD7}"/>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id="{ADC1D1B5-09E9-4F56-82DE-C38FA1498C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8D58D1-80EA-4D4A-B836-B08CD970886B}"/>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172949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DE588-F950-4847-8D01-A804ECFE48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94B919-D241-4C64-90ED-603E642CF4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DBC95D-D849-4CBE-AB0E-4244E0F24A66}"/>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id="{7E49F338-E50D-49E9-A8B8-366D74A33D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0B292D-AE02-4AA1-AC2C-B30393BCFA48}"/>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11582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1C6D2-9486-43B5-938A-59E832500F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52CCE9-EF83-4E1B-A606-A8DF993730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495778-FEA5-4B81-AAED-902BDD1F0C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3FC422-70ED-457C-8A59-1AE9C862F7BE}"/>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6" name="页脚占位符 5">
            <a:extLst>
              <a:ext uri="{FF2B5EF4-FFF2-40B4-BE49-F238E27FC236}">
                <a16:creationId xmlns:a16="http://schemas.microsoft.com/office/drawing/2014/main" id="{E51C4CE6-3D71-4F9B-997C-A38A6CE2F4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C75BA4-9311-4859-8E83-6C6682B4C161}"/>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11245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03464-03DC-4BA8-8481-E96B9F7320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7BCE5E-EAF4-4E48-BAAD-13538E604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E12ACC-6559-40FE-A658-18AD96C3A5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6F6562-3976-475B-BF53-76ED942D5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9285FB9-FF98-4DDA-A7F3-5DCD02F493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0D7236-2B75-44B8-81B9-CDCE974CA665}"/>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8" name="页脚占位符 7">
            <a:extLst>
              <a:ext uri="{FF2B5EF4-FFF2-40B4-BE49-F238E27FC236}">
                <a16:creationId xmlns:a16="http://schemas.microsoft.com/office/drawing/2014/main" id="{2A96A305-B913-4416-81B6-2ABE79A40E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783FF1-A029-4604-BD06-9D218F5BB423}"/>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333439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9BE8-0141-40A1-B393-F9F2CA2388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AE032C-8CA2-4F0E-B7BA-1B7AC336B375}"/>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4" name="页脚占位符 3">
            <a:extLst>
              <a:ext uri="{FF2B5EF4-FFF2-40B4-BE49-F238E27FC236}">
                <a16:creationId xmlns:a16="http://schemas.microsoft.com/office/drawing/2014/main" id="{758E7813-FE01-4625-B55C-CE7C172703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C3F1B2-E0B3-4395-8013-1744EE92F91E}"/>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20453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58AADB-2D69-477D-843B-A740F60ADCBC}"/>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3" name="页脚占位符 2">
            <a:extLst>
              <a:ext uri="{FF2B5EF4-FFF2-40B4-BE49-F238E27FC236}">
                <a16:creationId xmlns:a16="http://schemas.microsoft.com/office/drawing/2014/main" id="{8E743CA0-2349-4FD8-9C27-183028DCCE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0FD569-34CB-4A48-B720-A7C962293A1A}"/>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93511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39AF-93C1-4EDD-A51F-1F18BE892B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25237F-4BD1-4006-971A-CB0334A6C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7E9BCF-9B8D-4E57-8592-B1D6E9A3C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DFA6C0-EE10-42C2-B6E5-7B46BBB2D7B5}"/>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6" name="页脚占位符 5">
            <a:extLst>
              <a:ext uri="{FF2B5EF4-FFF2-40B4-BE49-F238E27FC236}">
                <a16:creationId xmlns:a16="http://schemas.microsoft.com/office/drawing/2014/main" id="{44FB5F5F-165F-47B7-A0FD-A455F33A40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C6649C-EDF4-463C-B93D-D82C1AB21D36}"/>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383496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2796A-2295-4B3A-A31B-F8BCEEC918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1DD3A9F-6041-4E86-86E2-64D08F36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6B87A7-BC52-4A65-AC97-043D06372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68E048-04C8-40B9-BC8F-F15B85698054}"/>
              </a:ext>
            </a:extLst>
          </p:cNvPr>
          <p:cNvSpPr>
            <a:spLocks noGrp="1"/>
          </p:cNvSpPr>
          <p:nvPr>
            <p:ph type="dt" sz="half" idx="10"/>
          </p:nvPr>
        </p:nvSpPr>
        <p:spPr/>
        <p:txBody>
          <a:bodyPr/>
          <a:lstStyle/>
          <a:p>
            <a:fld id="{094CBB31-F859-4D88-954D-42E562FB3FBA}" type="datetimeFigureOut">
              <a:rPr lang="zh-CN" altLang="en-US" smtClean="0"/>
              <a:t>2020/1/3</a:t>
            </a:fld>
            <a:endParaRPr lang="zh-CN" altLang="en-US"/>
          </a:p>
        </p:txBody>
      </p:sp>
      <p:sp>
        <p:nvSpPr>
          <p:cNvPr id="6" name="页脚占位符 5">
            <a:extLst>
              <a:ext uri="{FF2B5EF4-FFF2-40B4-BE49-F238E27FC236}">
                <a16:creationId xmlns:a16="http://schemas.microsoft.com/office/drawing/2014/main" id="{E2AFD331-637E-4975-BEF2-02B3D84287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014C3E-193D-4F22-9632-B5D8E96040DC}"/>
              </a:ext>
            </a:extLst>
          </p:cNvPr>
          <p:cNvSpPr>
            <a:spLocks noGrp="1"/>
          </p:cNvSpPr>
          <p:nvPr>
            <p:ph type="sldNum" sz="quarter" idx="12"/>
          </p:nvPr>
        </p:nvSpPr>
        <p:spPr/>
        <p:txBody>
          <a:body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341006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249591-E613-4B43-BD36-132386BF8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7868C6-F911-4AA1-AEF7-5EC99D2EC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028A4-FD0D-4FCB-AAAF-BEA72DE8B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BB31-F859-4D88-954D-42E562FB3FBA}" type="datetimeFigureOut">
              <a:rPr lang="zh-CN" altLang="en-US" smtClean="0"/>
              <a:t>2020/1/3</a:t>
            </a:fld>
            <a:endParaRPr lang="zh-CN" altLang="en-US"/>
          </a:p>
        </p:txBody>
      </p:sp>
      <p:sp>
        <p:nvSpPr>
          <p:cNvPr id="5" name="页脚占位符 4">
            <a:extLst>
              <a:ext uri="{FF2B5EF4-FFF2-40B4-BE49-F238E27FC236}">
                <a16:creationId xmlns:a16="http://schemas.microsoft.com/office/drawing/2014/main" id="{087DB605-34CD-4473-A8A6-5EB210CCE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43E493-7C16-4F5E-BE51-6641E2C83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522D3-F1F3-4D01-BA65-2C8FAA781A8F}" type="slidenum">
              <a:rPr lang="zh-CN" altLang="en-US" smtClean="0"/>
              <a:t>‹#›</a:t>
            </a:fld>
            <a:endParaRPr lang="zh-CN" altLang="en-US"/>
          </a:p>
        </p:txBody>
      </p:sp>
    </p:spTree>
    <p:extLst>
      <p:ext uri="{BB962C8B-B14F-4D97-AF65-F5344CB8AC3E}">
        <p14:creationId xmlns:p14="http://schemas.microsoft.com/office/powerpoint/2010/main" val="24539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0.png"/></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AA9D8-74A1-4735-AB8F-2B768C537035}"/>
              </a:ext>
            </a:extLst>
          </p:cNvPr>
          <p:cNvSpPr>
            <a:spLocks noGrp="1"/>
          </p:cNvSpPr>
          <p:nvPr>
            <p:ph type="ctrTitle"/>
          </p:nvPr>
        </p:nvSpPr>
        <p:spPr/>
        <p:txBody>
          <a:bodyPr/>
          <a:lstStyle/>
          <a:p>
            <a:r>
              <a:rPr lang="en-US" altLang="zh-CN" dirty="0"/>
              <a:t>2018</a:t>
            </a:r>
            <a:r>
              <a:rPr lang="zh-CN" altLang="en-US" dirty="0"/>
              <a:t>期末</a:t>
            </a:r>
            <a:r>
              <a:rPr lang="en-US" altLang="zh-CN" dirty="0"/>
              <a:t>A</a:t>
            </a:r>
            <a:r>
              <a:rPr lang="zh-CN" altLang="en-US" dirty="0"/>
              <a:t>卷试题</a:t>
            </a:r>
          </a:p>
        </p:txBody>
      </p:sp>
    </p:spTree>
    <p:extLst>
      <p:ext uri="{BB962C8B-B14F-4D97-AF65-F5344CB8AC3E}">
        <p14:creationId xmlns:p14="http://schemas.microsoft.com/office/powerpoint/2010/main" val="67875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E0032F-671D-4443-B0CD-28C81CA6209E}"/>
              </a:ext>
            </a:extLst>
          </p:cNvPr>
          <p:cNvPicPr>
            <a:picLocks noChangeAspect="1"/>
          </p:cNvPicPr>
          <p:nvPr/>
        </p:nvPicPr>
        <p:blipFill>
          <a:blip r:embed="rId2"/>
          <a:stretch>
            <a:fillRect/>
          </a:stretch>
        </p:blipFill>
        <p:spPr>
          <a:xfrm>
            <a:off x="7091321" y="152298"/>
            <a:ext cx="3305232" cy="6303695"/>
          </a:xfrm>
          <a:prstGeom prst="rect">
            <a:avLst/>
          </a:prstGeom>
        </p:spPr>
      </p:pic>
      <p:sp>
        <p:nvSpPr>
          <p:cNvPr id="5" name="矩形 4">
            <a:extLst>
              <a:ext uri="{FF2B5EF4-FFF2-40B4-BE49-F238E27FC236}">
                <a16:creationId xmlns:a16="http://schemas.microsoft.com/office/drawing/2014/main" id="{1118B51A-52F1-4C30-9FDD-5090B02AC03B}"/>
              </a:ext>
            </a:extLst>
          </p:cNvPr>
          <p:cNvSpPr/>
          <p:nvPr/>
        </p:nvSpPr>
        <p:spPr>
          <a:xfrm>
            <a:off x="121380" y="113288"/>
            <a:ext cx="6392707" cy="3247043"/>
          </a:xfrm>
          <a:prstGeom prst="rect">
            <a:avLst/>
          </a:prstGeom>
        </p:spPr>
        <p:txBody>
          <a:bodyPr wrap="square">
            <a:spAutoFit/>
          </a:bodyPr>
          <a:lstStyle/>
          <a:p>
            <a:pPr marL="269240" indent="269240">
              <a:spcBef>
                <a:spcPts val="600"/>
              </a:spcBef>
            </a:pPr>
            <a:r>
              <a:rPr lang="zh-CN" altLang="zh-CN" sz="2000" b="1" kern="100" dirty="0">
                <a:latin typeface="仿宋" panose="02010609060101010101" pitchFamily="49" charset="-122"/>
                <a:ea typeface="仿宋" panose="02010609060101010101" pitchFamily="49" charset="-122"/>
              </a:rPr>
              <a:t>八、</a:t>
            </a:r>
            <a:r>
              <a:rPr lang="en-US" altLang="zh-CN" sz="2000" b="1" kern="100" dirty="0">
                <a:latin typeface="仿宋" panose="02010609060101010101" pitchFamily="49" charset="-122"/>
                <a:ea typeface="仿宋" panose="02010609060101010101" pitchFamily="49" charset="-122"/>
              </a:rPr>
              <a:t>4</a:t>
            </a:r>
            <a:r>
              <a:rPr lang="zh-CN" altLang="zh-CN" sz="2000" b="1" kern="100" dirty="0">
                <a:latin typeface="仿宋" panose="02010609060101010101" pitchFamily="49" charset="-122"/>
                <a:ea typeface="仿宋" panose="02010609060101010101" pitchFamily="49" charset="-122"/>
              </a:rPr>
              <a:t>个</a:t>
            </a:r>
            <a:r>
              <a:rPr lang="en-US" altLang="zh-CN" sz="2000" b="1" kern="100" dirty="0">
                <a:latin typeface="仿宋" panose="02010609060101010101" pitchFamily="49" charset="-122"/>
                <a:ea typeface="仿宋" panose="02010609060101010101" pitchFamily="49" charset="-122"/>
              </a:rPr>
              <a:t>8</a:t>
            </a:r>
            <a:r>
              <a:rPr lang="zh-CN" altLang="zh-CN" sz="2000" b="1" kern="100" dirty="0">
                <a:latin typeface="仿宋" panose="02010609060101010101" pitchFamily="49" charset="-122"/>
                <a:ea typeface="仿宋" panose="02010609060101010101" pitchFamily="49" charset="-122"/>
              </a:rPr>
              <a:t>位寄存器</a:t>
            </a:r>
            <a:r>
              <a:rPr lang="en-US" altLang="zh-CN" sz="2000" b="1" kern="100" dirty="0" err="1">
                <a:latin typeface="仿宋" panose="02010609060101010101" pitchFamily="49" charset="-122"/>
                <a:ea typeface="仿宋" panose="02010609060101010101" pitchFamily="49" charset="-122"/>
              </a:rPr>
              <a:t>R0</a:t>
            </a:r>
            <a:r>
              <a:rPr lang="zh-CN" altLang="zh-CN" sz="2000" b="1" kern="100" dirty="0">
                <a:latin typeface="仿宋" panose="02010609060101010101" pitchFamily="49" charset="-122"/>
                <a:ea typeface="仿宋" panose="02010609060101010101" pitchFamily="49" charset="-122"/>
              </a:rPr>
              <a:t>、</a:t>
            </a:r>
            <a:r>
              <a:rPr lang="en-US" altLang="zh-CN" sz="2000" b="1" kern="100" dirty="0" err="1">
                <a:latin typeface="仿宋" panose="02010609060101010101" pitchFamily="49" charset="-122"/>
                <a:ea typeface="仿宋" panose="02010609060101010101" pitchFamily="49" charset="-122"/>
              </a:rPr>
              <a:t>R1</a:t>
            </a:r>
            <a:r>
              <a:rPr lang="zh-CN" altLang="zh-CN" sz="2000" b="1" kern="100" dirty="0">
                <a:latin typeface="仿宋" panose="02010609060101010101" pitchFamily="49" charset="-122"/>
                <a:ea typeface="仿宋" panose="02010609060101010101" pitchFamily="49" charset="-122"/>
              </a:rPr>
              <a:t>、</a:t>
            </a:r>
            <a:r>
              <a:rPr lang="en-US" altLang="zh-CN" sz="2000" b="1" kern="100" dirty="0" err="1">
                <a:latin typeface="仿宋" panose="02010609060101010101" pitchFamily="49" charset="-122"/>
                <a:ea typeface="仿宋" panose="02010609060101010101" pitchFamily="49" charset="-122"/>
              </a:rPr>
              <a:t>R2</a:t>
            </a:r>
            <a:r>
              <a:rPr lang="zh-CN" altLang="zh-CN" sz="2000" b="1" kern="100" dirty="0">
                <a:latin typeface="仿宋" panose="02010609060101010101" pitchFamily="49" charset="-122"/>
                <a:ea typeface="仿宋" panose="02010609060101010101" pitchFamily="49" charset="-122"/>
              </a:rPr>
              <a:t>和</a:t>
            </a:r>
            <a:r>
              <a:rPr lang="en-US" altLang="zh-CN" sz="2000" b="1" kern="100" dirty="0" err="1">
                <a:latin typeface="仿宋" panose="02010609060101010101" pitchFamily="49" charset="-122"/>
                <a:ea typeface="仿宋" panose="02010609060101010101" pitchFamily="49" charset="-122"/>
              </a:rPr>
              <a:t>R3</a:t>
            </a:r>
            <a:r>
              <a:rPr lang="zh-CN" altLang="zh-CN" sz="2000" b="1" kern="100" dirty="0">
                <a:latin typeface="仿宋" panose="02010609060101010101" pitchFamily="49" charset="-122"/>
                <a:ea typeface="仿宋" panose="02010609060101010101" pitchFamily="49" charset="-122"/>
              </a:rPr>
              <a:t>之间进行以下传输操作：</a:t>
            </a:r>
          </a:p>
          <a:p>
            <a:pPr marL="269240" indent="269240"/>
            <a:r>
              <a:rPr lang="en-US" altLang="zh-CN" sz="2000" b="1" kern="100" dirty="0" err="1">
                <a:latin typeface="仿宋" panose="02010609060101010101" pitchFamily="49" charset="-122"/>
                <a:ea typeface="仿宋" panose="02010609060101010101" pitchFamily="49" charset="-122"/>
              </a:rPr>
              <a:t>C0</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R0←R1</a:t>
            </a:r>
            <a:endParaRPr lang="zh-CN" altLang="zh-CN" sz="2000" b="1" kern="100" dirty="0">
              <a:latin typeface="仿宋" panose="02010609060101010101" pitchFamily="49" charset="-122"/>
              <a:ea typeface="仿宋" panose="02010609060101010101" pitchFamily="49" charset="-122"/>
            </a:endParaRPr>
          </a:p>
          <a:p>
            <a:pPr marL="269240" indent="269240"/>
            <a:r>
              <a:rPr lang="en-US" altLang="zh-CN" sz="2000" b="1" kern="100" dirty="0" err="1">
                <a:latin typeface="仿宋" panose="02010609060101010101" pitchFamily="49" charset="-122"/>
                <a:ea typeface="仿宋" panose="02010609060101010101" pitchFamily="49" charset="-122"/>
              </a:rPr>
              <a:t>C1</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R1←R3</a:t>
            </a:r>
            <a:endParaRPr lang="zh-CN" altLang="zh-CN" sz="2000" b="1" kern="100" dirty="0">
              <a:latin typeface="仿宋" panose="02010609060101010101" pitchFamily="49" charset="-122"/>
              <a:ea typeface="仿宋" panose="02010609060101010101" pitchFamily="49" charset="-122"/>
            </a:endParaRPr>
          </a:p>
          <a:p>
            <a:pPr marL="269240" indent="269240"/>
            <a:r>
              <a:rPr lang="en-US" altLang="zh-CN" sz="2000" b="1" kern="100" dirty="0" err="1">
                <a:latin typeface="仿宋" panose="02010609060101010101" pitchFamily="49" charset="-122"/>
                <a:ea typeface="仿宋" panose="02010609060101010101" pitchFamily="49" charset="-122"/>
              </a:rPr>
              <a:t>C2</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R2←R0</a:t>
            </a:r>
            <a:endParaRPr lang="zh-CN" altLang="zh-CN" sz="2000" b="1" kern="100" dirty="0">
              <a:latin typeface="仿宋" panose="02010609060101010101" pitchFamily="49" charset="-122"/>
              <a:ea typeface="仿宋" panose="02010609060101010101" pitchFamily="49" charset="-122"/>
            </a:endParaRPr>
          </a:p>
          <a:p>
            <a:pPr marL="269240" indent="269240"/>
            <a:r>
              <a:rPr lang="en-US" altLang="zh-CN" sz="2000" b="1" kern="100" dirty="0" err="1">
                <a:latin typeface="仿宋" panose="02010609060101010101" pitchFamily="49" charset="-122"/>
                <a:ea typeface="仿宋" panose="02010609060101010101" pitchFamily="49" charset="-122"/>
              </a:rPr>
              <a:t>C3</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R3←R2</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R0←R2</a:t>
            </a:r>
            <a:endParaRPr lang="zh-CN" altLang="zh-CN" sz="2000" b="1" kern="100" dirty="0">
              <a:latin typeface="仿宋" panose="02010609060101010101" pitchFamily="49" charset="-122"/>
              <a:ea typeface="仿宋" panose="02010609060101010101" pitchFamily="49" charset="-122"/>
            </a:endParaRPr>
          </a:p>
          <a:p>
            <a:pPr marL="269240" indent="269240">
              <a:spcBef>
                <a:spcPts val="600"/>
              </a:spcBef>
            </a:pPr>
            <a:r>
              <a:rPr lang="zh-CN" altLang="zh-CN" sz="2000" b="1" kern="100" dirty="0">
                <a:latin typeface="仿宋" panose="02010609060101010101" pitchFamily="49" charset="-122"/>
                <a:ea typeface="仿宋" panose="02010609060101010101" pitchFamily="49" charset="-122"/>
              </a:rPr>
              <a:t>所有控制变量互斥（即同一时间只有一个可以为</a:t>
            </a:r>
            <a:r>
              <a:rPr lang="en-US" altLang="zh-CN" sz="2000" b="1" kern="100" dirty="0">
                <a:latin typeface="仿宋" panose="02010609060101010101" pitchFamily="49" charset="-122"/>
                <a:ea typeface="仿宋" panose="02010609060101010101" pitchFamily="49" charset="-122"/>
              </a:rPr>
              <a:t>1</a:t>
            </a:r>
            <a:r>
              <a:rPr lang="zh-CN" altLang="zh-CN" sz="2000" b="1" kern="100" dirty="0">
                <a:latin typeface="仿宋" panose="02010609060101010101" pitchFamily="49" charset="-122"/>
                <a:ea typeface="仿宋" panose="02010609060101010101" pitchFamily="49" charset="-122"/>
              </a:rPr>
              <a:t>，其他均为</a:t>
            </a:r>
            <a:r>
              <a:rPr lang="en-US" altLang="zh-CN" sz="2000" b="1" kern="100" dirty="0">
                <a:latin typeface="仿宋" panose="02010609060101010101" pitchFamily="49" charset="-122"/>
                <a:ea typeface="仿宋" panose="02010609060101010101" pitchFamily="49" charset="-122"/>
              </a:rPr>
              <a:t>0</a:t>
            </a:r>
            <a:r>
              <a:rPr lang="zh-CN" altLang="zh-CN" sz="2000" b="1" kern="100" dirty="0">
                <a:latin typeface="仿宋" panose="02010609060101010101" pitchFamily="49" charset="-122"/>
                <a:ea typeface="仿宋" panose="02010609060101010101" pitchFamily="49" charset="-122"/>
              </a:rPr>
              <a:t>），而且在所有控制变量为</a:t>
            </a:r>
            <a:r>
              <a:rPr lang="en-US" altLang="zh-CN" sz="2000" b="1" kern="100" dirty="0">
                <a:latin typeface="仿宋" panose="02010609060101010101" pitchFamily="49" charset="-122"/>
                <a:ea typeface="仿宋" panose="02010609060101010101" pitchFamily="49" charset="-122"/>
              </a:rPr>
              <a:t>0</a:t>
            </a:r>
            <a:r>
              <a:rPr lang="zh-CN" altLang="zh-CN" sz="2000" b="1" kern="100" dirty="0">
                <a:latin typeface="仿宋" panose="02010609060101010101" pitchFamily="49" charset="-122"/>
                <a:ea typeface="仿宋" panose="02010609060101010101" pitchFamily="49" charset="-122"/>
              </a:rPr>
              <a:t>的情况下，寄存器之间没有传输操作。试采用总线方式画出寄存器传输的硬件逻辑图。 （</a:t>
            </a:r>
            <a:r>
              <a:rPr lang="en-US" altLang="zh-CN" sz="2000" b="1" kern="100" dirty="0">
                <a:latin typeface="仿宋" panose="02010609060101010101" pitchFamily="49" charset="-122"/>
                <a:ea typeface="仿宋" panose="02010609060101010101" pitchFamily="49" charset="-122"/>
              </a:rPr>
              <a:t>10</a:t>
            </a:r>
            <a:r>
              <a:rPr lang="zh-CN" altLang="zh-CN" sz="2000" b="1" kern="100" dirty="0">
                <a:latin typeface="仿宋" panose="02010609060101010101" pitchFamily="49" charset="-122"/>
                <a:ea typeface="仿宋" panose="02010609060101010101" pitchFamily="49" charset="-122"/>
              </a:rPr>
              <a:t>分）</a:t>
            </a:r>
          </a:p>
        </p:txBody>
      </p:sp>
      <p:sp>
        <p:nvSpPr>
          <p:cNvPr id="6" name="文本框 5">
            <a:extLst>
              <a:ext uri="{FF2B5EF4-FFF2-40B4-BE49-F238E27FC236}">
                <a16:creationId xmlns:a16="http://schemas.microsoft.com/office/drawing/2014/main" id="{1BD7A4CD-383B-46EF-A227-DE5C8E6EB095}"/>
              </a:ext>
            </a:extLst>
          </p:cNvPr>
          <p:cNvSpPr txBox="1"/>
          <p:nvPr/>
        </p:nvSpPr>
        <p:spPr>
          <a:xfrm>
            <a:off x="339865" y="3594315"/>
            <a:ext cx="5882910" cy="369332"/>
          </a:xfrm>
          <a:prstGeom prst="rect">
            <a:avLst/>
          </a:prstGeom>
          <a:noFill/>
        </p:spPr>
        <p:txBody>
          <a:bodyPr wrap="square" rtlCol="0">
            <a:spAutoFit/>
          </a:bodyPr>
          <a:lstStyle/>
          <a:p>
            <a:r>
              <a:rPr lang="en-US" altLang="zh-CN" dirty="0" err="1"/>
              <a:t>Load0</a:t>
            </a:r>
            <a:r>
              <a:rPr lang="en-US" altLang="zh-CN" dirty="0"/>
              <a:t>=C0+C3    </a:t>
            </a:r>
            <a:r>
              <a:rPr lang="en-US" altLang="zh-CN" dirty="0" err="1"/>
              <a:t>Load1</a:t>
            </a:r>
            <a:r>
              <a:rPr lang="en-US" altLang="zh-CN" dirty="0"/>
              <a:t>=</a:t>
            </a:r>
            <a:r>
              <a:rPr lang="en-US" altLang="zh-CN" dirty="0" err="1"/>
              <a:t>C1</a:t>
            </a:r>
            <a:r>
              <a:rPr lang="en-US" altLang="zh-CN" dirty="0"/>
              <a:t>   </a:t>
            </a:r>
            <a:r>
              <a:rPr lang="en-US" altLang="zh-CN" dirty="0" err="1"/>
              <a:t>Load2</a:t>
            </a:r>
            <a:r>
              <a:rPr lang="en-US" altLang="zh-CN" dirty="0"/>
              <a:t>=</a:t>
            </a:r>
            <a:r>
              <a:rPr lang="en-US" altLang="zh-CN" dirty="0" err="1"/>
              <a:t>C2</a:t>
            </a:r>
            <a:r>
              <a:rPr lang="en-US" altLang="zh-CN" dirty="0"/>
              <a:t>    </a:t>
            </a:r>
            <a:r>
              <a:rPr lang="en-US" altLang="zh-CN" dirty="0" err="1"/>
              <a:t>Load3</a:t>
            </a:r>
            <a:r>
              <a:rPr lang="en-US" altLang="zh-CN" dirty="0"/>
              <a:t>=</a:t>
            </a:r>
            <a:r>
              <a:rPr lang="en-US" altLang="zh-CN" dirty="0" err="1"/>
              <a:t>C3</a:t>
            </a:r>
            <a:endParaRPr lang="zh-CN" altLang="en-US" dirty="0"/>
          </a:p>
        </p:txBody>
      </p:sp>
      <p:sp>
        <p:nvSpPr>
          <p:cNvPr id="9" name="文本框 8">
            <a:extLst>
              <a:ext uri="{FF2B5EF4-FFF2-40B4-BE49-F238E27FC236}">
                <a16:creationId xmlns:a16="http://schemas.microsoft.com/office/drawing/2014/main" id="{93F4BD39-90AA-493F-8B15-B2C2615497AB}"/>
              </a:ext>
            </a:extLst>
          </p:cNvPr>
          <p:cNvSpPr txBox="1"/>
          <p:nvPr/>
        </p:nvSpPr>
        <p:spPr>
          <a:xfrm>
            <a:off x="339865" y="4232237"/>
            <a:ext cx="5882910" cy="369332"/>
          </a:xfrm>
          <a:prstGeom prst="rect">
            <a:avLst/>
          </a:prstGeom>
          <a:noFill/>
        </p:spPr>
        <p:txBody>
          <a:bodyPr wrap="square" rtlCol="0">
            <a:spAutoFit/>
          </a:bodyPr>
          <a:lstStyle/>
          <a:p>
            <a:r>
              <a:rPr lang="en-US" altLang="zh-CN" dirty="0"/>
              <a:t>EN0=</a:t>
            </a:r>
            <a:r>
              <a:rPr lang="en-US" altLang="zh-CN" dirty="0" err="1"/>
              <a:t>C2</a:t>
            </a:r>
            <a:r>
              <a:rPr lang="en-US" altLang="zh-CN" dirty="0"/>
              <a:t>    EN1=</a:t>
            </a:r>
            <a:r>
              <a:rPr lang="en-US" altLang="zh-CN" dirty="0" err="1"/>
              <a:t>C0</a:t>
            </a:r>
            <a:r>
              <a:rPr lang="en-US" altLang="zh-CN" dirty="0"/>
              <a:t>   EN2=</a:t>
            </a:r>
            <a:r>
              <a:rPr lang="en-US" altLang="zh-CN" dirty="0" err="1"/>
              <a:t>C3</a:t>
            </a:r>
            <a:r>
              <a:rPr lang="en-US" altLang="zh-CN" dirty="0"/>
              <a:t>    EN3=</a:t>
            </a:r>
            <a:r>
              <a:rPr lang="en-US" altLang="zh-CN" dirty="0" err="1"/>
              <a:t>C1</a:t>
            </a:r>
            <a:endParaRPr lang="zh-CN" altLang="en-US" dirty="0"/>
          </a:p>
        </p:txBody>
      </p:sp>
    </p:spTree>
    <p:extLst>
      <p:ext uri="{BB962C8B-B14F-4D97-AF65-F5344CB8AC3E}">
        <p14:creationId xmlns:p14="http://schemas.microsoft.com/office/powerpoint/2010/main" val="20311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AC43D25-8C46-472D-869A-50F2AB01F08A}"/>
              </a:ext>
            </a:extLst>
          </p:cNvPr>
          <p:cNvPicPr>
            <a:picLocks noChangeAspect="1"/>
          </p:cNvPicPr>
          <p:nvPr/>
        </p:nvPicPr>
        <p:blipFill>
          <a:blip r:embed="rId2"/>
          <a:stretch>
            <a:fillRect/>
          </a:stretch>
        </p:blipFill>
        <p:spPr>
          <a:xfrm>
            <a:off x="680300" y="296841"/>
            <a:ext cx="7735417" cy="5431504"/>
          </a:xfrm>
          <a:prstGeom prst="rect">
            <a:avLst/>
          </a:prstGeom>
        </p:spPr>
      </p:pic>
    </p:spTree>
    <p:extLst>
      <p:ext uri="{BB962C8B-B14F-4D97-AF65-F5344CB8AC3E}">
        <p14:creationId xmlns:p14="http://schemas.microsoft.com/office/powerpoint/2010/main" val="355652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B734941-3D52-4663-A925-650F79022A29}"/>
              </a:ext>
            </a:extLst>
          </p:cNvPr>
          <p:cNvPicPr>
            <a:picLocks noChangeAspect="1"/>
          </p:cNvPicPr>
          <p:nvPr/>
        </p:nvPicPr>
        <p:blipFill>
          <a:blip r:embed="rId2"/>
          <a:stretch>
            <a:fillRect/>
          </a:stretch>
        </p:blipFill>
        <p:spPr>
          <a:xfrm>
            <a:off x="293853" y="243943"/>
            <a:ext cx="8712581" cy="1742516"/>
          </a:xfrm>
          <a:prstGeom prst="rect">
            <a:avLst/>
          </a:prstGeom>
        </p:spPr>
      </p:pic>
      <p:pic>
        <p:nvPicPr>
          <p:cNvPr id="5" name="图片 4">
            <a:extLst>
              <a:ext uri="{FF2B5EF4-FFF2-40B4-BE49-F238E27FC236}">
                <a16:creationId xmlns:a16="http://schemas.microsoft.com/office/drawing/2014/main" id="{BAFF83DF-81EC-42D2-99FC-27276EBC5224}"/>
              </a:ext>
            </a:extLst>
          </p:cNvPr>
          <p:cNvPicPr>
            <a:picLocks noChangeAspect="1"/>
          </p:cNvPicPr>
          <p:nvPr/>
        </p:nvPicPr>
        <p:blipFill>
          <a:blip r:embed="rId3"/>
          <a:stretch>
            <a:fillRect/>
          </a:stretch>
        </p:blipFill>
        <p:spPr>
          <a:xfrm>
            <a:off x="0" y="2155696"/>
            <a:ext cx="5421664" cy="2307092"/>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E570B43-1D9D-4DB8-A884-00AC110BEAA4}"/>
                  </a:ext>
                </a:extLst>
              </p:cNvPr>
              <p:cNvSpPr/>
              <p:nvPr/>
            </p:nvSpPr>
            <p:spPr>
              <a:xfrm>
                <a:off x="134866" y="4975095"/>
                <a:ext cx="5578110" cy="1200329"/>
              </a:xfrm>
              <a:prstGeom prst="rect">
                <a:avLst/>
              </a:prstGeom>
            </p:spPr>
            <p:txBody>
              <a:bodyPr wrap="square">
                <a:spAutoFit/>
              </a:bodyPr>
              <a:lstStyle/>
              <a:p>
                <a:pPr>
                  <a:spcAft>
                    <a:spcPts val="0"/>
                  </a:spcAft>
                </a:pPr>
                <a:r>
                  <a:rPr lang="en-US" altLang="zh-CN" sz="2400" dirty="0">
                    <a:latin typeface="华文仿宋" panose="02010600040101010101" pitchFamily="2" charset="-122"/>
                    <a:ea typeface="宋体" panose="02010600030101010101" pitchFamily="2" charset="-122"/>
                    <a:cs typeface="Times New Roman" panose="02020603050405020304" pitchFamily="18" charset="0"/>
                  </a:rPr>
                  <a:t>2</a:t>
                </a:r>
                <a:r>
                  <a:rPr lang="zh-CN" altLang="zh-CN" sz="2400" dirty="0">
                    <a:latin typeface="宋体" panose="02010600030101010101" pitchFamily="2" charset="-122"/>
                    <a:ea typeface="华文仿宋" panose="02010600040101010101" pitchFamily="2" charset="-122"/>
                    <a:cs typeface="Times New Roman" panose="02020603050405020304" pitchFamily="18" charset="0"/>
                  </a:rPr>
                  <a:t>、</a:t>
                </a:r>
                <a:r>
                  <a:rPr lang="en-US" altLang="zh-CN" sz="2400" dirty="0">
                    <a:latin typeface="宋体" panose="02010600030101010101" pitchFamily="2" charset="-122"/>
                    <a:ea typeface="华文仿宋" panose="02010600040101010101" pitchFamily="2" charset="-122"/>
                    <a:cs typeface="Times New Roman" panose="02020603050405020304" pitchFamily="18" charset="0"/>
                  </a:rPr>
                  <a:t>2-1 MUX</a:t>
                </a:r>
                <a:r>
                  <a:rPr lang="zh-CN" altLang="zh-CN" sz="2400" dirty="0">
                    <a:latin typeface="宋体" panose="02010600030101010101" pitchFamily="2" charset="-122"/>
                    <a:ea typeface="华文仿宋" panose="02010600040101010101" pitchFamily="2" charset="-122"/>
                    <a:cs typeface="Times New Roman" panose="02020603050405020304" pitchFamily="18" charset="0"/>
                  </a:rPr>
                  <a:t>的输出函数表达式（</a:t>
                </a:r>
                <a:r>
                  <a:rPr lang="en-US" altLang="zh-CN" sz="2400" dirty="0">
                    <a:latin typeface="宋体" panose="02010600030101010101" pitchFamily="2" charset="-122"/>
                    <a:ea typeface="华文仿宋" panose="02010600040101010101" pitchFamily="2" charset="-122"/>
                    <a:cs typeface="Times New Roman" panose="02020603050405020304" pitchFamily="18" charset="0"/>
                  </a:rPr>
                  <a:t>2</a:t>
                </a:r>
                <a:r>
                  <a:rPr lang="zh-CN" altLang="zh-CN" sz="2400" dirty="0">
                    <a:latin typeface="宋体" panose="02010600030101010101" pitchFamily="2" charset="-122"/>
                    <a:ea typeface="华文仿宋" panose="02010600040101010101" pitchFamily="2" charset="-122"/>
                    <a:cs typeface="Times New Roman" panose="02020603050405020304" pitchFamily="18" charset="0"/>
                  </a:rPr>
                  <a:t>分）</a:t>
                </a:r>
                <a:endParaRPr lang="en-US" altLang="zh-CN" sz="2400" dirty="0">
                  <a:latin typeface="宋体" panose="02010600030101010101" pitchFamily="2" charset="-122"/>
                  <a:ea typeface="华文仿宋" panose="02010600040101010101" pitchFamily="2" charset="-122"/>
                  <a:cs typeface="Times New Roman" panose="02020603050405020304" pitchFamily="18" charset="0"/>
                </a:endParaRPr>
              </a:p>
              <a:p>
                <a:pPr>
                  <a:spcAft>
                    <a:spcPts val="0"/>
                  </a:spcAft>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ea typeface="华文仿宋" panose="02010600040101010101" pitchFamily="2" charset="-122"/>
                          <a:cs typeface="宋体" panose="02010600030101010101" pitchFamily="2" charset="-122"/>
                        </a:rPr>
                        <m:t>𝑌</m:t>
                      </m:r>
                      <m:r>
                        <a:rPr lang="en-US" altLang="zh-CN" sz="2400" i="1">
                          <a:latin typeface="Cambria Math" panose="02040503050406030204" pitchFamily="18" charset="0"/>
                          <a:ea typeface="华文仿宋" panose="02010600040101010101" pitchFamily="2" charset="-122"/>
                          <a:cs typeface="宋体" panose="02010600030101010101" pitchFamily="2" charset="-122"/>
                        </a:rPr>
                        <m:t>=</m:t>
                      </m:r>
                      <m:r>
                        <a:rPr lang="en-US" altLang="zh-CN" sz="2400" i="1">
                          <a:latin typeface="Cambria Math" panose="02040503050406030204" pitchFamily="18" charset="0"/>
                          <a:ea typeface="华文仿宋" panose="02010600040101010101" pitchFamily="2" charset="-122"/>
                          <a:cs typeface="宋体" panose="02010600030101010101" pitchFamily="2" charset="-122"/>
                        </a:rPr>
                        <m:t>𝑆</m:t>
                      </m:r>
                      <m:r>
                        <a:rPr lang="en-US" altLang="zh-CN" sz="2400" i="1">
                          <a:latin typeface="Cambria Math" panose="02040503050406030204" pitchFamily="18" charset="0"/>
                          <a:ea typeface="华文仿宋" panose="02010600040101010101" pitchFamily="2" charset="-122"/>
                          <a:cs typeface="宋体" panose="02010600030101010101" pitchFamily="2" charset="-122"/>
                        </a:rPr>
                        <m:t>′</m:t>
                      </m:r>
                      <m:sSub>
                        <m:sSubPr>
                          <m:ctrlPr>
                            <a:rPr lang="zh-CN" altLang="zh-CN" sz="24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latin typeface="Cambria Math" panose="02040503050406030204" pitchFamily="18" charset="0"/>
                              <a:ea typeface="华文仿宋" panose="02010600040101010101" pitchFamily="2" charset="-122"/>
                              <a:cs typeface="宋体" panose="02010600030101010101" pitchFamily="2" charset="-122"/>
                            </a:rPr>
                            <m:t>𝐷</m:t>
                          </m:r>
                        </m:e>
                        <m:sub>
                          <m:r>
                            <a:rPr lang="en-US" altLang="zh-CN" sz="2400" i="1">
                              <a:latin typeface="Cambria Math" panose="02040503050406030204" pitchFamily="18" charset="0"/>
                              <a:ea typeface="华文仿宋" panose="02010600040101010101" pitchFamily="2" charset="-122"/>
                              <a:cs typeface="宋体" panose="02010600030101010101" pitchFamily="2" charset="-122"/>
                            </a:rPr>
                            <m:t>0</m:t>
                          </m:r>
                        </m:sub>
                      </m:sSub>
                      <m:r>
                        <a:rPr lang="en-US" altLang="zh-CN" sz="2400" i="1">
                          <a:latin typeface="Cambria Math" panose="02040503050406030204" pitchFamily="18" charset="0"/>
                          <a:ea typeface="华文仿宋" panose="02010600040101010101" pitchFamily="2" charset="-122"/>
                          <a:cs typeface="宋体" panose="02010600030101010101" pitchFamily="2" charset="-122"/>
                        </a:rPr>
                        <m:t>+</m:t>
                      </m:r>
                      <m:r>
                        <a:rPr lang="en-US" altLang="zh-CN" sz="2400" i="1">
                          <a:latin typeface="Cambria Math" panose="02040503050406030204" pitchFamily="18" charset="0"/>
                          <a:ea typeface="华文仿宋" panose="02010600040101010101" pitchFamily="2" charset="-122"/>
                          <a:cs typeface="宋体" panose="02010600030101010101" pitchFamily="2" charset="-122"/>
                        </a:rPr>
                        <m:t>𝑆</m:t>
                      </m:r>
                      <m:sSub>
                        <m:sSubPr>
                          <m:ctrlPr>
                            <a:rPr lang="zh-CN" altLang="zh-CN" sz="24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latin typeface="Cambria Math" panose="02040503050406030204" pitchFamily="18" charset="0"/>
                              <a:ea typeface="华文仿宋" panose="02010600040101010101" pitchFamily="2" charset="-122"/>
                              <a:cs typeface="宋体" panose="02010600030101010101" pitchFamily="2" charset="-122"/>
                            </a:rPr>
                            <m:t>𝐷</m:t>
                          </m:r>
                        </m:e>
                        <m:sub>
                          <m:r>
                            <a:rPr lang="en-US" altLang="zh-CN" sz="2400" i="1">
                              <a:latin typeface="Cambria Math" panose="02040503050406030204" pitchFamily="18" charset="0"/>
                              <a:ea typeface="华文仿宋" panose="02010600040101010101" pitchFamily="2" charset="-122"/>
                              <a:cs typeface="宋体" panose="02010600030101010101" pitchFamily="2" charset="-122"/>
                            </a:rPr>
                            <m:t>1</m:t>
                          </m:r>
                        </m:sub>
                      </m:sSub>
                    </m:oMath>
                  </m:oMathPara>
                </a14:m>
                <a:endParaRPr lang="zh-CN" altLang="zh-CN" sz="24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7" name="矩形 6">
                <a:extLst>
                  <a:ext uri="{FF2B5EF4-FFF2-40B4-BE49-F238E27FC236}">
                    <a16:creationId xmlns:a16="http://schemas.microsoft.com/office/drawing/2014/main" id="{5E570B43-1D9D-4DB8-A884-00AC110BEAA4}"/>
                  </a:ext>
                </a:extLst>
              </p:cNvPr>
              <p:cNvSpPr>
                <a:spLocks noRot="1" noChangeAspect="1" noMove="1" noResize="1" noEditPoints="1" noAdjustHandles="1" noChangeArrowheads="1" noChangeShapeType="1" noTextEdit="1"/>
              </p:cNvSpPr>
              <p:nvPr/>
            </p:nvSpPr>
            <p:spPr>
              <a:xfrm>
                <a:off x="134866" y="4975095"/>
                <a:ext cx="5578110" cy="1200329"/>
              </a:xfrm>
              <a:prstGeom prst="rect">
                <a:avLst/>
              </a:prstGeom>
              <a:blipFill>
                <a:blip r:embed="rId4"/>
                <a:stretch>
                  <a:fillRect l="-1639" t="-6599" b="-1015"/>
                </a:stretch>
              </a:blipFill>
            </p:spPr>
            <p:txBody>
              <a:bodyPr/>
              <a:lstStyle/>
              <a:p>
                <a:r>
                  <a:rPr lang="zh-CN" altLang="en-US">
                    <a:noFill/>
                  </a:rPr>
                  <a:t> </a:t>
                </a:r>
              </a:p>
            </p:txBody>
          </p:sp>
        </mc:Fallback>
      </mc:AlternateContent>
      <p:pic>
        <p:nvPicPr>
          <p:cNvPr id="2050" name="图片 2">
            <a:extLst>
              <a:ext uri="{FF2B5EF4-FFF2-40B4-BE49-F238E27FC236}">
                <a16:creationId xmlns:a16="http://schemas.microsoft.com/office/drawing/2014/main" id="{E1DA3EBF-7AB7-432B-8C8D-9CE497FF48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0110" y="913952"/>
            <a:ext cx="4588037" cy="5922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4190E7AA-1CB0-4A72-BC62-0604DB4AAF5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CB2C93BD-E243-4F91-A687-787E140D61CD}"/>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6">
            <a:extLst>
              <a:ext uri="{FF2B5EF4-FFF2-40B4-BE49-F238E27FC236}">
                <a16:creationId xmlns:a16="http://schemas.microsoft.com/office/drawing/2014/main" id="{22F80424-8C2D-49BF-9CD8-4E35721FC081}"/>
              </a:ext>
            </a:extLst>
          </p:cNvPr>
          <p:cNvSpPr>
            <a:spLocks noChangeArrowheads="1"/>
          </p:cNvSpPr>
          <p:nvPr/>
        </p:nvSpPr>
        <p:spPr bwMode="auto">
          <a:xfrm>
            <a:off x="9219672" y="85412"/>
            <a:ext cx="27590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、画出</a:t>
            </a:r>
            <a:r>
              <a:rPr kumimoji="0" lang="en-US" altLang="zh-CN"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161 MUX</a:t>
            </a:r>
            <a:r>
              <a:rPr kumimoji="0" lang="zh-CN" altLang="en-US"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的</a:t>
            </a:r>
            <a:endParaRPr kumimoji="0" lang="en-US" altLang="zh-CN"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层次结构图</a:t>
            </a:r>
            <a:endParaRPr kumimoji="0" lang="en-US" altLang="zh-CN"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8</a:t>
            </a:r>
            <a:r>
              <a:rPr kumimoji="0" lang="zh-CN" altLang="en-US" sz="2400" b="0"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cs typeface="Times New Roman" panose="02020603050405020304" pitchFamily="18" charset="0"/>
              </a:rPr>
              <a:t>分）</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75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51677-53E0-4734-815D-18CC3BEA8291}"/>
              </a:ext>
            </a:extLst>
          </p:cNvPr>
          <p:cNvSpPr>
            <a:spLocks noGrp="1"/>
          </p:cNvSpPr>
          <p:nvPr>
            <p:ph type="title"/>
          </p:nvPr>
        </p:nvSpPr>
        <p:spPr>
          <a:xfrm>
            <a:off x="441690" y="162824"/>
            <a:ext cx="10515600" cy="1325563"/>
          </a:xfrm>
        </p:spPr>
        <p:txBody>
          <a:bodyPr>
            <a:noAutofit/>
          </a:bodyPr>
          <a:lstStyle/>
          <a:p>
            <a:r>
              <a:rPr lang="zh-CN" altLang="zh-CN" sz="2000" b="1" dirty="0">
                <a:latin typeface="仿宋" panose="02010609060101010101" pitchFamily="49" charset="-122"/>
                <a:ea typeface="仿宋" panose="02010609060101010101" pitchFamily="49" charset="-122"/>
              </a:rPr>
              <a:t>三、设计一个时序电路。该电路只在连续三个或三个以上时钟期间，两个输入信号</a:t>
            </a:r>
            <a:r>
              <a:rPr lang="en-US" altLang="zh-CN" sz="2000" b="1" dirty="0" err="1">
                <a:latin typeface="仿宋" panose="02010609060101010101" pitchFamily="49" charset="-122"/>
                <a:ea typeface="仿宋" panose="02010609060101010101" pitchFamily="49" charset="-122"/>
              </a:rPr>
              <a:t>X1</a:t>
            </a:r>
            <a:r>
              <a:rPr lang="zh-CN" altLang="zh-CN" sz="2000" b="1" dirty="0">
                <a:latin typeface="仿宋" panose="02010609060101010101" pitchFamily="49" charset="-122"/>
                <a:ea typeface="仿宋" panose="02010609060101010101" pitchFamily="49" charset="-122"/>
              </a:rPr>
              <a:t>和</a:t>
            </a:r>
            <a:r>
              <a:rPr lang="en-US" altLang="zh-CN" sz="2000" b="1" dirty="0" err="1">
                <a:latin typeface="仿宋" panose="02010609060101010101" pitchFamily="49" charset="-122"/>
                <a:ea typeface="仿宋" panose="02010609060101010101" pitchFamily="49" charset="-122"/>
              </a:rPr>
              <a:t>X2</a:t>
            </a:r>
            <a:r>
              <a:rPr lang="zh-CN" altLang="zh-CN" sz="2000" b="1" dirty="0">
                <a:latin typeface="仿宋" panose="02010609060101010101" pitchFamily="49" charset="-122"/>
                <a:ea typeface="仿宋" panose="02010609060101010101" pitchFamily="49" charset="-122"/>
              </a:rPr>
              <a:t>相同时，输出信号</a:t>
            </a:r>
            <a:r>
              <a:rPr lang="en-US" altLang="zh-CN" sz="2000" b="1" dirty="0">
                <a:latin typeface="仿宋" panose="02010609060101010101" pitchFamily="49" charset="-122"/>
                <a:ea typeface="仿宋" panose="02010609060101010101" pitchFamily="49" charset="-122"/>
              </a:rPr>
              <a:t>Z</a:t>
            </a:r>
            <a:r>
              <a:rPr lang="zh-CN" altLang="zh-CN" sz="2000" b="1" dirty="0">
                <a:latin typeface="仿宋" panose="02010609060101010101" pitchFamily="49" charset="-122"/>
                <a:ea typeface="仿宋" panose="02010609060101010101" pitchFamily="49" charset="-122"/>
              </a:rPr>
              <a:t>才是</a:t>
            </a:r>
            <a:r>
              <a:rPr lang="en-US" altLang="zh-CN" sz="2000" b="1" dirty="0">
                <a:latin typeface="仿宋" panose="02010609060101010101" pitchFamily="49" charset="-122"/>
                <a:ea typeface="仿宋" panose="02010609060101010101" pitchFamily="49" charset="-122"/>
              </a:rPr>
              <a:t>1</a:t>
            </a:r>
            <a:r>
              <a:rPr lang="zh-CN" altLang="zh-CN" sz="2000" b="1" dirty="0">
                <a:latin typeface="仿宋" panose="02010609060101010101" pitchFamily="49" charset="-122"/>
                <a:ea typeface="仿宋" panose="02010609060101010101" pitchFamily="49" charset="-122"/>
              </a:rPr>
              <a:t>，其余情况</a:t>
            </a:r>
            <a:r>
              <a:rPr lang="en-US" altLang="zh-CN" sz="2000" b="1" dirty="0">
                <a:latin typeface="仿宋" panose="02010609060101010101" pitchFamily="49" charset="-122"/>
                <a:ea typeface="仿宋" panose="02010609060101010101" pitchFamily="49" charset="-122"/>
              </a:rPr>
              <a:t>Z</a:t>
            </a:r>
            <a:r>
              <a:rPr lang="zh-CN" altLang="zh-CN" sz="2000" b="1" dirty="0">
                <a:latin typeface="仿宋" panose="02010609060101010101" pitchFamily="49" charset="-122"/>
                <a:ea typeface="仿宋" panose="02010609060101010101" pitchFamily="49" charset="-122"/>
              </a:rPr>
              <a:t>为</a:t>
            </a:r>
            <a:r>
              <a:rPr lang="en-US" altLang="zh-CN" sz="2000" b="1" dirty="0">
                <a:latin typeface="仿宋" panose="02010609060101010101" pitchFamily="49" charset="-122"/>
                <a:ea typeface="仿宋" panose="02010609060101010101" pitchFamily="49" charset="-122"/>
              </a:rPr>
              <a:t>0</a:t>
            </a:r>
            <a:r>
              <a:rPr lang="zh-CN" altLang="zh-CN" sz="2000" b="1" dirty="0">
                <a:latin typeface="仿宋" panose="02010609060101010101" pitchFamily="49" charset="-122"/>
                <a:ea typeface="仿宋" panose="02010609060101010101" pitchFamily="49" charset="-122"/>
              </a:rPr>
              <a:t>。要求做出电路的状态图和状态表，并且合并多余的状态。 （</a:t>
            </a:r>
            <a:r>
              <a:rPr lang="en-US" altLang="zh-CN" sz="2000" b="1" dirty="0">
                <a:latin typeface="仿宋" panose="02010609060101010101" pitchFamily="49" charset="-122"/>
                <a:ea typeface="仿宋" panose="02010609060101010101" pitchFamily="49" charset="-122"/>
              </a:rPr>
              <a:t>15</a:t>
            </a:r>
            <a:r>
              <a:rPr lang="zh-CN" altLang="zh-CN" sz="2000" b="1" dirty="0">
                <a:latin typeface="仿宋" panose="02010609060101010101" pitchFamily="49" charset="-122"/>
                <a:ea typeface="仿宋" panose="02010609060101010101" pitchFamily="49" charset="-122"/>
              </a:rPr>
              <a:t>分）</a:t>
            </a:r>
            <a:br>
              <a:rPr lang="zh-CN" altLang="zh-CN" sz="2000" b="1" dirty="0">
                <a:latin typeface="仿宋" panose="02010609060101010101" pitchFamily="49" charset="-122"/>
                <a:ea typeface="仿宋" panose="02010609060101010101" pitchFamily="49" charset="-122"/>
              </a:rPr>
            </a:br>
            <a:endParaRPr lang="zh-CN" altLang="en-US" sz="2000" b="1" dirty="0">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461D1D55-6F16-4DF3-9E82-3EEEED571B2A}"/>
              </a:ext>
            </a:extLst>
          </p:cNvPr>
          <p:cNvPicPr>
            <a:picLocks noChangeAspect="1"/>
          </p:cNvPicPr>
          <p:nvPr/>
        </p:nvPicPr>
        <p:blipFill>
          <a:blip r:embed="rId2"/>
          <a:stretch>
            <a:fillRect/>
          </a:stretch>
        </p:blipFill>
        <p:spPr>
          <a:xfrm>
            <a:off x="1850612" y="1167217"/>
            <a:ext cx="6703751" cy="5211818"/>
          </a:xfrm>
          <a:prstGeom prst="rect">
            <a:avLst/>
          </a:prstGeom>
        </p:spPr>
      </p:pic>
      <mc:AlternateContent xmlns:mc="http://schemas.openxmlformats.org/markup-compatibility/2006">
        <mc:Choice xmlns:p14="http://schemas.microsoft.com/office/powerpoint/2010/main" Requires="p14">
          <p:contentPart p14:bwMode="auto" r:id="rId3">
            <p14:nvContentPartPr>
              <p14:cNvPr id="16" name="墨迹 15">
                <a:extLst>
                  <a:ext uri="{FF2B5EF4-FFF2-40B4-BE49-F238E27FC236}">
                    <a16:creationId xmlns:a16="http://schemas.microsoft.com/office/drawing/2014/main" id="{6F6A5C7B-9AFC-44F3-8332-7EE83CD22D9A}"/>
                  </a:ext>
                </a:extLst>
              </p14:cNvPr>
              <p14:cNvContentPartPr/>
              <p14:nvPr/>
            </p14:nvContentPartPr>
            <p14:xfrm>
              <a:off x="11665825" y="4021734"/>
              <a:ext cx="9720" cy="5760"/>
            </p14:xfrm>
          </p:contentPart>
        </mc:Choice>
        <mc:Fallback>
          <p:pic>
            <p:nvPicPr>
              <p:cNvPr id="16" name="墨迹 15">
                <a:extLst>
                  <a:ext uri="{FF2B5EF4-FFF2-40B4-BE49-F238E27FC236}">
                    <a16:creationId xmlns:a16="http://schemas.microsoft.com/office/drawing/2014/main" id="{6F6A5C7B-9AFC-44F3-8332-7EE83CD22D9A}"/>
                  </a:ext>
                </a:extLst>
              </p:cNvPr>
              <p:cNvPicPr/>
              <p:nvPr/>
            </p:nvPicPr>
            <p:blipFill>
              <a:blip r:embed="rId4"/>
              <a:stretch>
                <a:fillRect/>
              </a:stretch>
            </p:blipFill>
            <p:spPr>
              <a:xfrm>
                <a:off x="11656825" y="4012734"/>
                <a:ext cx="273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 name="墨迹 28">
                <a:extLst>
                  <a:ext uri="{FF2B5EF4-FFF2-40B4-BE49-F238E27FC236}">
                    <a16:creationId xmlns:a16="http://schemas.microsoft.com/office/drawing/2014/main" id="{13CF1A95-FF8C-4C36-A71A-91032E3CCC18}"/>
                  </a:ext>
                </a:extLst>
              </p14:cNvPr>
              <p14:cNvContentPartPr/>
              <p14:nvPr/>
            </p14:nvContentPartPr>
            <p14:xfrm>
              <a:off x="10321225" y="3668214"/>
              <a:ext cx="360" cy="360"/>
            </p14:xfrm>
          </p:contentPart>
        </mc:Choice>
        <mc:Fallback>
          <p:pic>
            <p:nvPicPr>
              <p:cNvPr id="29" name="墨迹 28">
                <a:extLst>
                  <a:ext uri="{FF2B5EF4-FFF2-40B4-BE49-F238E27FC236}">
                    <a16:creationId xmlns:a16="http://schemas.microsoft.com/office/drawing/2014/main" id="{13CF1A95-FF8C-4C36-A71A-91032E3CCC18}"/>
                  </a:ext>
                </a:extLst>
              </p:cNvPr>
              <p:cNvPicPr/>
              <p:nvPr/>
            </p:nvPicPr>
            <p:blipFill>
              <a:blip r:embed="rId6"/>
              <a:stretch>
                <a:fillRect/>
              </a:stretch>
            </p:blipFill>
            <p:spPr>
              <a:xfrm>
                <a:off x="10312225" y="365921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0" name="墨迹 29">
                <a:extLst>
                  <a:ext uri="{FF2B5EF4-FFF2-40B4-BE49-F238E27FC236}">
                    <a16:creationId xmlns:a16="http://schemas.microsoft.com/office/drawing/2014/main" id="{F568AF4A-9446-4021-B738-84659D821ED4}"/>
                  </a:ext>
                </a:extLst>
              </p14:cNvPr>
              <p14:cNvContentPartPr/>
              <p14:nvPr/>
            </p14:nvContentPartPr>
            <p14:xfrm>
              <a:off x="2921785" y="1324254"/>
              <a:ext cx="10800" cy="360"/>
            </p14:xfrm>
          </p:contentPart>
        </mc:Choice>
        <mc:Fallback>
          <p:pic>
            <p:nvPicPr>
              <p:cNvPr id="30" name="墨迹 29">
                <a:extLst>
                  <a:ext uri="{FF2B5EF4-FFF2-40B4-BE49-F238E27FC236}">
                    <a16:creationId xmlns:a16="http://schemas.microsoft.com/office/drawing/2014/main" id="{F568AF4A-9446-4021-B738-84659D821ED4}"/>
                  </a:ext>
                </a:extLst>
              </p:cNvPr>
              <p:cNvPicPr/>
              <p:nvPr/>
            </p:nvPicPr>
            <p:blipFill>
              <a:blip r:embed="rId8"/>
              <a:stretch>
                <a:fillRect/>
              </a:stretch>
            </p:blipFill>
            <p:spPr>
              <a:xfrm>
                <a:off x="2912785" y="1315254"/>
                <a:ext cx="28440" cy="18000"/>
              </a:xfrm>
              <a:prstGeom prst="rect">
                <a:avLst/>
              </a:prstGeom>
            </p:spPr>
          </p:pic>
        </mc:Fallback>
      </mc:AlternateContent>
    </p:spTree>
    <p:extLst>
      <p:ext uri="{BB962C8B-B14F-4D97-AF65-F5344CB8AC3E}">
        <p14:creationId xmlns:p14="http://schemas.microsoft.com/office/powerpoint/2010/main" val="39393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B1E0C0-8284-4558-8E62-AE2B7BA8B7CA}"/>
              </a:ext>
            </a:extLst>
          </p:cNvPr>
          <p:cNvSpPr/>
          <p:nvPr/>
        </p:nvSpPr>
        <p:spPr>
          <a:xfrm>
            <a:off x="409996" y="287001"/>
            <a:ext cx="11380099" cy="1015663"/>
          </a:xfrm>
          <a:prstGeom prst="rect">
            <a:avLst/>
          </a:prstGeom>
        </p:spPr>
        <p:txBody>
          <a:bodyPr wrap="square">
            <a:spAutoFit/>
          </a:bodyPr>
          <a:lstStyle/>
          <a:p>
            <a:r>
              <a:rPr lang="zh-CN" altLang="zh-CN" sz="2000" b="1" kern="100" dirty="0">
                <a:latin typeface="仿宋" panose="02010609060101010101" pitchFamily="49" charset="-122"/>
                <a:ea typeface="仿宋" panose="02010609060101010101" pitchFamily="49" charset="-122"/>
                <a:cs typeface="Times New Roman" panose="02020603050405020304" pitchFamily="18" charset="0"/>
              </a:rPr>
              <a:t>四、对图</a:t>
            </a:r>
            <a:r>
              <a:rPr lang="en-US" altLang="zh-CN" sz="2000" b="1" kern="100" dirty="0">
                <a:latin typeface="仿宋" panose="02010609060101010101" pitchFamily="49" charset="-122"/>
                <a:ea typeface="仿宋" panose="02010609060101010101" pitchFamily="49" charset="-122"/>
              </a:rPr>
              <a:t>2</a:t>
            </a:r>
            <a:r>
              <a:rPr lang="zh-CN" altLang="zh-CN" sz="2000" b="1" kern="100" dirty="0">
                <a:latin typeface="仿宋" panose="02010609060101010101" pitchFamily="49" charset="-122"/>
                <a:ea typeface="仿宋" panose="02010609060101010101" pitchFamily="49" charset="-122"/>
                <a:cs typeface="Times New Roman" panose="02020603050405020304" pitchFamily="18" charset="0"/>
              </a:rPr>
              <a:t>所示的同步时序电路进行分析，要求写出状态方程和输出方程，做出状态图和状态表，并分析当输入</a:t>
            </a:r>
            <a:r>
              <a:rPr lang="en-US" altLang="zh-CN" sz="2000" b="1" kern="100" dirty="0">
                <a:latin typeface="仿宋" panose="02010609060101010101" pitchFamily="49" charset="-122"/>
                <a:ea typeface="仿宋" panose="02010609060101010101" pitchFamily="49" charset="-122"/>
              </a:rPr>
              <a:t>X</a:t>
            </a:r>
            <a:r>
              <a:rPr lang="zh-CN" altLang="zh-CN" sz="2000" b="1" kern="100" dirty="0">
                <a:latin typeface="仿宋" panose="02010609060101010101" pitchFamily="49" charset="-122"/>
                <a:ea typeface="仿宋" panose="02010609060101010101" pitchFamily="49" charset="-122"/>
                <a:cs typeface="Times New Roman" panose="02020603050405020304" pitchFamily="18" charset="0"/>
              </a:rPr>
              <a:t>在触发器的建立时间和保持时间之内发生上跳时可能出现的异常情况。假设复位时电路所处的初始状态为</a:t>
            </a:r>
            <a:r>
              <a:rPr lang="en-US" altLang="zh-CN" sz="2000" b="1" kern="100" dirty="0">
                <a:latin typeface="仿宋" panose="02010609060101010101" pitchFamily="49" charset="-122"/>
                <a:ea typeface="仿宋" panose="02010609060101010101" pitchFamily="49" charset="-122"/>
              </a:rPr>
              <a:t>Q2Q1=01</a:t>
            </a:r>
            <a:r>
              <a:rPr lang="zh-CN" altLang="zh-CN" sz="2000" b="1"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sz="2000" b="1" kern="100" dirty="0">
                <a:latin typeface="仿宋" panose="02010609060101010101" pitchFamily="49" charset="-122"/>
                <a:ea typeface="仿宋" panose="02010609060101010101" pitchFamily="49" charset="-122"/>
              </a:rPr>
              <a:t> </a:t>
            </a:r>
            <a:r>
              <a:rPr lang="zh-CN" altLang="zh-CN" sz="2000" b="1"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2000" b="1" kern="100" dirty="0">
                <a:latin typeface="仿宋" panose="02010609060101010101" pitchFamily="49" charset="-122"/>
                <a:ea typeface="仿宋" panose="02010609060101010101" pitchFamily="49" charset="-122"/>
              </a:rPr>
              <a:t>15</a:t>
            </a:r>
            <a:r>
              <a:rPr lang="zh-CN" altLang="zh-CN" sz="2000" b="1" kern="100" dirty="0">
                <a:latin typeface="仿宋" panose="02010609060101010101" pitchFamily="49" charset="-122"/>
                <a:ea typeface="仿宋" panose="02010609060101010101" pitchFamily="49" charset="-122"/>
                <a:cs typeface="Times New Roman" panose="02020603050405020304" pitchFamily="18" charset="0"/>
              </a:rPr>
              <a:t>分</a:t>
            </a:r>
            <a:r>
              <a:rPr lang="zh-CN" altLang="en-US" sz="2000" b="1"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2000" b="1"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04A3122F-3C90-4341-BF36-11685188039B}"/>
                  </a:ext>
                </a:extLst>
              </p:cNvPr>
              <p:cNvSpPr/>
              <p:nvPr/>
            </p:nvSpPr>
            <p:spPr>
              <a:xfrm>
                <a:off x="409996" y="3705411"/>
                <a:ext cx="2260766" cy="1323439"/>
              </a:xfrm>
              <a:prstGeom prst="rect">
                <a:avLst/>
              </a:prstGeom>
            </p:spPr>
            <p:txBody>
              <a:bodyPr wrap="square">
                <a:spAutoFit/>
              </a:bodyPr>
              <a:lstStyle/>
              <a:p>
                <a:pPr marL="76200" indent="190500">
                  <a:spcAft>
                    <a:spcPts val="0"/>
                  </a:spcAft>
                </a:pP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方程（</a:t>
                </a:r>
                <a:r>
                  <a:rPr lang="en-US"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3</a:t>
                </a: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分）</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marL="76200" indent="190500">
                  <a:spcAft>
                    <a:spcPts val="0"/>
                  </a:spcAft>
                </a:pPr>
                <a14:m>
                  <m:oMathPara xmlns:m="http://schemas.openxmlformats.org/officeDocument/2006/math">
                    <m:oMathParaPr>
                      <m:jc m:val="left"/>
                    </m:oMathParaPr>
                    <m:oMath xmlns:m="http://schemas.openxmlformats.org/officeDocument/2006/math">
                      <m:sSub>
                        <m:sSub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𝑫</m:t>
                          </m:r>
                        </m:e>
                        <m: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𝒙</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𝑸</m:t>
                          </m:r>
                        </m:e>
                        <m: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𝟐</m:t>
                          </m:r>
                        </m:sub>
                      </m:sSub>
                    </m:oMath>
                  </m:oMathPara>
                </a14:m>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indent="457200">
                  <a:spcAft>
                    <a:spcPts val="0"/>
                  </a:spcAft>
                </a:pPr>
                <a14:m>
                  <m:oMathPara xmlns:m="http://schemas.openxmlformats.org/officeDocument/2006/math">
                    <m:oMathParaPr>
                      <m:jc m:val="left"/>
                    </m:oMathParaPr>
                    <m:oMath xmlns:m="http://schemas.openxmlformats.org/officeDocument/2006/math">
                      <m:sSub>
                        <m:sSub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0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𝑫</m:t>
                          </m:r>
                        </m:e>
                        <m: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𝒙</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𝑸</m:t>
                          </m:r>
                        </m:e>
                        <m: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𝟏</m:t>
                          </m:r>
                        </m:sub>
                      </m:sSub>
                    </m:oMath>
                  </m:oMathPara>
                </a14:m>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indent="457200">
                  <a:spcAft>
                    <a:spcPts val="0"/>
                  </a:spcAft>
                </a:pPr>
                <a14:m>
                  <m:oMathPara xmlns:m="http://schemas.openxmlformats.org/officeDocument/2006/math">
                    <m:oMathParaPr>
                      <m:jc m:val="left"/>
                    </m:oMathParaPr>
                    <m:oMath xmlns:m="http://schemas.openxmlformats.org/officeDocument/2006/math">
                      <m:r>
                        <a:rPr lang="en-US" altLang="zh-CN" sz="2000" b="1" i="1" smtClean="0">
                          <a:latin typeface="Cambria Math" panose="02040503050406030204" pitchFamily="18" charset="0"/>
                          <a:ea typeface="宋体" panose="02010600030101010101" pitchFamily="2" charset="-122"/>
                          <a:cs typeface="宋体" panose="02010600030101010101" pitchFamily="2" charset="-122"/>
                        </a:rPr>
                        <m:t> </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𝒁</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𝒙</m:t>
                      </m:r>
                      <m:r>
                        <a:rPr lang="en-US" altLang="zh-CN" sz="2000" b="1" i="1" smtClean="0">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𝑸</m:t>
                          </m:r>
                        </m:e>
                        <m:sub>
                          <m:r>
                            <a:rPr lang="en-US" altLang="zh-CN" sz="2000" b="1" i="1" smtClean="0">
                              <a:latin typeface="Cambria Math" panose="02040503050406030204" pitchFamily="18" charset="0"/>
                              <a:ea typeface="宋体" panose="02010600030101010101" pitchFamily="2" charset="-122"/>
                              <a:cs typeface="宋体" panose="02010600030101010101" pitchFamily="2" charset="-122"/>
                            </a:rPr>
                            <m:t>𝟐</m:t>
                          </m:r>
                        </m:sub>
                      </m:sSub>
                    </m:oMath>
                  </m:oMathPara>
                </a14:m>
                <a:endParaRPr lang="zh-CN" altLang="zh-CN" sz="2000" b="1"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矩形 6">
                <a:extLst>
                  <a:ext uri="{FF2B5EF4-FFF2-40B4-BE49-F238E27FC236}">
                    <a16:creationId xmlns:a16="http://schemas.microsoft.com/office/drawing/2014/main" id="{04A3122F-3C90-4341-BF36-11685188039B}"/>
                  </a:ext>
                </a:extLst>
              </p:cNvPr>
              <p:cNvSpPr>
                <a:spLocks noRot="1" noChangeAspect="1" noMove="1" noResize="1" noEditPoints="1" noAdjustHandles="1" noChangeArrowheads="1" noChangeShapeType="1" noTextEdit="1"/>
              </p:cNvSpPr>
              <p:nvPr/>
            </p:nvSpPr>
            <p:spPr>
              <a:xfrm>
                <a:off x="409996" y="3705411"/>
                <a:ext cx="2260766" cy="1323439"/>
              </a:xfrm>
              <a:prstGeom prst="rect">
                <a:avLst/>
              </a:prstGeom>
              <a:blipFill>
                <a:blip r:embed="rId2"/>
                <a:stretch>
                  <a:fillRect t="-4608" b="-368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BC8ABEFD-01E5-4507-9561-B6C8F90BA39D}"/>
              </a:ext>
            </a:extLst>
          </p:cNvPr>
          <p:cNvPicPr>
            <a:picLocks noChangeAspect="1"/>
          </p:cNvPicPr>
          <p:nvPr/>
        </p:nvPicPr>
        <p:blipFill>
          <a:blip r:embed="rId3"/>
          <a:stretch>
            <a:fillRect/>
          </a:stretch>
        </p:blipFill>
        <p:spPr>
          <a:xfrm>
            <a:off x="3015632" y="4023389"/>
            <a:ext cx="5195866" cy="2604254"/>
          </a:xfrm>
          <a:prstGeom prst="rect">
            <a:avLst/>
          </a:prstGeom>
        </p:spPr>
      </p:pic>
      <p:pic>
        <p:nvPicPr>
          <p:cNvPr id="3074" name="Picture 2">
            <a:extLst>
              <a:ext uri="{FF2B5EF4-FFF2-40B4-BE49-F238E27FC236}">
                <a16:creationId xmlns:a16="http://schemas.microsoft.com/office/drawing/2014/main" id="{46B1837B-81B2-4048-A27B-9C217AC7B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794" y="1351063"/>
            <a:ext cx="7175981" cy="219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04961672-F32A-4727-8C1A-BBF21D558C99}"/>
              </a:ext>
            </a:extLst>
          </p:cNvPr>
          <p:cNvSpPr/>
          <p:nvPr/>
        </p:nvSpPr>
        <p:spPr>
          <a:xfrm>
            <a:off x="2751682" y="3623279"/>
            <a:ext cx="2419129" cy="400110"/>
          </a:xfrm>
          <a:prstGeom prst="rect">
            <a:avLst/>
          </a:prstGeom>
        </p:spPr>
        <p:txBody>
          <a:bodyPr wrap="square">
            <a:spAutoFit/>
          </a:bodyPr>
          <a:lstStyle/>
          <a:p>
            <a:pPr marL="76200" indent="190500">
              <a:spcAft>
                <a:spcPts val="0"/>
              </a:spcAft>
            </a:pP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状态表（</a:t>
            </a:r>
            <a:r>
              <a:rPr lang="en-US"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3</a:t>
            </a: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分）</a:t>
            </a:r>
            <a:endParaRPr lang="zh-CN"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7158412-9711-42D5-AE27-A31CAD774AF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415716" y="3648767"/>
            <a:ext cx="3495759" cy="2922232"/>
          </a:xfrm>
          <a:prstGeom prst="rect">
            <a:avLst/>
          </a:prstGeom>
          <a:noFill/>
          <a:ln>
            <a:noFill/>
          </a:ln>
        </p:spPr>
      </p:pic>
      <p:sp>
        <p:nvSpPr>
          <p:cNvPr id="12" name="矩形 11">
            <a:extLst>
              <a:ext uri="{FF2B5EF4-FFF2-40B4-BE49-F238E27FC236}">
                <a16:creationId xmlns:a16="http://schemas.microsoft.com/office/drawing/2014/main" id="{FC1A4035-9C19-4A0A-9753-2B6099EF0F0C}"/>
              </a:ext>
            </a:extLst>
          </p:cNvPr>
          <p:cNvSpPr/>
          <p:nvPr/>
        </p:nvSpPr>
        <p:spPr>
          <a:xfrm>
            <a:off x="9265770" y="3028890"/>
            <a:ext cx="2419129" cy="400110"/>
          </a:xfrm>
          <a:prstGeom prst="rect">
            <a:avLst/>
          </a:prstGeom>
        </p:spPr>
        <p:txBody>
          <a:bodyPr wrap="square">
            <a:spAutoFit/>
          </a:bodyPr>
          <a:lstStyle/>
          <a:p>
            <a:pPr marL="76200" indent="190500">
              <a:spcAft>
                <a:spcPts val="0"/>
              </a:spcAft>
            </a:pP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状态</a:t>
            </a:r>
            <a:r>
              <a:rPr lang="zh-CN" altLang="en-US"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图</a:t>
            </a: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a:t>
            </a:r>
            <a:r>
              <a:rPr lang="en-US"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3</a:t>
            </a:r>
            <a:r>
              <a:rPr lang="zh-CN" altLang="zh-CN" sz="2000" b="1" dirty="0">
                <a:solidFill>
                  <a:srgbClr val="FF0000"/>
                </a:solidFill>
                <a:latin typeface="宋体" panose="02010600030101010101" pitchFamily="2" charset="-122"/>
                <a:ea typeface="华文仿宋" panose="02010600040101010101" pitchFamily="2" charset="-122"/>
                <a:cs typeface="Times New Roman" panose="02020603050405020304" pitchFamily="18" charset="0"/>
              </a:rPr>
              <a:t>分）</a:t>
            </a:r>
            <a:endParaRPr lang="zh-CN"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63614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54C5C7-148B-4D2D-B6D0-28185A7F47B8}"/>
              </a:ext>
            </a:extLst>
          </p:cNvPr>
          <p:cNvSpPr/>
          <p:nvPr/>
        </p:nvSpPr>
        <p:spPr>
          <a:xfrm>
            <a:off x="2473466" y="2660786"/>
            <a:ext cx="4162003" cy="923330"/>
          </a:xfrm>
          <a:prstGeom prst="rect">
            <a:avLst/>
          </a:prstGeom>
        </p:spPr>
        <p:txBody>
          <a:bodyPr wrap="square">
            <a:spAutoFit/>
          </a:bodyPr>
          <a:lstStyle/>
          <a:p>
            <a:pPr indent="266700">
              <a:spcAft>
                <a:spcPts val="0"/>
              </a:spcAft>
            </a:pPr>
            <a:r>
              <a:rPr lang="zh-CN" altLang="zh-CN" b="1" dirty="0">
                <a:latin typeface="宋体" panose="02010600030101010101" pitchFamily="2" charset="-122"/>
                <a:ea typeface="华文仿宋" panose="02010600040101010101" pitchFamily="2" charset="-122"/>
                <a:cs typeface="Times New Roman" panose="02020603050405020304" pitchFamily="18" charset="0"/>
              </a:rPr>
              <a:t>若输入</a:t>
            </a:r>
            <a:r>
              <a:rPr lang="en-US" altLang="zh-CN" b="1" dirty="0">
                <a:latin typeface="宋体" panose="02010600030101010101" pitchFamily="2" charset="-122"/>
                <a:ea typeface="华文仿宋" panose="02010600040101010101" pitchFamily="2" charset="-122"/>
                <a:cs typeface="Times New Roman" panose="02020603050405020304" pitchFamily="18" charset="0"/>
              </a:rPr>
              <a:t>X</a:t>
            </a:r>
            <a:r>
              <a:rPr lang="zh-CN" altLang="zh-CN" b="1" dirty="0">
                <a:latin typeface="宋体" panose="02010600030101010101" pitchFamily="2" charset="-122"/>
                <a:ea typeface="华文仿宋" panose="02010600040101010101" pitchFamily="2" charset="-122"/>
                <a:cs typeface="Times New Roman" panose="02020603050405020304" pitchFamily="18" charset="0"/>
              </a:rPr>
              <a:t>在触发器的建立时间和保持时间之内发生上跳时</a:t>
            </a:r>
            <a:r>
              <a:rPr lang="en-US" altLang="zh-CN" b="1" dirty="0" err="1">
                <a:latin typeface="宋体" panose="02010600030101010101" pitchFamily="2" charset="-122"/>
                <a:ea typeface="华文仿宋" panose="02010600040101010101" pitchFamily="2" charset="-122"/>
                <a:cs typeface="Times New Roman" panose="02020603050405020304" pitchFamily="18" charset="0"/>
              </a:rPr>
              <a:t>Q1</a:t>
            </a:r>
            <a:r>
              <a:rPr lang="zh-CN" altLang="zh-CN" b="1" dirty="0">
                <a:latin typeface="宋体" panose="02010600030101010101" pitchFamily="2" charset="-122"/>
                <a:ea typeface="华文仿宋" panose="02010600040101010101" pitchFamily="2" charset="-122"/>
                <a:cs typeface="Times New Roman" panose="02020603050405020304" pitchFamily="18" charset="0"/>
              </a:rPr>
              <a:t>检测到，状态跳变发生异常，如下表</a:t>
            </a:r>
            <a:r>
              <a:rPr lang="en-US" altLang="zh-CN" b="1" dirty="0">
                <a:latin typeface="宋体" panose="02010600030101010101" pitchFamily="2" charset="-122"/>
                <a:ea typeface="华文仿宋" panose="02010600040101010101" pitchFamily="2" charset="-122"/>
                <a:cs typeface="Times New Roman" panose="02020603050405020304" pitchFamily="18" charset="0"/>
              </a:rPr>
              <a:t>:</a:t>
            </a:r>
            <a:r>
              <a:rPr lang="zh-CN" altLang="zh-CN" b="1" dirty="0">
                <a:latin typeface="宋体" panose="02010600030101010101" pitchFamily="2" charset="-122"/>
                <a:ea typeface="华文仿宋" panose="02010600040101010101" pitchFamily="2" charset="-122"/>
                <a:cs typeface="Times New Roman" panose="02020603050405020304" pitchFamily="18" charset="0"/>
              </a:rPr>
              <a:t>（</a:t>
            </a:r>
            <a:r>
              <a:rPr lang="en-US" altLang="zh-CN" b="1" dirty="0">
                <a:latin typeface="宋体" panose="02010600030101010101" pitchFamily="2" charset="-122"/>
                <a:ea typeface="华文仿宋" panose="02010600040101010101" pitchFamily="2" charset="-122"/>
                <a:cs typeface="Times New Roman" panose="02020603050405020304" pitchFamily="18" charset="0"/>
              </a:rPr>
              <a:t>3</a:t>
            </a:r>
            <a:r>
              <a:rPr lang="zh-CN" altLang="zh-CN" b="1" dirty="0">
                <a:latin typeface="宋体" panose="02010600030101010101" pitchFamily="2" charset="-122"/>
                <a:ea typeface="华文仿宋" panose="02010600040101010101" pitchFamily="2" charset="-122"/>
                <a:cs typeface="Times New Roman" panose="02020603050405020304" pitchFamily="18" charset="0"/>
              </a:rPr>
              <a:t>分）</a:t>
            </a:r>
            <a:endParaRPr lang="zh-CN" altLang="zh-CN" b="1" dirty="0">
              <a:latin typeface="宋体" panose="02010600030101010101" pitchFamily="2" charset="-122"/>
              <a:ea typeface="宋体" panose="02010600030101010101" pitchFamily="2" charset="-122"/>
              <a:cs typeface="宋体" panose="02010600030101010101" pitchFamily="2" charset="-122"/>
            </a:endParaRPr>
          </a:p>
        </p:txBody>
      </p:sp>
      <p:pic>
        <p:nvPicPr>
          <p:cNvPr id="5" name="Picture 2">
            <a:extLst>
              <a:ext uri="{FF2B5EF4-FFF2-40B4-BE49-F238E27FC236}">
                <a16:creationId xmlns:a16="http://schemas.microsoft.com/office/drawing/2014/main" id="{849BCDBC-C2F9-45F1-9A6D-B8F6B26F3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59" y="0"/>
            <a:ext cx="7175981" cy="219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B627A419-E145-4EF5-A12A-F7298EEBA506}"/>
                  </a:ext>
                </a:extLst>
              </p:cNvPr>
              <p:cNvSpPr/>
              <p:nvPr/>
            </p:nvSpPr>
            <p:spPr>
              <a:xfrm>
                <a:off x="604205" y="2660786"/>
                <a:ext cx="1928602" cy="923330"/>
              </a:xfrm>
              <a:prstGeom prst="rect">
                <a:avLst/>
              </a:prstGeom>
            </p:spPr>
            <p:txBody>
              <a:bodyPr wrap="square">
                <a:spAutoFit/>
              </a:bodyPr>
              <a:lstStyle/>
              <a:p>
                <a:pPr marL="76200">
                  <a:spcAft>
                    <a:spcPts val="0"/>
                  </a:spcAft>
                </a:pPr>
                <a14:m>
                  <m:oMathPara xmlns:m="http://schemas.openxmlformats.org/officeDocument/2006/math">
                    <m:oMathParaPr>
                      <m:jc m:val="left"/>
                    </m:oMathParaPr>
                    <m:oMath xmlns:m="http://schemas.openxmlformats.org/officeDocument/2006/math">
                      <m:sSub>
                        <m:sSubPr>
                          <m:ctrlPr>
                            <a:rPr lang="zh-CN" altLang="zh-CN" b="1"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ea typeface="宋体" panose="02010600030101010101" pitchFamily="2" charset="-122"/>
                              <a:cs typeface="宋体" panose="02010600030101010101" pitchFamily="2" charset="-122"/>
                            </a:rPr>
                            <m:t>𝑫</m:t>
                          </m:r>
                        </m:e>
                        <m:sub>
                          <m:r>
                            <a:rPr lang="en-US" altLang="zh-CN" b="1" i="1">
                              <a:latin typeface="Cambria Math" panose="02040503050406030204" pitchFamily="18" charset="0"/>
                              <a:ea typeface="宋体" panose="02010600030101010101" pitchFamily="2" charset="-122"/>
                              <a:cs typeface="宋体" panose="02010600030101010101" pitchFamily="2" charset="-122"/>
                            </a:rPr>
                            <m:t>𝟏</m:t>
                          </m:r>
                        </m:sub>
                      </m:sSub>
                      <m:r>
                        <a:rPr lang="en-US" altLang="zh-CN" b="1" i="1">
                          <a:latin typeface="Cambria Math" panose="02040503050406030204" pitchFamily="18" charset="0"/>
                          <a:ea typeface="宋体" panose="02010600030101010101" pitchFamily="2" charset="-122"/>
                          <a:cs typeface="宋体" panose="02010600030101010101" pitchFamily="2" charset="-122"/>
                        </a:rPr>
                        <m:t>=</m:t>
                      </m:r>
                      <m:r>
                        <a:rPr lang="en-US" altLang="zh-CN" b="1" i="1">
                          <a:latin typeface="Cambria Math" panose="02040503050406030204" pitchFamily="18" charset="0"/>
                          <a:ea typeface="宋体" panose="02010600030101010101" pitchFamily="2" charset="-122"/>
                          <a:cs typeface="宋体" panose="02010600030101010101" pitchFamily="2" charset="-122"/>
                        </a:rPr>
                        <m:t>𝒙</m:t>
                      </m:r>
                      <m:r>
                        <a:rPr lang="en-US" altLang="zh-CN" b="1"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ea typeface="宋体" panose="02010600030101010101" pitchFamily="2" charset="-122"/>
                              <a:cs typeface="宋体" panose="02010600030101010101" pitchFamily="2" charset="-122"/>
                            </a:rPr>
                            <m:t>𝑸</m:t>
                          </m:r>
                        </m:e>
                        <m:sub>
                          <m:r>
                            <a:rPr lang="en-US" altLang="zh-CN" b="1" i="1">
                              <a:latin typeface="Cambria Math" panose="02040503050406030204" pitchFamily="18" charset="0"/>
                              <a:ea typeface="宋体" panose="02010600030101010101" pitchFamily="2" charset="-122"/>
                              <a:cs typeface="宋体" panose="02010600030101010101" pitchFamily="2" charset="-122"/>
                            </a:rPr>
                            <m:t>𝟐</m:t>
                          </m:r>
                        </m:sub>
                      </m:sSub>
                    </m:oMath>
                  </m:oMathPara>
                </a14:m>
                <a:endParaRPr lang="zh-CN" altLang="zh-CN" b="1" dirty="0">
                  <a:latin typeface="宋体" panose="02010600030101010101" pitchFamily="2" charset="-122"/>
                  <a:ea typeface="宋体" panose="02010600030101010101" pitchFamily="2" charset="-122"/>
                  <a:cs typeface="宋体" panose="02010600030101010101" pitchFamily="2" charset="-122"/>
                </a:endParaRPr>
              </a:p>
              <a:p>
                <a:pPr indent="457200">
                  <a:spcAft>
                    <a:spcPts val="0"/>
                  </a:spcAft>
                </a:pPr>
                <a14:m>
                  <m:oMathPara xmlns:m="http://schemas.openxmlformats.org/officeDocument/2006/math">
                    <m:oMathParaPr>
                      <m:jc m:val="left"/>
                    </m:oMathParaPr>
                    <m:oMath xmlns:m="http://schemas.openxmlformats.org/officeDocument/2006/math">
                      <m:sSub>
                        <m:sSubPr>
                          <m:ctrlPr>
                            <a:rPr lang="zh-CN" altLang="zh-CN"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b="1" i="1">
                              <a:latin typeface="Cambria Math" panose="02040503050406030204" pitchFamily="18" charset="0"/>
                              <a:ea typeface="宋体" panose="02010600030101010101" pitchFamily="2" charset="-122"/>
                              <a:cs typeface="宋体" panose="02010600030101010101" pitchFamily="2" charset="-122"/>
                            </a:rPr>
                            <m:t>𝑫</m:t>
                          </m:r>
                        </m:e>
                        <m:sub>
                          <m:r>
                            <a:rPr lang="en-US" altLang="zh-CN" b="1" i="1">
                              <a:latin typeface="Cambria Math" panose="02040503050406030204" pitchFamily="18" charset="0"/>
                              <a:ea typeface="宋体" panose="02010600030101010101" pitchFamily="2" charset="-122"/>
                              <a:cs typeface="宋体" panose="02010600030101010101" pitchFamily="2" charset="-122"/>
                            </a:rPr>
                            <m:t>𝟐</m:t>
                          </m:r>
                        </m:sub>
                      </m:sSub>
                      <m:r>
                        <a:rPr lang="en-US" altLang="zh-CN" b="1" i="1">
                          <a:latin typeface="Cambria Math" panose="02040503050406030204" pitchFamily="18" charset="0"/>
                          <a:ea typeface="宋体" panose="02010600030101010101" pitchFamily="2" charset="-122"/>
                          <a:cs typeface="宋体" panose="02010600030101010101" pitchFamily="2" charset="-122"/>
                        </a:rPr>
                        <m:t>=</m:t>
                      </m:r>
                      <m:r>
                        <a:rPr lang="en-US" altLang="zh-CN" b="1" i="1">
                          <a:latin typeface="Cambria Math" panose="02040503050406030204" pitchFamily="18" charset="0"/>
                          <a:ea typeface="宋体" panose="02010600030101010101" pitchFamily="2" charset="-122"/>
                          <a:cs typeface="宋体" panose="02010600030101010101" pitchFamily="2" charset="-122"/>
                        </a:rPr>
                        <m:t>𝒙</m:t>
                      </m:r>
                      <m:r>
                        <a:rPr lang="en-US" altLang="zh-CN" b="1"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ea typeface="宋体" panose="02010600030101010101" pitchFamily="2" charset="-122"/>
                              <a:cs typeface="宋体" panose="02010600030101010101" pitchFamily="2" charset="-122"/>
                            </a:rPr>
                            <m:t>𝑸</m:t>
                          </m:r>
                        </m:e>
                        <m:sub>
                          <m:r>
                            <a:rPr lang="en-US" altLang="zh-CN" b="1" i="1">
                              <a:latin typeface="Cambria Math" panose="02040503050406030204" pitchFamily="18" charset="0"/>
                              <a:ea typeface="宋体" panose="02010600030101010101" pitchFamily="2" charset="-122"/>
                              <a:cs typeface="宋体" panose="02010600030101010101" pitchFamily="2" charset="-122"/>
                            </a:rPr>
                            <m:t>𝟏</m:t>
                          </m:r>
                        </m:sub>
                      </m:sSub>
                    </m:oMath>
                  </m:oMathPara>
                </a14:m>
                <a:endParaRPr lang="zh-CN" altLang="zh-CN" b="1" dirty="0">
                  <a:latin typeface="宋体" panose="02010600030101010101" pitchFamily="2" charset="-122"/>
                  <a:ea typeface="宋体" panose="02010600030101010101" pitchFamily="2" charset="-122"/>
                  <a:cs typeface="宋体" panose="02010600030101010101" pitchFamily="2" charset="-122"/>
                </a:endParaRPr>
              </a:p>
              <a:p>
                <a:pPr indent="457200">
                  <a:spcAft>
                    <a:spcPts val="0"/>
                  </a:spcAft>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ea typeface="宋体" panose="02010600030101010101" pitchFamily="2" charset="-122"/>
                          <a:cs typeface="宋体" panose="02010600030101010101" pitchFamily="2" charset="-122"/>
                        </a:rPr>
                        <m:t> </m:t>
                      </m:r>
                      <m:r>
                        <a:rPr lang="en-US" altLang="zh-CN" b="1" i="1">
                          <a:latin typeface="Cambria Math" panose="02040503050406030204" pitchFamily="18" charset="0"/>
                          <a:ea typeface="宋体" panose="02010600030101010101" pitchFamily="2" charset="-122"/>
                          <a:cs typeface="宋体" panose="02010600030101010101" pitchFamily="2" charset="-122"/>
                        </a:rPr>
                        <m:t>𝒁</m:t>
                      </m:r>
                      <m:r>
                        <a:rPr lang="en-US" altLang="zh-CN" b="1" i="1">
                          <a:latin typeface="Cambria Math" panose="02040503050406030204" pitchFamily="18" charset="0"/>
                          <a:ea typeface="宋体" panose="02010600030101010101" pitchFamily="2" charset="-122"/>
                          <a:cs typeface="宋体" panose="02010600030101010101" pitchFamily="2" charset="-122"/>
                        </a:rPr>
                        <m:t>=</m:t>
                      </m:r>
                      <m:r>
                        <a:rPr lang="en-US" altLang="zh-CN" b="1" i="1">
                          <a:latin typeface="Cambria Math" panose="02040503050406030204" pitchFamily="18" charset="0"/>
                          <a:ea typeface="宋体" panose="02010600030101010101" pitchFamily="2" charset="-122"/>
                          <a:cs typeface="宋体" panose="02010600030101010101" pitchFamily="2" charset="-122"/>
                        </a:rPr>
                        <m:t>𝒙</m:t>
                      </m:r>
                      <m:r>
                        <a:rPr lang="en-US" altLang="zh-CN" b="1" i="1">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ea typeface="宋体" panose="02010600030101010101" pitchFamily="2" charset="-122"/>
                              <a:cs typeface="宋体" panose="02010600030101010101" pitchFamily="2" charset="-122"/>
                            </a:rPr>
                            <m:t>𝑸</m:t>
                          </m:r>
                        </m:e>
                        <m:sub>
                          <m:r>
                            <a:rPr lang="en-US" altLang="zh-CN" b="1" i="1">
                              <a:latin typeface="Cambria Math" panose="02040503050406030204" pitchFamily="18" charset="0"/>
                              <a:ea typeface="宋体" panose="02010600030101010101" pitchFamily="2" charset="-122"/>
                              <a:cs typeface="宋体" panose="02010600030101010101" pitchFamily="2" charset="-122"/>
                            </a:rPr>
                            <m:t>𝟐</m:t>
                          </m:r>
                        </m:sub>
                      </m:sSub>
                    </m:oMath>
                  </m:oMathPara>
                </a14:m>
                <a:endParaRPr lang="zh-CN" altLang="zh-CN" b="1"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6" name="矩形 5">
                <a:extLst>
                  <a:ext uri="{FF2B5EF4-FFF2-40B4-BE49-F238E27FC236}">
                    <a16:creationId xmlns:a16="http://schemas.microsoft.com/office/drawing/2014/main" id="{B627A419-E145-4EF5-A12A-F7298EEBA506}"/>
                  </a:ext>
                </a:extLst>
              </p:cNvPr>
              <p:cNvSpPr>
                <a:spLocks noRot="1" noChangeAspect="1" noMove="1" noResize="1" noEditPoints="1" noAdjustHandles="1" noChangeArrowheads="1" noChangeShapeType="1" noTextEdit="1"/>
              </p:cNvSpPr>
              <p:nvPr/>
            </p:nvSpPr>
            <p:spPr>
              <a:xfrm>
                <a:off x="604205" y="2660786"/>
                <a:ext cx="1928602" cy="923330"/>
              </a:xfrm>
              <a:prstGeom prst="rect">
                <a:avLst/>
              </a:prstGeom>
              <a:blipFill>
                <a:blip r:embed="rId3"/>
                <a:stretch>
                  <a:fillRect b="-460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71DAE6D-08E0-455E-8D00-50EE8AED23FB}"/>
              </a:ext>
            </a:extLst>
          </p:cNvPr>
          <p:cNvPicPr>
            <a:picLocks noChangeAspect="1"/>
          </p:cNvPicPr>
          <p:nvPr/>
        </p:nvPicPr>
        <p:blipFill>
          <a:blip r:embed="rId4"/>
          <a:stretch>
            <a:fillRect/>
          </a:stretch>
        </p:blipFill>
        <p:spPr>
          <a:xfrm>
            <a:off x="2288410" y="3835360"/>
            <a:ext cx="4270869" cy="2260380"/>
          </a:xfrm>
          <a:prstGeom prst="rect">
            <a:avLst/>
          </a:prstGeom>
        </p:spPr>
      </p:pic>
      <p:sp>
        <p:nvSpPr>
          <p:cNvPr id="8" name="矩形 7">
            <a:extLst>
              <a:ext uri="{FF2B5EF4-FFF2-40B4-BE49-F238E27FC236}">
                <a16:creationId xmlns:a16="http://schemas.microsoft.com/office/drawing/2014/main" id="{C9D1E4D4-3BE3-49E9-825F-1884A0F1A148}"/>
              </a:ext>
            </a:extLst>
          </p:cNvPr>
          <p:cNvSpPr/>
          <p:nvPr/>
        </p:nvSpPr>
        <p:spPr>
          <a:xfrm>
            <a:off x="7386966" y="2603873"/>
            <a:ext cx="4418252" cy="923330"/>
          </a:xfrm>
          <a:prstGeom prst="rect">
            <a:avLst/>
          </a:prstGeom>
        </p:spPr>
        <p:txBody>
          <a:bodyPr wrap="square">
            <a:spAutoFit/>
          </a:bodyPr>
          <a:lstStyle/>
          <a:p>
            <a:pPr indent="266700">
              <a:spcAft>
                <a:spcPts val="0"/>
              </a:spcAft>
            </a:pPr>
            <a:r>
              <a:rPr lang="zh-CN" altLang="zh-CN" b="1" dirty="0">
                <a:latin typeface="宋体" panose="02010600030101010101" pitchFamily="2" charset="-122"/>
                <a:ea typeface="华文仿宋" panose="02010600040101010101" pitchFamily="2" charset="-122"/>
                <a:cs typeface="Times New Roman" panose="02020603050405020304" pitchFamily="18" charset="0"/>
              </a:rPr>
              <a:t>若输入</a:t>
            </a:r>
            <a:r>
              <a:rPr lang="en-US" altLang="zh-CN" b="1" dirty="0">
                <a:latin typeface="宋体" panose="02010600030101010101" pitchFamily="2" charset="-122"/>
                <a:ea typeface="华文仿宋" panose="02010600040101010101" pitchFamily="2" charset="-122"/>
                <a:cs typeface="Times New Roman" panose="02020603050405020304" pitchFamily="18" charset="0"/>
              </a:rPr>
              <a:t>X</a:t>
            </a:r>
            <a:r>
              <a:rPr lang="zh-CN" altLang="zh-CN" b="1" dirty="0">
                <a:latin typeface="宋体" panose="02010600030101010101" pitchFamily="2" charset="-122"/>
                <a:ea typeface="华文仿宋" panose="02010600040101010101" pitchFamily="2" charset="-122"/>
                <a:cs typeface="Times New Roman" panose="02020603050405020304" pitchFamily="18" charset="0"/>
              </a:rPr>
              <a:t>在触发器的建立时间和保持时间之内发生上跳时</a:t>
            </a:r>
            <a:r>
              <a:rPr lang="en-US" altLang="zh-CN" b="1" dirty="0" err="1">
                <a:latin typeface="宋体" panose="02010600030101010101" pitchFamily="2" charset="-122"/>
                <a:ea typeface="华文仿宋" panose="02010600040101010101" pitchFamily="2" charset="-122"/>
                <a:cs typeface="Times New Roman" panose="02020603050405020304" pitchFamily="18" charset="0"/>
              </a:rPr>
              <a:t>Q2</a:t>
            </a:r>
            <a:r>
              <a:rPr lang="zh-CN" altLang="zh-CN" b="1" dirty="0">
                <a:latin typeface="宋体" panose="02010600030101010101" pitchFamily="2" charset="-122"/>
                <a:ea typeface="华文仿宋" panose="02010600040101010101" pitchFamily="2" charset="-122"/>
                <a:cs typeface="Times New Roman" panose="02020603050405020304" pitchFamily="18" charset="0"/>
              </a:rPr>
              <a:t>检测到，状态跳变发生异常，如下表</a:t>
            </a:r>
            <a:r>
              <a:rPr lang="en-US" altLang="zh-CN" b="1" dirty="0">
                <a:latin typeface="宋体" panose="02010600030101010101" pitchFamily="2" charset="-122"/>
                <a:ea typeface="华文仿宋" panose="02010600040101010101" pitchFamily="2" charset="-122"/>
                <a:cs typeface="Times New Roman" panose="02020603050405020304" pitchFamily="18" charset="0"/>
              </a:rPr>
              <a:t>:</a:t>
            </a:r>
            <a:r>
              <a:rPr lang="zh-CN" altLang="zh-CN" b="1" dirty="0">
                <a:latin typeface="宋体" panose="02010600030101010101" pitchFamily="2" charset="-122"/>
                <a:ea typeface="华文仿宋" panose="02010600040101010101" pitchFamily="2" charset="-122"/>
                <a:cs typeface="Times New Roman" panose="02020603050405020304" pitchFamily="18" charset="0"/>
              </a:rPr>
              <a:t>（</a:t>
            </a:r>
            <a:r>
              <a:rPr lang="en-US" altLang="zh-CN" b="1" dirty="0">
                <a:latin typeface="宋体" panose="02010600030101010101" pitchFamily="2" charset="-122"/>
                <a:ea typeface="华文仿宋" panose="02010600040101010101" pitchFamily="2" charset="-122"/>
                <a:cs typeface="Times New Roman" panose="02020603050405020304" pitchFamily="18" charset="0"/>
              </a:rPr>
              <a:t>3</a:t>
            </a:r>
            <a:r>
              <a:rPr lang="zh-CN" altLang="zh-CN" b="1" dirty="0">
                <a:latin typeface="宋体" panose="02010600030101010101" pitchFamily="2" charset="-122"/>
                <a:ea typeface="华文仿宋" panose="02010600040101010101" pitchFamily="2" charset="-122"/>
                <a:cs typeface="Times New Roman" panose="02020603050405020304" pitchFamily="18" charset="0"/>
              </a:rPr>
              <a:t>分）</a:t>
            </a:r>
            <a:endParaRPr lang="zh-CN" altLang="zh-CN" b="1" dirty="0">
              <a:latin typeface="宋体" panose="02010600030101010101" pitchFamily="2" charset="-122"/>
              <a:ea typeface="宋体" panose="02010600030101010101" pitchFamily="2" charset="-122"/>
              <a:cs typeface="宋体" panose="02010600030101010101" pitchFamily="2" charset="-122"/>
            </a:endParaRPr>
          </a:p>
        </p:txBody>
      </p:sp>
      <p:pic>
        <p:nvPicPr>
          <p:cNvPr id="9" name="图片 8">
            <a:extLst>
              <a:ext uri="{FF2B5EF4-FFF2-40B4-BE49-F238E27FC236}">
                <a16:creationId xmlns:a16="http://schemas.microsoft.com/office/drawing/2014/main" id="{15EA1A39-0ACB-45D2-B27C-9CAFDC35AD0A}"/>
              </a:ext>
            </a:extLst>
          </p:cNvPr>
          <p:cNvPicPr>
            <a:picLocks noChangeAspect="1"/>
          </p:cNvPicPr>
          <p:nvPr/>
        </p:nvPicPr>
        <p:blipFill>
          <a:blip r:embed="rId5"/>
          <a:stretch>
            <a:fillRect/>
          </a:stretch>
        </p:blipFill>
        <p:spPr>
          <a:xfrm>
            <a:off x="7039299" y="3835360"/>
            <a:ext cx="4418252" cy="2260502"/>
          </a:xfrm>
          <a:prstGeom prst="rect">
            <a:avLst/>
          </a:prstGeom>
        </p:spPr>
      </p:pic>
    </p:spTree>
    <p:extLst>
      <p:ext uri="{BB962C8B-B14F-4D97-AF65-F5344CB8AC3E}">
        <p14:creationId xmlns:p14="http://schemas.microsoft.com/office/powerpoint/2010/main" val="416586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59F2E6-79D5-456E-B622-F52799F2695E}"/>
              </a:ext>
            </a:extLst>
          </p:cNvPr>
          <p:cNvPicPr>
            <a:picLocks noChangeAspect="1"/>
          </p:cNvPicPr>
          <p:nvPr/>
        </p:nvPicPr>
        <p:blipFill>
          <a:blip r:embed="rId2"/>
          <a:stretch>
            <a:fillRect/>
          </a:stretch>
        </p:blipFill>
        <p:spPr>
          <a:xfrm>
            <a:off x="58411" y="121381"/>
            <a:ext cx="8543424" cy="720767"/>
          </a:xfrm>
          <a:prstGeom prst="rect">
            <a:avLst/>
          </a:prstGeom>
        </p:spPr>
      </p:pic>
      <p:pic>
        <p:nvPicPr>
          <p:cNvPr id="5" name="图片 4">
            <a:extLst>
              <a:ext uri="{FF2B5EF4-FFF2-40B4-BE49-F238E27FC236}">
                <a16:creationId xmlns:a16="http://schemas.microsoft.com/office/drawing/2014/main" id="{1442BA0A-00D9-42DD-8FF5-70616D5952D1}"/>
              </a:ext>
            </a:extLst>
          </p:cNvPr>
          <p:cNvPicPr>
            <a:picLocks noChangeAspect="1"/>
          </p:cNvPicPr>
          <p:nvPr/>
        </p:nvPicPr>
        <p:blipFill>
          <a:blip r:embed="rId3"/>
          <a:stretch>
            <a:fillRect/>
          </a:stretch>
        </p:blipFill>
        <p:spPr>
          <a:xfrm>
            <a:off x="538496" y="1258022"/>
            <a:ext cx="4322659" cy="2170978"/>
          </a:xfrm>
          <a:prstGeom prst="rect">
            <a:avLst/>
          </a:prstGeom>
        </p:spPr>
      </p:pic>
      <p:pic>
        <p:nvPicPr>
          <p:cNvPr id="6" name="图片 5">
            <a:extLst>
              <a:ext uri="{FF2B5EF4-FFF2-40B4-BE49-F238E27FC236}">
                <a16:creationId xmlns:a16="http://schemas.microsoft.com/office/drawing/2014/main" id="{9E205A77-CABE-4571-B762-336C37D1CD7F}"/>
              </a:ext>
            </a:extLst>
          </p:cNvPr>
          <p:cNvPicPr>
            <a:picLocks noChangeAspect="1"/>
          </p:cNvPicPr>
          <p:nvPr/>
        </p:nvPicPr>
        <p:blipFill>
          <a:blip r:embed="rId4"/>
          <a:stretch>
            <a:fillRect/>
          </a:stretch>
        </p:blipFill>
        <p:spPr>
          <a:xfrm>
            <a:off x="97843" y="3626965"/>
            <a:ext cx="4286628" cy="3231035"/>
          </a:xfrm>
          <a:prstGeom prst="rect">
            <a:avLst/>
          </a:prstGeom>
        </p:spPr>
      </p:pic>
      <p:pic>
        <p:nvPicPr>
          <p:cNvPr id="7" name="图片 6">
            <a:extLst>
              <a:ext uri="{FF2B5EF4-FFF2-40B4-BE49-F238E27FC236}">
                <a16:creationId xmlns:a16="http://schemas.microsoft.com/office/drawing/2014/main" id="{36B9A9A0-E7D7-48C3-AD22-E56C30FE917B}"/>
              </a:ext>
            </a:extLst>
          </p:cNvPr>
          <p:cNvPicPr>
            <a:picLocks noChangeAspect="1"/>
          </p:cNvPicPr>
          <p:nvPr/>
        </p:nvPicPr>
        <p:blipFill>
          <a:blip r:embed="rId5"/>
          <a:stretch>
            <a:fillRect/>
          </a:stretch>
        </p:blipFill>
        <p:spPr>
          <a:xfrm>
            <a:off x="5347423" y="447972"/>
            <a:ext cx="3342886" cy="2027246"/>
          </a:xfrm>
          <a:prstGeom prst="rect">
            <a:avLst/>
          </a:prstGeom>
        </p:spPr>
      </p:pic>
      <p:pic>
        <p:nvPicPr>
          <p:cNvPr id="10" name="图片 9">
            <a:extLst>
              <a:ext uri="{FF2B5EF4-FFF2-40B4-BE49-F238E27FC236}">
                <a16:creationId xmlns:a16="http://schemas.microsoft.com/office/drawing/2014/main" id="{81C3241A-4AE4-442B-B989-DFECBE4FE220}"/>
              </a:ext>
            </a:extLst>
          </p:cNvPr>
          <p:cNvPicPr>
            <a:picLocks noChangeAspect="1"/>
          </p:cNvPicPr>
          <p:nvPr/>
        </p:nvPicPr>
        <p:blipFill>
          <a:blip r:embed="rId6"/>
          <a:stretch>
            <a:fillRect/>
          </a:stretch>
        </p:blipFill>
        <p:spPr>
          <a:xfrm>
            <a:off x="8666570" y="184677"/>
            <a:ext cx="3099249" cy="6801758"/>
          </a:xfrm>
          <a:prstGeom prst="rect">
            <a:avLst/>
          </a:prstGeom>
        </p:spPr>
      </p:pic>
      <p:pic>
        <p:nvPicPr>
          <p:cNvPr id="11" name="图片 10">
            <a:extLst>
              <a:ext uri="{FF2B5EF4-FFF2-40B4-BE49-F238E27FC236}">
                <a16:creationId xmlns:a16="http://schemas.microsoft.com/office/drawing/2014/main" id="{97365E71-C4DD-4C78-82D9-974416CA5EE5}"/>
              </a:ext>
            </a:extLst>
          </p:cNvPr>
          <p:cNvPicPr>
            <a:picLocks noChangeAspect="1"/>
          </p:cNvPicPr>
          <p:nvPr/>
        </p:nvPicPr>
        <p:blipFill>
          <a:blip r:embed="rId7"/>
          <a:stretch>
            <a:fillRect/>
          </a:stretch>
        </p:blipFill>
        <p:spPr>
          <a:xfrm>
            <a:off x="5188341" y="2533459"/>
            <a:ext cx="2946376" cy="4394735"/>
          </a:xfrm>
          <a:prstGeom prst="rect">
            <a:avLst/>
          </a:prstGeom>
        </p:spPr>
      </p:pic>
    </p:spTree>
    <p:extLst>
      <p:ext uri="{BB962C8B-B14F-4D97-AF65-F5344CB8AC3E}">
        <p14:creationId xmlns:p14="http://schemas.microsoft.com/office/powerpoint/2010/main" val="192181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CC6F52-8097-43CC-A85D-50637561503C}"/>
              </a:ext>
            </a:extLst>
          </p:cNvPr>
          <p:cNvSpPr/>
          <p:nvPr/>
        </p:nvSpPr>
        <p:spPr>
          <a:xfrm>
            <a:off x="0" y="121380"/>
            <a:ext cx="12040950" cy="707886"/>
          </a:xfrm>
          <a:prstGeom prst="rect">
            <a:avLst/>
          </a:prstGeom>
        </p:spPr>
        <p:txBody>
          <a:bodyPr wrap="square">
            <a:spAutoFit/>
          </a:bodyPr>
          <a:lstStyle/>
          <a:p>
            <a:pPr marL="269875" indent="266700" algn="just">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七、将表</a:t>
            </a:r>
            <a:r>
              <a:rPr lang="en-US" altLang="zh-CN" sz="2000" b="1" kern="100" dirty="0">
                <a:latin typeface="Times New Roman" panose="02020603050405020304" pitchFamily="18" charset="0"/>
                <a:ea typeface="宋体" panose="02010600030101010101" pitchFamily="2" charset="-122"/>
              </a:rPr>
              <a:t>3</a:t>
            </a:r>
            <a:r>
              <a:rPr lang="zh-CN" altLang="zh-CN" sz="2000" b="1" kern="100" dirty="0">
                <a:latin typeface="Times New Roman" panose="02020603050405020304" pitchFamily="18" charset="0"/>
                <a:ea typeface="宋体" panose="02010600030101010101" pitchFamily="2" charset="-122"/>
              </a:rPr>
              <a:t>所示的状态表转换成状态机图，并讨论状态</a:t>
            </a:r>
            <a:r>
              <a:rPr lang="en-US" altLang="zh-CN" sz="2000" b="1" kern="100" dirty="0">
                <a:latin typeface="Times New Roman" panose="02020603050405020304" pitchFamily="18" charset="0"/>
                <a:ea typeface="宋体" panose="02010600030101010101" pitchFamily="2" charset="-122"/>
              </a:rPr>
              <a:t>D</a:t>
            </a:r>
            <a:r>
              <a:rPr lang="zh-CN" altLang="zh-CN" sz="2000" b="1" kern="100" dirty="0">
                <a:latin typeface="Times New Roman" panose="02020603050405020304" pitchFamily="18" charset="0"/>
                <a:ea typeface="宋体" panose="02010600030101010101" pitchFamily="2" charset="-122"/>
              </a:rPr>
              <a:t>和</a:t>
            </a:r>
            <a:r>
              <a:rPr lang="en-US" altLang="zh-CN" sz="2000" b="1" kern="100" dirty="0">
                <a:latin typeface="Times New Roman" panose="02020603050405020304" pitchFamily="18" charset="0"/>
                <a:ea typeface="宋体" panose="02010600030101010101" pitchFamily="2" charset="-122"/>
              </a:rPr>
              <a:t>C</a:t>
            </a:r>
            <a:r>
              <a:rPr lang="zh-CN" altLang="zh-CN" sz="2000" b="1" kern="100" dirty="0">
                <a:latin typeface="Times New Roman" panose="02020603050405020304" pitchFamily="18" charset="0"/>
                <a:ea typeface="宋体" panose="02010600030101010101" pitchFamily="2" charset="-122"/>
              </a:rPr>
              <a:t>的跳变条件和输出条件是否满足约束。 （</a:t>
            </a:r>
            <a:r>
              <a:rPr lang="en-US" altLang="zh-CN" sz="2000" b="1" kern="100" dirty="0">
                <a:latin typeface="Times New Roman" panose="02020603050405020304" pitchFamily="18" charset="0"/>
                <a:ea typeface="宋体" panose="02010600030101010101" pitchFamily="2" charset="-122"/>
              </a:rPr>
              <a:t>10</a:t>
            </a:r>
            <a:r>
              <a:rPr lang="zh-CN" altLang="zh-CN" sz="2000" b="1" kern="100" dirty="0">
                <a:latin typeface="Times New Roman" panose="02020603050405020304" pitchFamily="18" charset="0"/>
                <a:ea typeface="宋体" panose="02010600030101010101" pitchFamily="2" charset="-122"/>
              </a:rPr>
              <a:t>分）</a:t>
            </a:r>
          </a:p>
        </p:txBody>
      </p:sp>
      <p:sp>
        <p:nvSpPr>
          <p:cNvPr id="9" name="矩形 8">
            <a:extLst>
              <a:ext uri="{FF2B5EF4-FFF2-40B4-BE49-F238E27FC236}">
                <a16:creationId xmlns:a16="http://schemas.microsoft.com/office/drawing/2014/main" id="{E81BEBFD-2AF9-4779-BCBD-E37ADBEE1E71}"/>
              </a:ext>
            </a:extLst>
          </p:cNvPr>
          <p:cNvSpPr/>
          <p:nvPr/>
        </p:nvSpPr>
        <p:spPr>
          <a:xfrm>
            <a:off x="4061838" y="644600"/>
            <a:ext cx="2185214" cy="369332"/>
          </a:xfrm>
          <a:prstGeom prst="rect">
            <a:avLst/>
          </a:prstGeom>
        </p:spPr>
        <p:txBody>
          <a:bodyPr wrap="none">
            <a:spAutoFit/>
          </a:bodyPr>
          <a:lstStyle/>
          <a:p>
            <a:pPr indent="266700">
              <a:spcAft>
                <a:spcPts val="0"/>
              </a:spcAft>
            </a:pPr>
            <a:r>
              <a:rPr lang="zh-CN" altLang="zh-CN" dirty="0">
                <a:latin typeface="宋体" panose="02010600030101010101" pitchFamily="2" charset="-122"/>
                <a:ea typeface="华文仿宋" panose="02010600040101010101" pitchFamily="2" charset="-122"/>
                <a:cs typeface="Times New Roman" panose="02020603050405020304" pitchFamily="18" charset="0"/>
              </a:rPr>
              <a:t>状态机图（</a:t>
            </a:r>
            <a:r>
              <a:rPr lang="en-US" altLang="zh-CN" dirty="0">
                <a:latin typeface="宋体" panose="02010600030101010101" pitchFamily="2" charset="-122"/>
                <a:ea typeface="华文仿宋" panose="02010600040101010101" pitchFamily="2" charset="-122"/>
                <a:cs typeface="Times New Roman" panose="02020603050405020304" pitchFamily="18" charset="0"/>
              </a:rPr>
              <a:t>6</a:t>
            </a:r>
            <a:r>
              <a:rPr lang="zh-CN" altLang="zh-CN" dirty="0">
                <a:latin typeface="宋体" panose="02010600030101010101" pitchFamily="2" charset="-122"/>
                <a:ea typeface="华文仿宋" panose="02010600040101010101" pitchFamily="2" charset="-122"/>
                <a:cs typeface="Times New Roman" panose="02020603050405020304" pitchFamily="18" charset="0"/>
              </a:rPr>
              <a:t>分）</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a:extLst>
              <a:ext uri="{FF2B5EF4-FFF2-40B4-BE49-F238E27FC236}">
                <a16:creationId xmlns:a16="http://schemas.microsoft.com/office/drawing/2014/main" id="{9EA85806-2179-416F-8813-AB4AE0137990}"/>
              </a:ext>
            </a:extLst>
          </p:cNvPr>
          <p:cNvPicPr>
            <a:picLocks noChangeAspect="1"/>
          </p:cNvPicPr>
          <p:nvPr/>
        </p:nvPicPr>
        <p:blipFill>
          <a:blip r:embed="rId2"/>
          <a:stretch>
            <a:fillRect/>
          </a:stretch>
        </p:blipFill>
        <p:spPr>
          <a:xfrm>
            <a:off x="5859711" y="1245032"/>
            <a:ext cx="1557971" cy="584240"/>
          </a:xfrm>
          <a:prstGeom prst="rect">
            <a:avLst/>
          </a:prstGeom>
        </p:spPr>
      </p:pic>
      <p:pic>
        <p:nvPicPr>
          <p:cNvPr id="11" name="图片 10">
            <a:extLst>
              <a:ext uri="{FF2B5EF4-FFF2-40B4-BE49-F238E27FC236}">
                <a16:creationId xmlns:a16="http://schemas.microsoft.com/office/drawing/2014/main" id="{C8B4FAF2-A8F0-46BF-B5EB-6AE2558C5A11}"/>
              </a:ext>
            </a:extLst>
          </p:cNvPr>
          <p:cNvPicPr>
            <a:picLocks noChangeAspect="1"/>
          </p:cNvPicPr>
          <p:nvPr/>
        </p:nvPicPr>
        <p:blipFill>
          <a:blip r:embed="rId3"/>
          <a:stretch>
            <a:fillRect/>
          </a:stretch>
        </p:blipFill>
        <p:spPr>
          <a:xfrm>
            <a:off x="7625539" y="1013932"/>
            <a:ext cx="3638795" cy="3042437"/>
          </a:xfrm>
          <a:prstGeom prst="rect">
            <a:avLst/>
          </a:prstGeom>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4F4654A-FC7D-40E1-A1B5-BF8670357FF4}"/>
                  </a:ext>
                </a:extLst>
              </p:cNvPr>
              <p:cNvSpPr/>
              <p:nvPr/>
            </p:nvSpPr>
            <p:spPr>
              <a:xfrm>
                <a:off x="445063" y="4493715"/>
                <a:ext cx="10683640" cy="1631216"/>
              </a:xfrm>
              <a:prstGeom prst="rect">
                <a:avLst/>
              </a:prstGeom>
            </p:spPr>
            <p:txBody>
              <a:bodyPr wrap="square">
                <a:spAutoFit/>
              </a:bodyPr>
              <a:lstStyle/>
              <a:p>
                <a:pPr indent="266700">
                  <a:spcAft>
                    <a:spcPts val="0"/>
                  </a:spcAft>
                </a:pP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跳变条件与输出条件的判定（</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4</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分）</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sz="2000" b="1" dirty="0">
                    <a:latin typeface="华文仿宋" panose="02010600040101010101" pitchFamily="2" charset="-122"/>
                    <a:ea typeface="宋体" panose="02010600030101010101" pitchFamily="2" charset="-122"/>
                    <a:cs typeface="Times New Roman" panose="02020603050405020304" pitchFamily="18" charset="0"/>
                  </a:rPr>
                  <a:t>C</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的跳变条件是</a:t>
                </a:r>
                <a14:m>
                  <m:oMath xmlns:m="http://schemas.openxmlformats.org/officeDocument/2006/math">
                    <m:sSup>
                      <m:sSup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m:t>
                        </m:r>
                      </m:e>
                      <m: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m:t>
                        </m:r>
                      </m:sup>
                    </m:sSup>
                    <m:sSup>
                      <m:sSup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𝒀</m:t>
                        </m:r>
                      </m:e>
                      <m: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m:t>
                        </m:r>
                      </m:sup>
                    </m:sSup>
                  </m:oMath>
                </a14:m>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14:m>
                  <m:oMath xmlns:m="http://schemas.openxmlformats.org/officeDocument/2006/math">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m:t>
                    </m:r>
                    <m:r>
                      <a:rPr lang="en-US" altLang="zh-CN" sz="2000" b="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𝒀</m:t>
                    </m:r>
                  </m:oMath>
                </a14:m>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14:m>
                  <m:oMath xmlns:m="http://schemas.openxmlformats.org/officeDocument/2006/math">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𝑿𝒀</m:t>
                    </m:r>
                  </m:oMath>
                </a14:m>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，满足两两相与为</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0</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，相或为</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1</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sz="2000" b="1" dirty="0">
                    <a:latin typeface="华文仿宋" panose="02010600040101010101" pitchFamily="2" charset="-122"/>
                    <a:ea typeface="宋体" panose="02010600030101010101" pitchFamily="2" charset="-122"/>
                    <a:cs typeface="Times New Roman" panose="02020603050405020304" pitchFamily="18" charset="0"/>
                  </a:rPr>
                  <a:t>C</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的输出条件是</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X</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=1</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X=0</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，也满足相与为</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0</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，相或为</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1</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indent="266700">
                  <a:spcAft>
                    <a:spcPts val="0"/>
                  </a:spcAft>
                </a:pPr>
                <a:r>
                  <a:rPr lang="en-US" altLang="zh-CN" sz="2000" b="1" dirty="0">
                    <a:latin typeface="华文仿宋" panose="02010600040101010101" pitchFamily="2" charset="-122"/>
                    <a:ea typeface="宋体" panose="02010600030101010101" pitchFamily="2" charset="-122"/>
                    <a:cs typeface="Times New Roman" panose="02020603050405020304" pitchFamily="18" charset="0"/>
                  </a:rPr>
                  <a:t>D</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的跳变条件是</a:t>
                </a:r>
                <a14:m>
                  <m:oMath xmlns:m="http://schemas.openxmlformats.org/officeDocument/2006/math">
                    <m:sSup>
                      <m:sSup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m:t>
                        </m:r>
                      </m:e>
                      <m: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m:t>
                        </m:r>
                      </m:sup>
                    </m:sSup>
                    <m:sSup>
                      <m:sSup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𝒀</m:t>
                        </m:r>
                      </m:e>
                      <m: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m:t>
                        </m:r>
                      </m:sup>
                    </m:sSup>
                  </m:oMath>
                </a14:m>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14:m>
                  <m:oMath xmlns:m="http://schemas.openxmlformats.org/officeDocument/2006/math">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m:t>
                    </m:r>
                    <m:sSup>
                      <m:sSup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𝒀</m:t>
                        </m:r>
                      </m:e>
                      <m: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m:t>
                        </m:r>
                      </m:sup>
                    </m:sSup>
                    <m:r>
                      <a:rPr lang="zh-CN" altLang="zh-CN" sz="2000" b="1" smtClean="0">
                        <a:latin typeface="Cambria Math" panose="02040503050406030204" pitchFamily="18" charset="0"/>
                        <a:ea typeface="华文仿宋" panose="02010600040101010101" pitchFamily="2" charset="-122"/>
                        <a:cs typeface="Times New Roman" panose="02020603050405020304" pitchFamily="18" charset="0"/>
                      </a:rPr>
                      <m:t>、</m:t>
                    </m:r>
                    <m:sSup>
                      <m:sSupPr>
                        <m:ctrlPr>
                          <a:rPr lang="zh-CN" altLang="zh-CN" sz="20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m:t>
                        </m:r>
                      </m:e>
                      <m: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m:t>
                        </m:r>
                      </m:sup>
                    </m:sSup>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𝒀</m:t>
                    </m:r>
                    <m:r>
                      <a:rPr lang="zh-CN" altLang="zh-CN" sz="2000" b="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000" b="1" i="1" smtClean="0">
                        <a:latin typeface="Cambria Math" panose="02040503050406030204" pitchFamily="18" charset="0"/>
                        <a:ea typeface="华文仿宋" panose="02010600040101010101" pitchFamily="2" charset="-122"/>
                        <a:cs typeface="Times New Roman" panose="02020603050405020304" pitchFamily="18" charset="0"/>
                      </a:rPr>
                      <m:t>𝑿𝒀</m:t>
                    </m:r>
                  </m:oMath>
                </a14:m>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，满足两两相与为</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0</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，相或为</a:t>
                </a:r>
                <a:r>
                  <a:rPr lang="en-US" altLang="zh-CN" sz="2000" b="1" dirty="0">
                    <a:latin typeface="宋体" panose="02010600030101010101" pitchFamily="2" charset="-122"/>
                    <a:ea typeface="华文仿宋" panose="02010600040101010101" pitchFamily="2" charset="-122"/>
                    <a:cs typeface="Times New Roman" panose="02020603050405020304" pitchFamily="18" charset="0"/>
                  </a:rPr>
                  <a:t>1</a:t>
                </a:r>
                <a:r>
                  <a:rPr lang="zh-CN" altLang="zh-CN" sz="2000" b="1" dirty="0">
                    <a:latin typeface="宋体" panose="02010600030101010101" pitchFamily="2" charset="-122"/>
                    <a:ea typeface="华文仿宋" panose="02010600040101010101" pitchFamily="2" charset="-122"/>
                    <a:cs typeface="Times New Roman" panose="02020603050405020304" pitchFamily="18" charset="0"/>
                  </a:rPr>
                  <a:t>。</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r>
                  <a:rPr lang="en-US" altLang="zh-CN" sz="2000" b="1" dirty="0">
                    <a:latin typeface="华文仿宋" panose="02010600040101010101" pitchFamily="2" charset="-122"/>
                    <a:cs typeface="Times New Roman" panose="02020603050405020304" pitchFamily="18" charset="0"/>
                  </a:rPr>
                  <a:t>D</a:t>
                </a:r>
                <a:r>
                  <a:rPr lang="zh-CN" altLang="zh-CN" sz="2000" b="1" dirty="0">
                    <a:ea typeface="华文仿宋" panose="02010600040101010101" pitchFamily="2" charset="-122"/>
                    <a:cs typeface="Times New Roman" panose="02020603050405020304" pitchFamily="18" charset="0"/>
                  </a:rPr>
                  <a:t>的输出条件是</a:t>
                </a:r>
                <a:r>
                  <a:rPr lang="en-US" altLang="zh-CN" sz="2000" b="1" dirty="0">
                    <a:ea typeface="华文仿宋" panose="02010600040101010101" pitchFamily="2" charset="-122"/>
                    <a:cs typeface="Times New Roman" panose="02020603050405020304" pitchFamily="18" charset="0"/>
                  </a:rPr>
                  <a:t>X</a:t>
                </a:r>
                <a:r>
                  <a:rPr lang="zh-CN" altLang="zh-CN" sz="2000" b="1" dirty="0">
                    <a:ea typeface="华文仿宋" panose="02010600040101010101" pitchFamily="2" charset="-122"/>
                    <a:cs typeface="Times New Roman" panose="02020603050405020304" pitchFamily="18" charset="0"/>
                  </a:rPr>
                  <a:t>´</a:t>
                </a:r>
                <a:r>
                  <a:rPr lang="en-US" altLang="zh-CN" sz="2000" b="1" dirty="0">
                    <a:ea typeface="华文仿宋" panose="02010600040101010101" pitchFamily="2" charset="-122"/>
                    <a:cs typeface="Times New Roman" panose="02020603050405020304" pitchFamily="18" charset="0"/>
                  </a:rPr>
                  <a:t>=0</a:t>
                </a:r>
                <a:r>
                  <a:rPr lang="zh-CN" altLang="zh-CN" sz="2000" b="1" dirty="0">
                    <a:ea typeface="华文仿宋" panose="02010600040101010101" pitchFamily="2" charset="-122"/>
                    <a:cs typeface="Times New Roman" panose="02020603050405020304" pitchFamily="18" charset="0"/>
                  </a:rPr>
                  <a:t>，</a:t>
                </a:r>
                <a:r>
                  <a:rPr lang="en-US" altLang="zh-CN" sz="2000" b="1" dirty="0">
                    <a:ea typeface="华文仿宋" panose="02010600040101010101" pitchFamily="2" charset="-122"/>
                    <a:cs typeface="Times New Roman" panose="02020603050405020304" pitchFamily="18" charset="0"/>
                  </a:rPr>
                  <a:t>X=1</a:t>
                </a:r>
                <a:r>
                  <a:rPr lang="zh-CN" altLang="zh-CN" sz="2000" b="1" dirty="0">
                    <a:ea typeface="华文仿宋" panose="02010600040101010101" pitchFamily="2" charset="-122"/>
                    <a:cs typeface="Times New Roman" panose="02020603050405020304" pitchFamily="18" charset="0"/>
                  </a:rPr>
                  <a:t>，也满足相与为</a:t>
                </a:r>
                <a:r>
                  <a:rPr lang="en-US" altLang="zh-CN" sz="2000" b="1" dirty="0">
                    <a:ea typeface="华文仿宋" panose="02010600040101010101" pitchFamily="2" charset="-122"/>
                    <a:cs typeface="Times New Roman" panose="02020603050405020304" pitchFamily="18" charset="0"/>
                  </a:rPr>
                  <a:t>0</a:t>
                </a:r>
                <a:r>
                  <a:rPr lang="zh-CN" altLang="zh-CN" sz="2000" b="1" dirty="0">
                    <a:ea typeface="华文仿宋" panose="02010600040101010101" pitchFamily="2" charset="-122"/>
                    <a:cs typeface="Times New Roman" panose="02020603050405020304" pitchFamily="18" charset="0"/>
                  </a:rPr>
                  <a:t>，相或为</a:t>
                </a:r>
                <a:r>
                  <a:rPr lang="en-US" altLang="zh-CN" sz="2000" b="1" dirty="0">
                    <a:ea typeface="华文仿宋" panose="02010600040101010101" pitchFamily="2" charset="-122"/>
                    <a:cs typeface="Times New Roman" panose="02020603050405020304" pitchFamily="18" charset="0"/>
                  </a:rPr>
                  <a:t>1</a:t>
                </a:r>
                <a:r>
                  <a:rPr lang="zh-CN" altLang="zh-CN" sz="2000" b="1" dirty="0">
                    <a:ea typeface="华文仿宋" panose="02010600040101010101" pitchFamily="2" charset="-122"/>
                    <a:cs typeface="Times New Roman" panose="02020603050405020304" pitchFamily="18" charset="0"/>
                  </a:rPr>
                  <a:t>。</a:t>
                </a:r>
                <a:endParaRPr lang="zh-CN" altLang="en-US" sz="2000" b="1" dirty="0"/>
              </a:p>
            </p:txBody>
          </p:sp>
        </mc:Choice>
        <mc:Fallback xmlns="">
          <p:sp>
            <p:nvSpPr>
              <p:cNvPr id="12" name="矩形 11">
                <a:extLst>
                  <a:ext uri="{FF2B5EF4-FFF2-40B4-BE49-F238E27FC236}">
                    <a16:creationId xmlns:a16="http://schemas.microsoft.com/office/drawing/2014/main" id="{44F4654A-FC7D-40E1-A1B5-BF8670357FF4}"/>
                  </a:ext>
                </a:extLst>
              </p:cNvPr>
              <p:cNvSpPr>
                <a:spLocks noRot="1" noChangeAspect="1" noMove="1" noResize="1" noEditPoints="1" noAdjustHandles="1" noChangeArrowheads="1" noChangeShapeType="1" noTextEdit="1"/>
              </p:cNvSpPr>
              <p:nvPr/>
            </p:nvSpPr>
            <p:spPr>
              <a:xfrm>
                <a:off x="445063" y="4493715"/>
                <a:ext cx="10683640" cy="1631216"/>
              </a:xfrm>
              <a:prstGeom prst="rect">
                <a:avLst/>
              </a:prstGeom>
              <a:blipFill>
                <a:blip r:embed="rId4"/>
                <a:stretch>
                  <a:fillRect l="-570" t="-3358" b="-597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E8662DC1-41D6-4C4A-ADF8-A10F47C2E77E}"/>
              </a:ext>
            </a:extLst>
          </p:cNvPr>
          <p:cNvPicPr>
            <a:picLocks noChangeAspect="1"/>
          </p:cNvPicPr>
          <p:nvPr/>
        </p:nvPicPr>
        <p:blipFill>
          <a:blip r:embed="rId5"/>
          <a:stretch>
            <a:fillRect/>
          </a:stretch>
        </p:blipFill>
        <p:spPr>
          <a:xfrm>
            <a:off x="65524" y="1331050"/>
            <a:ext cx="5317576" cy="2097950"/>
          </a:xfrm>
          <a:prstGeom prst="rect">
            <a:avLst/>
          </a:prstGeom>
        </p:spPr>
      </p:pic>
    </p:spTree>
    <p:extLst>
      <p:ext uri="{BB962C8B-B14F-4D97-AF65-F5344CB8AC3E}">
        <p14:creationId xmlns:p14="http://schemas.microsoft.com/office/powerpoint/2010/main" val="685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2A673F2-8F10-46B0-9D91-7C6E8927954D}"/>
              </a:ext>
            </a:extLst>
          </p:cNvPr>
          <p:cNvSpPr/>
          <p:nvPr/>
        </p:nvSpPr>
        <p:spPr>
          <a:xfrm>
            <a:off x="-56644" y="80920"/>
            <a:ext cx="6400799" cy="3247043"/>
          </a:xfrm>
          <a:prstGeom prst="rect">
            <a:avLst/>
          </a:prstGeom>
        </p:spPr>
        <p:txBody>
          <a:bodyPr wrap="square">
            <a:spAutoFit/>
          </a:bodyPr>
          <a:lstStyle/>
          <a:p>
            <a:pPr marL="269240" indent="269240">
              <a:spcBef>
                <a:spcPts val="600"/>
              </a:spcBef>
            </a:pPr>
            <a:r>
              <a:rPr lang="zh-CN" altLang="zh-CN" sz="2000" b="1" kern="100" dirty="0">
                <a:latin typeface="仿宋" panose="02010609060101010101" pitchFamily="49" charset="-122"/>
                <a:ea typeface="仿宋" panose="02010609060101010101" pitchFamily="49" charset="-122"/>
              </a:rPr>
              <a:t>八、</a:t>
            </a:r>
            <a:r>
              <a:rPr lang="en-US" altLang="zh-CN" sz="2000" b="1" kern="100" dirty="0">
                <a:latin typeface="仿宋" panose="02010609060101010101" pitchFamily="49" charset="-122"/>
                <a:ea typeface="仿宋" panose="02010609060101010101" pitchFamily="49" charset="-122"/>
              </a:rPr>
              <a:t>4</a:t>
            </a:r>
            <a:r>
              <a:rPr lang="zh-CN" altLang="zh-CN" sz="2000" b="1" kern="100" dirty="0">
                <a:latin typeface="仿宋" panose="02010609060101010101" pitchFamily="49" charset="-122"/>
                <a:ea typeface="仿宋" panose="02010609060101010101" pitchFamily="49" charset="-122"/>
              </a:rPr>
              <a:t>个</a:t>
            </a:r>
            <a:r>
              <a:rPr lang="en-US" altLang="zh-CN" sz="2000" b="1" kern="100" dirty="0">
                <a:latin typeface="仿宋" panose="02010609060101010101" pitchFamily="49" charset="-122"/>
                <a:ea typeface="仿宋" panose="02010609060101010101" pitchFamily="49" charset="-122"/>
              </a:rPr>
              <a:t>8</a:t>
            </a:r>
            <a:r>
              <a:rPr lang="zh-CN" altLang="zh-CN" sz="2000" b="1" kern="100" dirty="0">
                <a:latin typeface="仿宋" panose="02010609060101010101" pitchFamily="49" charset="-122"/>
                <a:ea typeface="仿宋" panose="02010609060101010101" pitchFamily="49" charset="-122"/>
              </a:rPr>
              <a:t>位寄存器</a:t>
            </a:r>
            <a:r>
              <a:rPr lang="en-US" altLang="zh-CN" sz="2000" b="1" kern="100" dirty="0" err="1">
                <a:latin typeface="仿宋" panose="02010609060101010101" pitchFamily="49" charset="-122"/>
                <a:ea typeface="仿宋" panose="02010609060101010101" pitchFamily="49" charset="-122"/>
              </a:rPr>
              <a:t>R0</a:t>
            </a:r>
            <a:r>
              <a:rPr lang="zh-CN" altLang="zh-CN" sz="2000" b="1" kern="100" dirty="0">
                <a:latin typeface="仿宋" panose="02010609060101010101" pitchFamily="49" charset="-122"/>
                <a:ea typeface="仿宋" panose="02010609060101010101" pitchFamily="49" charset="-122"/>
              </a:rPr>
              <a:t>、</a:t>
            </a:r>
            <a:r>
              <a:rPr lang="en-US" altLang="zh-CN" sz="2000" b="1" kern="100" dirty="0" err="1">
                <a:latin typeface="仿宋" panose="02010609060101010101" pitchFamily="49" charset="-122"/>
                <a:ea typeface="仿宋" panose="02010609060101010101" pitchFamily="49" charset="-122"/>
              </a:rPr>
              <a:t>R1</a:t>
            </a:r>
            <a:r>
              <a:rPr lang="zh-CN" altLang="zh-CN" sz="2000" b="1" kern="100" dirty="0">
                <a:latin typeface="仿宋" panose="02010609060101010101" pitchFamily="49" charset="-122"/>
                <a:ea typeface="仿宋" panose="02010609060101010101" pitchFamily="49" charset="-122"/>
              </a:rPr>
              <a:t>、</a:t>
            </a:r>
            <a:r>
              <a:rPr lang="en-US" altLang="zh-CN" sz="2000" b="1" kern="100" dirty="0" err="1">
                <a:latin typeface="仿宋" panose="02010609060101010101" pitchFamily="49" charset="-122"/>
                <a:ea typeface="仿宋" panose="02010609060101010101" pitchFamily="49" charset="-122"/>
              </a:rPr>
              <a:t>R2</a:t>
            </a:r>
            <a:r>
              <a:rPr lang="zh-CN" altLang="zh-CN" sz="2000" b="1" kern="100" dirty="0">
                <a:latin typeface="仿宋" panose="02010609060101010101" pitchFamily="49" charset="-122"/>
                <a:ea typeface="仿宋" panose="02010609060101010101" pitchFamily="49" charset="-122"/>
              </a:rPr>
              <a:t>和</a:t>
            </a:r>
            <a:r>
              <a:rPr lang="en-US" altLang="zh-CN" sz="2000" b="1" kern="100" dirty="0" err="1">
                <a:latin typeface="仿宋" panose="02010609060101010101" pitchFamily="49" charset="-122"/>
                <a:ea typeface="仿宋" panose="02010609060101010101" pitchFamily="49" charset="-122"/>
              </a:rPr>
              <a:t>R3</a:t>
            </a:r>
            <a:r>
              <a:rPr lang="zh-CN" altLang="zh-CN" sz="2000" b="1" kern="100" dirty="0">
                <a:latin typeface="仿宋" panose="02010609060101010101" pitchFamily="49" charset="-122"/>
                <a:ea typeface="仿宋" panose="02010609060101010101" pitchFamily="49" charset="-122"/>
              </a:rPr>
              <a:t>之间进行以下传输操作：</a:t>
            </a:r>
          </a:p>
          <a:p>
            <a:pPr marL="269240" indent="269240"/>
            <a:r>
              <a:rPr lang="en-US" altLang="zh-CN" sz="2000" b="1" kern="100" dirty="0" err="1">
                <a:latin typeface="仿宋" panose="02010609060101010101" pitchFamily="49" charset="-122"/>
                <a:ea typeface="仿宋" panose="02010609060101010101" pitchFamily="49" charset="-122"/>
              </a:rPr>
              <a:t>C0</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R0←R1</a:t>
            </a:r>
            <a:endParaRPr lang="zh-CN" altLang="zh-CN" sz="2000" b="1" kern="100" dirty="0">
              <a:latin typeface="仿宋" panose="02010609060101010101" pitchFamily="49" charset="-122"/>
              <a:ea typeface="仿宋" panose="02010609060101010101" pitchFamily="49" charset="-122"/>
            </a:endParaRPr>
          </a:p>
          <a:p>
            <a:pPr marL="269240" indent="269240"/>
            <a:r>
              <a:rPr lang="en-US" altLang="zh-CN" sz="2000" b="1" kern="100" dirty="0" err="1">
                <a:latin typeface="仿宋" panose="02010609060101010101" pitchFamily="49" charset="-122"/>
                <a:ea typeface="仿宋" panose="02010609060101010101" pitchFamily="49" charset="-122"/>
              </a:rPr>
              <a:t>C1</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R1←R3</a:t>
            </a:r>
            <a:endParaRPr lang="zh-CN" altLang="zh-CN" sz="2000" b="1" kern="100" dirty="0">
              <a:latin typeface="仿宋" panose="02010609060101010101" pitchFamily="49" charset="-122"/>
              <a:ea typeface="仿宋" panose="02010609060101010101" pitchFamily="49" charset="-122"/>
            </a:endParaRPr>
          </a:p>
          <a:p>
            <a:pPr marL="269240" indent="269240"/>
            <a:r>
              <a:rPr lang="en-US" altLang="zh-CN" sz="2000" b="1" kern="100" dirty="0" err="1">
                <a:latin typeface="仿宋" panose="02010609060101010101" pitchFamily="49" charset="-122"/>
                <a:ea typeface="仿宋" panose="02010609060101010101" pitchFamily="49" charset="-122"/>
              </a:rPr>
              <a:t>C2</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R2←R0</a:t>
            </a:r>
            <a:endParaRPr lang="zh-CN" altLang="zh-CN" sz="2000" b="1" kern="100" dirty="0">
              <a:latin typeface="仿宋" panose="02010609060101010101" pitchFamily="49" charset="-122"/>
              <a:ea typeface="仿宋" panose="02010609060101010101" pitchFamily="49" charset="-122"/>
            </a:endParaRPr>
          </a:p>
          <a:p>
            <a:pPr marL="269240" indent="269240"/>
            <a:r>
              <a:rPr lang="en-US" altLang="zh-CN" sz="2000" b="1" kern="100" dirty="0" err="1">
                <a:latin typeface="仿宋" panose="02010609060101010101" pitchFamily="49" charset="-122"/>
                <a:ea typeface="仿宋" panose="02010609060101010101" pitchFamily="49" charset="-122"/>
              </a:rPr>
              <a:t>C3</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R3←R2</a:t>
            </a:r>
            <a:r>
              <a:rPr lang="zh-CN" altLang="zh-CN" sz="2000" b="1" kern="100" dirty="0">
                <a:latin typeface="仿宋" panose="02010609060101010101" pitchFamily="49" charset="-122"/>
                <a:ea typeface="仿宋" panose="02010609060101010101" pitchFamily="49" charset="-122"/>
              </a:rPr>
              <a:t>，</a:t>
            </a:r>
            <a:r>
              <a:rPr lang="en-US" altLang="zh-CN" sz="2000" b="1" kern="100" dirty="0">
                <a:latin typeface="仿宋" panose="02010609060101010101" pitchFamily="49" charset="-122"/>
                <a:ea typeface="仿宋" panose="02010609060101010101" pitchFamily="49" charset="-122"/>
              </a:rPr>
              <a:t>R0←R2</a:t>
            </a:r>
            <a:endParaRPr lang="zh-CN" altLang="zh-CN" sz="2000" b="1" kern="100" dirty="0">
              <a:latin typeface="仿宋" panose="02010609060101010101" pitchFamily="49" charset="-122"/>
              <a:ea typeface="仿宋" panose="02010609060101010101" pitchFamily="49" charset="-122"/>
            </a:endParaRPr>
          </a:p>
          <a:p>
            <a:pPr marL="269240" indent="269240">
              <a:spcBef>
                <a:spcPts val="600"/>
              </a:spcBef>
            </a:pPr>
            <a:r>
              <a:rPr lang="zh-CN" altLang="zh-CN" sz="2000" b="1" kern="100" dirty="0">
                <a:latin typeface="仿宋" panose="02010609060101010101" pitchFamily="49" charset="-122"/>
                <a:ea typeface="仿宋" panose="02010609060101010101" pitchFamily="49" charset="-122"/>
              </a:rPr>
              <a:t>所有控制变量互斥（即同一时间只有一个可以为</a:t>
            </a:r>
            <a:r>
              <a:rPr lang="en-US" altLang="zh-CN" sz="2000" b="1" kern="100" dirty="0">
                <a:latin typeface="仿宋" panose="02010609060101010101" pitchFamily="49" charset="-122"/>
                <a:ea typeface="仿宋" panose="02010609060101010101" pitchFamily="49" charset="-122"/>
              </a:rPr>
              <a:t>1</a:t>
            </a:r>
            <a:r>
              <a:rPr lang="zh-CN" altLang="zh-CN" sz="2000" b="1" kern="100" dirty="0">
                <a:latin typeface="仿宋" panose="02010609060101010101" pitchFamily="49" charset="-122"/>
                <a:ea typeface="仿宋" panose="02010609060101010101" pitchFamily="49" charset="-122"/>
              </a:rPr>
              <a:t>，其他均为</a:t>
            </a:r>
            <a:r>
              <a:rPr lang="en-US" altLang="zh-CN" sz="2000" b="1" kern="100" dirty="0">
                <a:latin typeface="仿宋" panose="02010609060101010101" pitchFamily="49" charset="-122"/>
                <a:ea typeface="仿宋" panose="02010609060101010101" pitchFamily="49" charset="-122"/>
              </a:rPr>
              <a:t>0</a:t>
            </a:r>
            <a:r>
              <a:rPr lang="zh-CN" altLang="zh-CN" sz="2000" b="1" kern="100" dirty="0">
                <a:latin typeface="仿宋" panose="02010609060101010101" pitchFamily="49" charset="-122"/>
                <a:ea typeface="仿宋" panose="02010609060101010101" pitchFamily="49" charset="-122"/>
              </a:rPr>
              <a:t>），而且在所有控制变量为</a:t>
            </a:r>
            <a:r>
              <a:rPr lang="en-US" altLang="zh-CN" sz="2000" b="1" kern="100" dirty="0">
                <a:latin typeface="仿宋" panose="02010609060101010101" pitchFamily="49" charset="-122"/>
                <a:ea typeface="仿宋" panose="02010609060101010101" pitchFamily="49" charset="-122"/>
              </a:rPr>
              <a:t>0</a:t>
            </a:r>
            <a:r>
              <a:rPr lang="zh-CN" altLang="zh-CN" sz="2000" b="1" kern="100" dirty="0">
                <a:latin typeface="仿宋" panose="02010609060101010101" pitchFamily="49" charset="-122"/>
                <a:ea typeface="仿宋" panose="02010609060101010101" pitchFamily="49" charset="-122"/>
              </a:rPr>
              <a:t>的情况下，寄存器之间没有传输操作。试采用总线方式画出寄存器传输的硬件逻辑图。 （</a:t>
            </a:r>
            <a:r>
              <a:rPr lang="en-US" altLang="zh-CN" sz="2000" b="1" kern="100" dirty="0">
                <a:latin typeface="仿宋" panose="02010609060101010101" pitchFamily="49" charset="-122"/>
                <a:ea typeface="仿宋" panose="02010609060101010101" pitchFamily="49" charset="-122"/>
              </a:rPr>
              <a:t>10</a:t>
            </a:r>
            <a:r>
              <a:rPr lang="zh-CN" altLang="zh-CN" sz="2000" b="1" kern="100" dirty="0">
                <a:latin typeface="仿宋" panose="02010609060101010101" pitchFamily="49" charset="-122"/>
                <a:ea typeface="仿宋" panose="02010609060101010101" pitchFamily="49" charset="-122"/>
              </a:rPr>
              <a:t>分）</a:t>
            </a:r>
          </a:p>
        </p:txBody>
      </p:sp>
      <p:sp>
        <p:nvSpPr>
          <p:cNvPr id="6" name="文本框 5">
            <a:extLst>
              <a:ext uri="{FF2B5EF4-FFF2-40B4-BE49-F238E27FC236}">
                <a16:creationId xmlns:a16="http://schemas.microsoft.com/office/drawing/2014/main" id="{947C070D-DFEC-42F1-A4E5-FC94D9266AFD}"/>
              </a:ext>
            </a:extLst>
          </p:cNvPr>
          <p:cNvSpPr txBox="1"/>
          <p:nvPr/>
        </p:nvSpPr>
        <p:spPr>
          <a:xfrm>
            <a:off x="339865" y="3594315"/>
            <a:ext cx="5882910" cy="369332"/>
          </a:xfrm>
          <a:prstGeom prst="rect">
            <a:avLst/>
          </a:prstGeom>
          <a:noFill/>
        </p:spPr>
        <p:txBody>
          <a:bodyPr wrap="square" rtlCol="0">
            <a:spAutoFit/>
          </a:bodyPr>
          <a:lstStyle/>
          <a:p>
            <a:r>
              <a:rPr lang="en-US" altLang="zh-CN" dirty="0" err="1"/>
              <a:t>Load0</a:t>
            </a:r>
            <a:r>
              <a:rPr lang="en-US" altLang="zh-CN" dirty="0"/>
              <a:t>=C0+C3    </a:t>
            </a:r>
            <a:r>
              <a:rPr lang="en-US" altLang="zh-CN" dirty="0" err="1"/>
              <a:t>Load1</a:t>
            </a:r>
            <a:r>
              <a:rPr lang="en-US" altLang="zh-CN" dirty="0"/>
              <a:t>=</a:t>
            </a:r>
            <a:r>
              <a:rPr lang="en-US" altLang="zh-CN" dirty="0" err="1"/>
              <a:t>C1</a:t>
            </a:r>
            <a:r>
              <a:rPr lang="en-US" altLang="zh-CN" dirty="0"/>
              <a:t>   </a:t>
            </a:r>
            <a:r>
              <a:rPr lang="en-US" altLang="zh-CN" dirty="0" err="1"/>
              <a:t>Load2</a:t>
            </a:r>
            <a:r>
              <a:rPr lang="en-US" altLang="zh-CN" dirty="0"/>
              <a:t>=</a:t>
            </a:r>
            <a:r>
              <a:rPr lang="en-US" altLang="zh-CN" dirty="0" err="1"/>
              <a:t>C2</a:t>
            </a:r>
            <a:r>
              <a:rPr lang="en-US" altLang="zh-CN" dirty="0"/>
              <a:t>    </a:t>
            </a:r>
            <a:r>
              <a:rPr lang="en-US" altLang="zh-CN" dirty="0" err="1"/>
              <a:t>Load3</a:t>
            </a:r>
            <a:r>
              <a:rPr lang="en-US" altLang="zh-CN" dirty="0"/>
              <a:t>=</a:t>
            </a:r>
            <a:r>
              <a:rPr lang="en-US" altLang="zh-CN" dirty="0" err="1"/>
              <a:t>C3</a:t>
            </a:r>
            <a:endParaRPr lang="zh-CN" altLang="en-US" dirty="0"/>
          </a:p>
        </p:txBody>
      </p:sp>
      <p:pic>
        <p:nvPicPr>
          <p:cNvPr id="7" name="图片 6">
            <a:extLst>
              <a:ext uri="{FF2B5EF4-FFF2-40B4-BE49-F238E27FC236}">
                <a16:creationId xmlns:a16="http://schemas.microsoft.com/office/drawing/2014/main" id="{5A7F4194-1825-424A-9A97-97BD218F0104}"/>
              </a:ext>
            </a:extLst>
          </p:cNvPr>
          <p:cNvPicPr>
            <a:picLocks noChangeAspect="1"/>
          </p:cNvPicPr>
          <p:nvPr/>
        </p:nvPicPr>
        <p:blipFill>
          <a:blip r:embed="rId2"/>
          <a:stretch>
            <a:fillRect/>
          </a:stretch>
        </p:blipFill>
        <p:spPr>
          <a:xfrm>
            <a:off x="468396" y="4122386"/>
            <a:ext cx="2739439" cy="1808457"/>
          </a:xfrm>
          <a:prstGeom prst="rect">
            <a:avLst/>
          </a:prstGeom>
        </p:spPr>
      </p:pic>
      <p:sp>
        <p:nvSpPr>
          <p:cNvPr id="8" name="文本框 7">
            <a:extLst>
              <a:ext uri="{FF2B5EF4-FFF2-40B4-BE49-F238E27FC236}">
                <a16:creationId xmlns:a16="http://schemas.microsoft.com/office/drawing/2014/main" id="{62C829FD-68DC-45ED-A921-3A50F1731948}"/>
              </a:ext>
            </a:extLst>
          </p:cNvPr>
          <p:cNvSpPr txBox="1"/>
          <p:nvPr/>
        </p:nvSpPr>
        <p:spPr>
          <a:xfrm>
            <a:off x="525982" y="6182315"/>
            <a:ext cx="5033246" cy="367093"/>
          </a:xfrm>
          <a:prstGeom prst="rect">
            <a:avLst/>
          </a:prstGeom>
          <a:noFill/>
        </p:spPr>
        <p:txBody>
          <a:bodyPr wrap="square" rtlCol="0">
            <a:spAutoFit/>
          </a:bodyPr>
          <a:lstStyle/>
          <a:p>
            <a:r>
              <a:rPr lang="en-US" altLang="zh-CN" dirty="0" err="1"/>
              <a:t>S1</a:t>
            </a:r>
            <a:r>
              <a:rPr lang="en-US" altLang="zh-CN" dirty="0"/>
              <a:t>=C1+C3    </a:t>
            </a:r>
            <a:r>
              <a:rPr lang="en-US" altLang="zh-CN" dirty="0" err="1"/>
              <a:t>S0</a:t>
            </a:r>
            <a:r>
              <a:rPr lang="en-US" altLang="zh-CN" dirty="0"/>
              <a:t>=C0+C1</a:t>
            </a:r>
            <a:endParaRPr lang="zh-CN" altLang="en-US" dirty="0"/>
          </a:p>
        </p:txBody>
      </p:sp>
      <p:pic>
        <p:nvPicPr>
          <p:cNvPr id="12" name="图片 11">
            <a:extLst>
              <a:ext uri="{FF2B5EF4-FFF2-40B4-BE49-F238E27FC236}">
                <a16:creationId xmlns:a16="http://schemas.microsoft.com/office/drawing/2014/main" id="{7F953AA9-AF99-41DC-8C73-9537495F0820}"/>
              </a:ext>
            </a:extLst>
          </p:cNvPr>
          <p:cNvPicPr>
            <a:picLocks noChangeAspect="1"/>
          </p:cNvPicPr>
          <p:nvPr/>
        </p:nvPicPr>
        <p:blipFill>
          <a:blip r:embed="rId3"/>
          <a:stretch>
            <a:fillRect/>
          </a:stretch>
        </p:blipFill>
        <p:spPr>
          <a:xfrm>
            <a:off x="6338122" y="182732"/>
            <a:ext cx="5853877" cy="6342442"/>
          </a:xfrm>
          <a:prstGeom prst="rect">
            <a:avLst/>
          </a:prstGeom>
        </p:spPr>
      </p:pic>
    </p:spTree>
    <p:extLst>
      <p:ext uri="{BB962C8B-B14F-4D97-AF65-F5344CB8AC3E}">
        <p14:creationId xmlns:p14="http://schemas.microsoft.com/office/powerpoint/2010/main" val="71905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668</Words>
  <Application>Microsoft Office PowerPoint</Application>
  <PresentationFormat>宽屏</PresentationFormat>
  <Paragraphs>43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仿宋</vt:lpstr>
      <vt:lpstr>华文仿宋</vt:lpstr>
      <vt:lpstr>宋体</vt:lpstr>
      <vt:lpstr>Arial</vt:lpstr>
      <vt:lpstr>Cambria Math</vt:lpstr>
      <vt:lpstr>Times New Roman</vt:lpstr>
      <vt:lpstr>Office 主题​​</vt:lpstr>
      <vt:lpstr>2018期末A卷试题</vt:lpstr>
      <vt:lpstr>PowerPoint 演示文稿</vt:lpstr>
      <vt:lpstr>PowerPoint 演示文稿</vt:lpstr>
      <vt:lpstr>三、设计一个时序电路。该电路只在连续三个或三个以上时钟期间，两个输入信号X1和X2相同时，输出信号Z才是1，其余情况Z为0。要求做出电路的状态图和状态表，并且合并多余的状态。 （15分）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2018期末A卷试题</dc:title>
  <dc:creator>hu hongping</dc:creator>
  <cp:lastModifiedBy>cq ling</cp:lastModifiedBy>
  <cp:revision>14</cp:revision>
  <dcterms:created xsi:type="dcterms:W3CDTF">2020-01-03T08:23:28Z</dcterms:created>
  <dcterms:modified xsi:type="dcterms:W3CDTF">2020-01-03T13:29:18Z</dcterms:modified>
</cp:coreProperties>
</file>