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63" r:id="rId6"/>
    <p:sldId id="282" r:id="rId7"/>
    <p:sldId id="283" r:id="rId8"/>
    <p:sldId id="284" r:id="rId9"/>
    <p:sldId id="285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6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6315" autoAdjust="0"/>
  </p:normalViewPr>
  <p:slideViewPr>
    <p:cSldViewPr snapToGrid="0" showGuides="1">
      <p:cViewPr>
        <p:scale>
          <a:sx n="130" d="100"/>
          <a:sy n="130" d="100"/>
        </p:scale>
        <p:origin x="496" y="70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E71AA-F714-4F29-A635-7F40AD74E27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D734CD-92FB-4C5F-9C8A-CF95BCF799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84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Non-linear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734CD-92FB-4C5F-9C8A-CF95BCF7999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12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Non-linear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734CD-92FB-4C5F-9C8A-CF95BCF7999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909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Non-linear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734CD-92FB-4C5F-9C8A-CF95BCF7999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34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Non-linear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734CD-92FB-4C5F-9C8A-CF95BCF7999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702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Non-linear</a:t>
            </a:r>
            <a:r>
              <a:rPr lang="zh-CN" altLang="en-US" dirty="0"/>
              <a:t> </a:t>
            </a:r>
            <a:r>
              <a:rPr lang="en-US" altLang="zh-CN" dirty="0"/>
              <a:t>relationship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734CD-92FB-4C5F-9C8A-CF95BCF7999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54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734CD-92FB-4C5F-9C8A-CF95BCF7999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886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D734CD-92FB-4C5F-9C8A-CF95BCF7999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743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B6B87-D2B0-4BEE-9896-E0F6FFF11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24AF8B-79C8-4965-B8D1-3EBE423CB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B21EE-F106-4DD3-8732-8FB7CEF1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6EA6B6-6B86-4BC0-B278-AB9E964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F1DC9E-1503-4C56-9EB8-E46652802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37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B6CA7-4ED6-4C1A-8E84-CA811D05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F2027D-0024-4511-8AD1-A73BB276A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5E05EB-0859-4211-BF3D-44A863D67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68994-F665-4CBF-BD10-203E3B4D2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BAE0BE-9168-4295-A4F0-251636EF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67760E-B8A5-4571-BB98-438E7410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64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861FE-5633-43B9-8901-BD4D0F84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733623-E996-4D85-8894-B9E63C6A1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89F9EA-9A49-4441-9FFE-BD27C5A9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5FAC6-F4B3-4CDD-9C91-635DE850D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15110-E8C1-44A7-8BDC-E7F40490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761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2D61E4E-BD83-4C23-9056-6E5A03E13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24CD3-BE3D-4BD4-AA7D-1B6270E6D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66F10-D9A3-4A6E-AD02-7E9AECCF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ABC564-F73E-47BD-B7EE-22B631016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19408-0E0B-437E-9214-C8F4FDF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587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109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2023/1/12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014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308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64949-BBDB-4D06-B96A-C100DD59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8C1333-528D-4CC9-9EA2-16BAE9FA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58956-67DE-4A06-87C5-7554C8BA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1B7D3-18D1-4AAB-8C36-FC17649AF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AFE82-2E08-4827-9A10-7CDCCE4B2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474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696E6-1D81-43B6-8931-91DB762D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65A7E5-8F10-477F-BAA5-6DB67E7E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54351-EBD4-4427-9CA4-95B41022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E21E5-5AFF-4E4E-BE98-9B5A5237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5CD0D-C9F6-45E6-A48B-DB0B7262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6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5EF25-ED32-4C4C-9011-B70015185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7ABDDE-66AC-44CF-952A-28A7C3BA4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0A1D0E-68B9-44E4-82B4-1743C9E04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C9D3ED-E694-49B1-98C3-F40197FD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653105-AA3A-48AB-85EF-E34D4613A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028A64-3CC4-4D80-AA93-286B90B5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90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831FF-6AAC-45A4-9E42-2A2EF39E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41CCE-A6DA-4BDD-A655-E21F2F5DC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0F1AA8-CB57-4ED5-AFDB-3D7BA5719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F26A94-53AA-43F6-B65C-FF2735DAC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FB7EF8-408B-4D53-844C-FF45BDA5E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3A966E-9A3D-439D-8BD8-8464B0B4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617950-5FD4-4E1C-B405-F66D9907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ACE79A-0912-4BB3-A198-66465DC5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68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831FF-6AAC-45A4-9E42-2A2EF39E0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341CCE-A6DA-4BDD-A655-E21F2F5DC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0F1AA8-CB57-4ED5-AFDB-3D7BA5719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F26A94-53AA-43F6-B65C-FF2735DAC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FB7EF8-408B-4D53-844C-FF45BDA5E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3A966E-9A3D-439D-8BD8-8464B0B4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617950-5FD4-4E1C-B405-F66D9907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ACE79A-0912-4BB3-A198-66465DC5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007605" y="672624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90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619A-2527-4DB8-8F90-6DD15A5E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EFC4AB-3F48-470C-9278-96B5493A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EE28DF-B99E-4D07-9D5A-73B1821F9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7AFC41-E0C9-48C3-9B50-49FD028D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22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9761BD-2EA6-4C42-B90A-3F00F4EB2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1A38C2-AB28-4F9F-93F3-1581A4B3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5C6589-0B68-4726-958E-F5CD9785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143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949E3-F7CE-434D-9F82-0C49C328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56F17-C1C4-4C58-B4ED-990742676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596C2F-689C-4DAD-833F-5A32B1006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139D65-0DF1-48F8-BB18-5D97C9B2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097F4-DBFA-4A34-A4E1-97C823F559E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A18D5B-F9F1-45A6-8EB8-9EF8F045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41126A-3DF4-4EB0-B93C-B0F949AB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21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CBE8B8-5AFA-445A-8872-235D4B3D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74A5F0-7E54-415A-B273-39D340679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D670A-481D-4647-8674-FA59EEA00B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097F4-DBFA-4A34-A4E1-97C823F559E9}" type="datetimeFigureOut">
              <a:rPr lang="zh-CN" altLang="en-US" smtClean="0"/>
              <a:t>2023/1/12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BCC26C-C8FD-4E39-9442-D7B2C0292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D82D7-1857-4967-B5B0-547D09424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377FB-F1E1-4398-9273-37301FDE1C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49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8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4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.jpe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4.jpe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2F4A981-2676-4150-83E5-660BE63552D2}"/>
              </a:ext>
            </a:extLst>
          </p:cNvPr>
          <p:cNvSpPr txBox="1"/>
          <p:nvPr/>
        </p:nvSpPr>
        <p:spPr>
          <a:xfrm>
            <a:off x="346469" y="606341"/>
            <a:ext cx="101275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chemeClr val="tx2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A</a:t>
            </a:r>
            <a:r>
              <a:rPr lang="zh-CN" altLang="en-US" sz="6600" dirty="0">
                <a:solidFill>
                  <a:schemeClr val="tx2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6600" dirty="0">
                <a:solidFill>
                  <a:schemeClr val="tx2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Prediction</a:t>
            </a:r>
            <a:r>
              <a:rPr lang="zh-CN" altLang="en-US" sz="6600" dirty="0">
                <a:solidFill>
                  <a:schemeClr val="tx2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6600" dirty="0">
                <a:solidFill>
                  <a:schemeClr val="tx2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Model</a:t>
            </a:r>
            <a:r>
              <a:rPr lang="zh-CN" altLang="en-US" sz="6600" dirty="0">
                <a:solidFill>
                  <a:schemeClr val="tx2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6600" dirty="0">
                <a:solidFill>
                  <a:schemeClr val="tx2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On</a:t>
            </a:r>
            <a:r>
              <a:rPr lang="zh-CN" altLang="en-US" sz="6600" dirty="0">
                <a:solidFill>
                  <a:schemeClr val="tx2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6600" dirty="0">
                <a:solidFill>
                  <a:schemeClr val="tx2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Loan</a:t>
            </a:r>
            <a:r>
              <a:rPr lang="zh-CN" altLang="en-US" sz="6600" dirty="0">
                <a:solidFill>
                  <a:schemeClr val="tx2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6600" dirty="0">
                <a:solidFill>
                  <a:schemeClr val="tx2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Defaulters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35BED1-73D2-4B15-95C1-CB85385683FF}"/>
              </a:ext>
            </a:extLst>
          </p:cNvPr>
          <p:cNvSpPr txBox="1"/>
          <p:nvPr/>
        </p:nvSpPr>
        <p:spPr>
          <a:xfrm>
            <a:off x="460667" y="2675234"/>
            <a:ext cx="320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A</a:t>
            </a:r>
            <a:r>
              <a:rPr lang="zh-CN" altLang="en-US" sz="24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Case</a:t>
            </a:r>
            <a:r>
              <a:rPr lang="zh-CN" altLang="en-US" sz="24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Study</a:t>
            </a:r>
            <a:endParaRPr lang="zh-CN" alt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4C0B89C5-6EFC-4D29-845D-9F3D5552EA6E}"/>
              </a:ext>
            </a:extLst>
          </p:cNvPr>
          <p:cNvGrpSpPr/>
          <p:nvPr/>
        </p:nvGrpSpPr>
        <p:grpSpPr>
          <a:xfrm>
            <a:off x="460667" y="3579471"/>
            <a:ext cx="2666937" cy="584775"/>
            <a:chOff x="1001029" y="4598351"/>
            <a:chExt cx="1434426" cy="58477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CE1F706-DC55-4312-9D6D-03438234B503}"/>
                </a:ext>
              </a:extLst>
            </p:cNvPr>
            <p:cNvSpPr/>
            <p:nvPr/>
          </p:nvSpPr>
          <p:spPr>
            <a:xfrm>
              <a:off x="1001029" y="4622525"/>
              <a:ext cx="1072056" cy="2962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86788D1-3583-4F16-9D43-7A80742BC55F}"/>
                </a:ext>
              </a:extLst>
            </p:cNvPr>
            <p:cNvSpPr txBox="1"/>
            <p:nvPr/>
          </p:nvSpPr>
          <p:spPr>
            <a:xfrm>
              <a:off x="1078294" y="4598351"/>
              <a:ext cx="13571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altLang="zh-CN" sz="1600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By</a:t>
              </a:r>
              <a:r>
                <a:rPr lang="zh-CN" altLang="en-US" sz="1600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： </a:t>
              </a:r>
              <a:r>
                <a:rPr lang="en-CA" altLang="zh-CN" sz="1600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Andree</a:t>
              </a:r>
              <a:r>
                <a:rPr lang="zh-CN" altLang="en-US" sz="1600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1600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Qi</a:t>
              </a:r>
              <a:endParaRPr lang="zh-CN" altLang="en-US" sz="1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5699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1168D87-0373-466E-99F5-E31F83CDDDE6}"/>
              </a:ext>
            </a:extLst>
          </p:cNvPr>
          <p:cNvSpPr txBox="1"/>
          <p:nvPr/>
        </p:nvSpPr>
        <p:spPr>
          <a:xfrm>
            <a:off x="3210286" y="297456"/>
            <a:ext cx="468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Logistic</a:t>
            </a:r>
            <a:r>
              <a:rPr lang="zh-CN" alt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Regression</a:t>
            </a:r>
          </a:p>
        </p:txBody>
      </p:sp>
      <p:pic>
        <p:nvPicPr>
          <p:cNvPr id="9" name="Picture 2" descr="🤔 Thinking Face emoji Meaning | Dictionary.com">
            <a:extLst>
              <a:ext uri="{FF2B5EF4-FFF2-40B4-BE49-F238E27FC236}">
                <a16:creationId xmlns:a16="http://schemas.microsoft.com/office/drawing/2014/main" id="{C682EFB8-7FA9-96F2-36E1-5E9547BEE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5" y="3865861"/>
            <a:ext cx="2345923" cy="23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F4488A-FF46-13BA-C134-0AEC88449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58" y="1511042"/>
            <a:ext cx="2235200" cy="406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50920A-18DD-FFE0-8997-5BA1B0FFA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58" y="2066858"/>
            <a:ext cx="6845300" cy="1752600"/>
          </a:xfrm>
          <a:prstGeom prst="rect">
            <a:avLst/>
          </a:prstGeom>
        </p:spPr>
      </p:pic>
      <p:pic>
        <p:nvPicPr>
          <p:cNvPr id="16" name="Graphic 15" descr="Crying face with solid fill with solid fill">
            <a:extLst>
              <a:ext uri="{FF2B5EF4-FFF2-40B4-BE49-F238E27FC236}">
                <a16:creationId xmlns:a16="http://schemas.microsoft.com/office/drawing/2014/main" id="{327A922A-0D9D-069A-AE34-22B5C7C80A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1269" y="1207797"/>
            <a:ext cx="878034" cy="8780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948D1F-5EDA-1538-4A44-7CA760FD0C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18847" y="1471714"/>
            <a:ext cx="4433518" cy="3246237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B443C11-2A67-5497-1E94-54EAE9AB6E09}"/>
              </a:ext>
            </a:extLst>
          </p:cNvPr>
          <p:cNvGrpSpPr/>
          <p:nvPr/>
        </p:nvGrpSpPr>
        <p:grpSpPr>
          <a:xfrm>
            <a:off x="3395536" y="4642856"/>
            <a:ext cx="7167961" cy="584775"/>
            <a:chOff x="3395536" y="4642856"/>
            <a:chExt cx="7167961" cy="584775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5947DB-4617-99AA-C943-881DE8D5D73E}"/>
                </a:ext>
              </a:extLst>
            </p:cNvPr>
            <p:cNvCxnSpPr>
              <a:cxnSpLocks/>
            </p:cNvCxnSpPr>
            <p:nvPr/>
          </p:nvCxnSpPr>
          <p:spPr>
            <a:xfrm>
              <a:off x="3395536" y="4935244"/>
              <a:ext cx="280861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4A7E56-5FFC-967C-7B01-1442710CC5A6}"/>
                </a:ext>
              </a:extLst>
            </p:cNvPr>
            <p:cNvSpPr/>
            <p:nvPr/>
          </p:nvSpPr>
          <p:spPr>
            <a:xfrm>
              <a:off x="6594141" y="4642856"/>
              <a:ext cx="3969356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0" cap="none" spc="0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No</a:t>
              </a:r>
              <a:r>
                <a:rPr lang="zh-CN" altLang="en-US" sz="3200" b="0" cap="none" spc="0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altLang="zh-CN" sz="3200" b="0" cap="none" spc="0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Linear</a:t>
              </a:r>
              <a:r>
                <a:rPr lang="zh-CN" altLang="en-US" sz="3200" b="0" cap="none" spc="0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altLang="zh-CN" sz="3200" b="0" cap="none" spc="0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Correlation</a:t>
              </a:r>
              <a:endParaRPr lang="en-US" sz="3200" b="0" cap="none" spc="0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81C95E-535B-E111-860A-00EF652E33EC}"/>
              </a:ext>
            </a:extLst>
          </p:cNvPr>
          <p:cNvGrpSpPr/>
          <p:nvPr/>
        </p:nvGrpSpPr>
        <p:grpSpPr>
          <a:xfrm>
            <a:off x="339635" y="990990"/>
            <a:ext cx="12601044" cy="369332"/>
            <a:chOff x="339635" y="990990"/>
            <a:chExt cx="12601044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ED835F-CD8F-3789-6FE0-1BBCF950936D}"/>
                </a:ext>
              </a:extLst>
            </p:cNvPr>
            <p:cNvSpPr txBox="1"/>
            <p:nvPr/>
          </p:nvSpPr>
          <p:spPr>
            <a:xfrm>
              <a:off x="339635" y="990990"/>
              <a:ext cx="81849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Oversampling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with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b="1" dirty="0">
                  <a:solidFill>
                    <a:schemeClr val="accent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SMOTE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(Synthetic Minority Oversampling Technique)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D45825-8656-69F5-A5DD-4A4AC750AF87}"/>
                </a:ext>
              </a:extLst>
            </p:cNvPr>
            <p:cNvCxnSpPr>
              <a:cxnSpLocks/>
            </p:cNvCxnSpPr>
            <p:nvPr/>
          </p:nvCxnSpPr>
          <p:spPr>
            <a:xfrm>
              <a:off x="8542699" y="1172835"/>
              <a:ext cx="699624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6E8474-C693-DE35-9622-ED876419A2EF}"/>
                </a:ext>
              </a:extLst>
            </p:cNvPr>
            <p:cNvSpPr txBox="1"/>
            <p:nvPr/>
          </p:nvSpPr>
          <p:spPr>
            <a:xfrm>
              <a:off x="9420731" y="990990"/>
              <a:ext cx="35199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Training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Dataset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6417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1168D87-0373-466E-99F5-E31F83CDDDE6}"/>
              </a:ext>
            </a:extLst>
          </p:cNvPr>
          <p:cNvSpPr txBox="1"/>
          <p:nvPr/>
        </p:nvSpPr>
        <p:spPr>
          <a:xfrm>
            <a:off x="3210286" y="297456"/>
            <a:ext cx="468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Random</a:t>
            </a:r>
            <a:r>
              <a:rPr lang="zh-CN" alt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Forest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4ADB84-5333-0745-4E29-1CD85D081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810" y="1028086"/>
            <a:ext cx="5952577" cy="24820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D538D7-B7C2-DB08-CA83-6BAEFC37D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810" y="3510117"/>
            <a:ext cx="6102112" cy="2482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3D1FF4-4423-E83F-915B-67CBE98BE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098" y="1736623"/>
            <a:ext cx="4844265" cy="354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28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1168D87-0373-466E-99F5-E31F83CDDDE6}"/>
              </a:ext>
            </a:extLst>
          </p:cNvPr>
          <p:cNvSpPr txBox="1"/>
          <p:nvPr/>
        </p:nvSpPr>
        <p:spPr>
          <a:xfrm>
            <a:off x="3210286" y="297456"/>
            <a:ext cx="468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XGBooster</a:t>
            </a:r>
            <a:r>
              <a:rPr lang="zh-CN" alt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Classifier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4ADB84-5333-0745-4E29-1CD85D081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810" y="1032550"/>
            <a:ext cx="5952577" cy="2473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3D1FF4-4423-E83F-915B-67CBE98BE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3098" y="1736623"/>
            <a:ext cx="4844264" cy="35469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D9DFFFC-DD63-E1FD-1791-933EC3CDBF1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9627"/>
          <a:stretch/>
        </p:blipFill>
        <p:spPr>
          <a:xfrm>
            <a:off x="660810" y="3505653"/>
            <a:ext cx="5533384" cy="247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12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1168D87-0373-466E-99F5-E31F83CDDDE6}"/>
              </a:ext>
            </a:extLst>
          </p:cNvPr>
          <p:cNvSpPr txBox="1"/>
          <p:nvPr/>
        </p:nvSpPr>
        <p:spPr>
          <a:xfrm>
            <a:off x="3210286" y="297456"/>
            <a:ext cx="5530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Artificial Neural Networks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4ADB84-5333-0745-4E29-1CD85D081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810" y="1811414"/>
            <a:ext cx="5952577" cy="24278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D538D7-B7C2-DB08-CA83-6BAEFC37D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0810" y="4259126"/>
            <a:ext cx="6102112" cy="20489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3D1FF4-4423-E83F-915B-67CBE98BED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3098" y="1736623"/>
            <a:ext cx="4844264" cy="35469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72BD27-5D4A-FCFF-C876-2F7F138284D5}"/>
              </a:ext>
            </a:extLst>
          </p:cNvPr>
          <p:cNvSpPr txBox="1"/>
          <p:nvPr/>
        </p:nvSpPr>
        <p:spPr>
          <a:xfrm>
            <a:off x="589098" y="7370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Activation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Function: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4DC923-3C21-E068-91F4-4DEDDDBE42F6}"/>
              </a:ext>
            </a:extLst>
          </p:cNvPr>
          <p:cNvSpPr txBox="1"/>
          <p:nvPr/>
        </p:nvSpPr>
        <p:spPr>
          <a:xfrm>
            <a:off x="589098" y="10583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Hidden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Layer: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ReLU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Function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7CBDF-146E-01B2-B925-68B178A67CA5}"/>
              </a:ext>
            </a:extLst>
          </p:cNvPr>
          <p:cNvSpPr txBox="1"/>
          <p:nvPr/>
        </p:nvSpPr>
        <p:spPr>
          <a:xfrm>
            <a:off x="589098" y="142772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Hidden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Layer: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Sigmoid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Function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B68C4-B420-484A-C8F1-7D158D51C8F2}"/>
              </a:ext>
            </a:extLst>
          </p:cNvPr>
          <p:cNvSpPr txBox="1"/>
          <p:nvPr/>
        </p:nvSpPr>
        <p:spPr>
          <a:xfrm>
            <a:off x="4369601" y="10583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Learning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Rate: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0.001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Epochs: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29232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07E6DAA1-A398-4054-A570-042EDF66B421}"/>
              </a:ext>
            </a:extLst>
          </p:cNvPr>
          <p:cNvSpPr txBox="1"/>
          <p:nvPr/>
        </p:nvSpPr>
        <p:spPr>
          <a:xfrm>
            <a:off x="6988415" y="304464"/>
            <a:ext cx="39012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A Prediction Model</a:t>
            </a:r>
            <a:r>
              <a:rPr lang="zh-CN" altLang="en-US" sz="7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7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On Loan Defaulters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4C6FF5B-226D-4135-920E-30720D5F6C1F}"/>
              </a:ext>
            </a:extLst>
          </p:cNvPr>
          <p:cNvSpPr txBox="1"/>
          <p:nvPr/>
        </p:nvSpPr>
        <p:spPr>
          <a:xfrm>
            <a:off x="623080" y="1783303"/>
            <a:ext cx="3270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4000" b="1" spc="100" dirty="0">
                <a:solidFill>
                  <a:schemeClr val="accent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PART FOUR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8CDBC5-3E6E-4A67-8449-8C2E6EBEC748}"/>
              </a:ext>
            </a:extLst>
          </p:cNvPr>
          <p:cNvSpPr txBox="1"/>
          <p:nvPr/>
        </p:nvSpPr>
        <p:spPr>
          <a:xfrm>
            <a:off x="504455" y="2491189"/>
            <a:ext cx="7007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Limitation</a:t>
            </a: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of</a:t>
            </a: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Models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3B151D-3157-4B50-B6AF-5AE833FD89E3}"/>
              </a:ext>
            </a:extLst>
          </p:cNvPr>
          <p:cNvSpPr txBox="1"/>
          <p:nvPr/>
        </p:nvSpPr>
        <p:spPr>
          <a:xfrm>
            <a:off x="504456" y="3322186"/>
            <a:ext cx="40984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What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are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the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problems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in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the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Model?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60955" y="504519"/>
            <a:ext cx="275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492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7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1168D87-0373-466E-99F5-E31F83CDDDE6}"/>
              </a:ext>
            </a:extLst>
          </p:cNvPr>
          <p:cNvSpPr txBox="1"/>
          <p:nvPr/>
        </p:nvSpPr>
        <p:spPr>
          <a:xfrm>
            <a:off x="3210286" y="297456"/>
            <a:ext cx="5530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Limitation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1F75B3-9082-1CA9-88D9-ED669C2EAA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47"/>
          <a:stretch/>
        </p:blipFill>
        <p:spPr>
          <a:xfrm>
            <a:off x="5043948" y="2573482"/>
            <a:ext cx="3583286" cy="2647447"/>
          </a:xfrm>
          <a:prstGeom prst="rect">
            <a:avLst/>
          </a:prstGeom>
        </p:spPr>
      </p:pic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0A85E152-A18B-FE6C-2D14-0D89DD0CF40A}"/>
              </a:ext>
            </a:extLst>
          </p:cNvPr>
          <p:cNvCxnSpPr>
            <a:cxnSpLocks/>
          </p:cNvCxnSpPr>
          <p:nvPr/>
        </p:nvCxnSpPr>
        <p:spPr>
          <a:xfrm flipV="1">
            <a:off x="8098291" y="2920970"/>
            <a:ext cx="1246637" cy="200542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B2852E-B2C0-6714-A8E1-F7575263669B}"/>
              </a:ext>
            </a:extLst>
          </p:cNvPr>
          <p:cNvSpPr txBox="1"/>
          <p:nvPr/>
        </p:nvSpPr>
        <p:spPr>
          <a:xfrm>
            <a:off x="9447743" y="2785834"/>
            <a:ext cx="22338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Random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Classifier?</a:t>
            </a:r>
            <a:endParaRPr 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EF7C24-23E3-D550-CDEB-94858D9A10A5}"/>
              </a:ext>
            </a:extLst>
          </p:cNvPr>
          <p:cNvSpPr txBox="1"/>
          <p:nvPr/>
        </p:nvSpPr>
        <p:spPr>
          <a:xfrm>
            <a:off x="707203" y="1168284"/>
            <a:ext cx="74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1.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Overfitting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–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Result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from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o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versampling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the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training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set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318DA5-0DA7-406A-1D9B-C94AE86FCA29}"/>
              </a:ext>
            </a:extLst>
          </p:cNvPr>
          <p:cNvSpPr txBox="1"/>
          <p:nvPr/>
        </p:nvSpPr>
        <p:spPr>
          <a:xfrm>
            <a:off x="707203" y="1761958"/>
            <a:ext cx="748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2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.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The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ROC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Curve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E2EA5CD-EFF6-6AFA-009F-AEAA8E6E9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022" y="2573482"/>
            <a:ext cx="3594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12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1168D87-0373-466E-99F5-E31F83CDDDE6}"/>
              </a:ext>
            </a:extLst>
          </p:cNvPr>
          <p:cNvSpPr txBox="1"/>
          <p:nvPr/>
        </p:nvSpPr>
        <p:spPr>
          <a:xfrm>
            <a:off x="2659679" y="317121"/>
            <a:ext cx="7261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My</a:t>
            </a:r>
            <a:r>
              <a:rPr lang="zh-CN" alt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Test</a:t>
            </a:r>
            <a:r>
              <a:rPr lang="zh-CN" alt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–</a:t>
            </a:r>
            <a:r>
              <a:rPr lang="zh-CN" alt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Add</a:t>
            </a:r>
            <a:r>
              <a:rPr lang="zh-CN" alt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SMOT</a:t>
            </a:r>
            <a:r>
              <a:rPr lang="zh-CN" alt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on</a:t>
            </a:r>
            <a:r>
              <a:rPr lang="zh-CN" alt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Test</a:t>
            </a:r>
            <a:r>
              <a:rPr lang="zh-CN" alt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C0217-6F49-49EA-2B95-C8C748742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687" y="932331"/>
            <a:ext cx="4116644" cy="1690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4478F8-071E-E35C-67E0-7410F9F66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687" y="2622960"/>
            <a:ext cx="4116644" cy="1723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E6E73C-85F2-CEB5-EA3A-E043FE71F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0687" y="4346381"/>
            <a:ext cx="4116644" cy="1708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15DADE-F77E-1434-CEFE-F3BD89C069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7741" y="1030654"/>
            <a:ext cx="2327992" cy="17768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FA8D0-4E23-5532-27E8-82B3799DE0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7741" y="2807496"/>
            <a:ext cx="2327991" cy="1776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A7E812-7F4B-7D3D-2339-1CBBDA7F5B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0476" y="4584337"/>
            <a:ext cx="2062520" cy="1574220"/>
          </a:xfrm>
          <a:prstGeom prst="rect">
            <a:avLst/>
          </a:prstGeom>
        </p:spPr>
      </p:pic>
      <p:sp>
        <p:nvSpPr>
          <p:cNvPr id="10" name="文本框 35">
            <a:extLst>
              <a:ext uri="{FF2B5EF4-FFF2-40B4-BE49-F238E27FC236}">
                <a16:creationId xmlns:a16="http://schemas.microsoft.com/office/drawing/2014/main" id="{4EA29467-8800-26B4-0143-9C87A8ABE54E}"/>
              </a:ext>
            </a:extLst>
          </p:cNvPr>
          <p:cNvSpPr txBox="1"/>
          <p:nvPr/>
        </p:nvSpPr>
        <p:spPr>
          <a:xfrm>
            <a:off x="108953" y="1657465"/>
            <a:ext cx="3097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2800" b="1" spc="100" dirty="0">
                <a:solidFill>
                  <a:schemeClr val="accent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Random</a:t>
            </a:r>
            <a:r>
              <a:rPr lang="zh-CN" altLang="en-US" sz="2800" b="1" spc="100" dirty="0">
                <a:solidFill>
                  <a:schemeClr val="accent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800" b="1" spc="100" dirty="0">
                <a:solidFill>
                  <a:schemeClr val="accent6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Forest</a:t>
            </a:r>
          </a:p>
        </p:txBody>
      </p:sp>
      <p:sp>
        <p:nvSpPr>
          <p:cNvPr id="11" name="文本框 35">
            <a:extLst>
              <a:ext uri="{FF2B5EF4-FFF2-40B4-BE49-F238E27FC236}">
                <a16:creationId xmlns:a16="http://schemas.microsoft.com/office/drawing/2014/main" id="{A28E603C-BBD0-8633-5008-F32CE4626F14}"/>
              </a:ext>
            </a:extLst>
          </p:cNvPr>
          <p:cNvSpPr txBox="1"/>
          <p:nvPr/>
        </p:nvSpPr>
        <p:spPr>
          <a:xfrm>
            <a:off x="339647" y="3429000"/>
            <a:ext cx="2222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2800" b="1" spc="100" dirty="0" err="1">
                <a:solidFill>
                  <a:schemeClr val="accent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XGBooster</a:t>
            </a:r>
            <a:endParaRPr lang="en-US" altLang="zh-CN" sz="2800" b="1" spc="100" dirty="0">
              <a:solidFill>
                <a:schemeClr val="accent2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13" name="文本框 35">
            <a:extLst>
              <a:ext uri="{FF2B5EF4-FFF2-40B4-BE49-F238E27FC236}">
                <a16:creationId xmlns:a16="http://schemas.microsoft.com/office/drawing/2014/main" id="{FB64C40F-1BEE-C237-F2B5-0E969EED3073}"/>
              </a:ext>
            </a:extLst>
          </p:cNvPr>
          <p:cNvSpPr txBox="1"/>
          <p:nvPr/>
        </p:nvSpPr>
        <p:spPr>
          <a:xfrm>
            <a:off x="108953" y="4785036"/>
            <a:ext cx="29625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spc="100" dirty="0">
                <a:solidFill>
                  <a:schemeClr val="accent5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Artificial</a:t>
            </a:r>
            <a:r>
              <a:rPr lang="zh-CN" altLang="en-US" sz="2400" b="1" spc="100" dirty="0">
                <a:solidFill>
                  <a:schemeClr val="accent5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b="1" spc="100" dirty="0">
                <a:solidFill>
                  <a:schemeClr val="accent5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Neural</a:t>
            </a:r>
            <a:r>
              <a:rPr lang="zh-CN" altLang="en-US" sz="2400" b="1" spc="100" dirty="0">
                <a:solidFill>
                  <a:schemeClr val="accent5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endParaRPr lang="en-CA" altLang="zh-CN" sz="2400" b="1" spc="100" dirty="0">
              <a:solidFill>
                <a:schemeClr val="accent5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  <a:p>
            <a:pPr algn="ctr"/>
            <a:r>
              <a:rPr lang="en-US" altLang="zh-CN" sz="2400" b="1" spc="100" dirty="0">
                <a:solidFill>
                  <a:schemeClr val="accent5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882123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2F4A981-2676-4150-83E5-660BE63552D2}"/>
              </a:ext>
            </a:extLst>
          </p:cNvPr>
          <p:cNvSpPr txBox="1"/>
          <p:nvPr/>
        </p:nvSpPr>
        <p:spPr>
          <a:xfrm>
            <a:off x="491941" y="1298579"/>
            <a:ext cx="44265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 dirty="0">
                <a:solidFill>
                  <a:schemeClr val="tx2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THANKS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111C84-6F5F-4310-9FA7-8970E990AB82}"/>
              </a:ext>
            </a:extLst>
          </p:cNvPr>
          <p:cNvSpPr txBox="1"/>
          <p:nvPr/>
        </p:nvSpPr>
        <p:spPr>
          <a:xfrm>
            <a:off x="5323297" y="304464"/>
            <a:ext cx="37769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A Prediction Model</a:t>
            </a:r>
            <a:r>
              <a:rPr lang="zh-CN" altLang="en-US" sz="7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7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On Loan Defaulters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435BED1-73D2-4B15-95C1-CB85385683FF}"/>
              </a:ext>
            </a:extLst>
          </p:cNvPr>
          <p:cNvSpPr txBox="1"/>
          <p:nvPr/>
        </p:nvSpPr>
        <p:spPr>
          <a:xfrm>
            <a:off x="568944" y="2406575"/>
            <a:ext cx="320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Any</a:t>
            </a:r>
            <a:r>
              <a:rPr lang="zh-CN" altLang="en-US" sz="24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questions?</a:t>
            </a:r>
            <a:endParaRPr lang="zh-CN" alt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07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F6A7C155-773F-480C-AC0E-568D9602D273}"/>
              </a:ext>
            </a:extLst>
          </p:cNvPr>
          <p:cNvSpPr txBox="1"/>
          <p:nvPr/>
        </p:nvSpPr>
        <p:spPr>
          <a:xfrm>
            <a:off x="7093731" y="4715257"/>
            <a:ext cx="27901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tx2">
                    <a:lumMod val="50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Contents  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BF5DBCE-574C-4947-9125-20DC96CBC914}"/>
              </a:ext>
            </a:extLst>
          </p:cNvPr>
          <p:cNvGrpSpPr/>
          <p:nvPr/>
        </p:nvGrpSpPr>
        <p:grpSpPr>
          <a:xfrm>
            <a:off x="761449" y="2983193"/>
            <a:ext cx="4176311" cy="663589"/>
            <a:chOff x="4340249" y="2755062"/>
            <a:chExt cx="3745831" cy="663589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B0B1521-F8F5-4C0F-82CF-D3CE4F41FA85}"/>
                </a:ext>
              </a:extLst>
            </p:cNvPr>
            <p:cNvSpPr txBox="1"/>
            <p:nvPr/>
          </p:nvSpPr>
          <p:spPr>
            <a:xfrm>
              <a:off x="4340249" y="2755062"/>
              <a:ext cx="6156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02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9BB5E5A-9DA2-448E-98B5-110A6432F0E9}"/>
                </a:ext>
              </a:extLst>
            </p:cNvPr>
            <p:cNvSpPr txBox="1"/>
            <p:nvPr/>
          </p:nvSpPr>
          <p:spPr>
            <a:xfrm>
              <a:off x="5045607" y="2760514"/>
              <a:ext cx="30404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Data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Preprocessing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507748C-AD09-4659-ACA9-A6378EBAC147}"/>
                </a:ext>
              </a:extLst>
            </p:cNvPr>
            <p:cNvSpPr txBox="1"/>
            <p:nvPr/>
          </p:nvSpPr>
          <p:spPr>
            <a:xfrm>
              <a:off x="5045607" y="3172430"/>
              <a:ext cx="30404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How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Data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is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Cleaned</a:t>
              </a: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19143E5-485B-46F4-A7BD-EF8D76BFF2C6}"/>
              </a:ext>
            </a:extLst>
          </p:cNvPr>
          <p:cNvGrpSpPr/>
          <p:nvPr/>
        </p:nvGrpSpPr>
        <p:grpSpPr>
          <a:xfrm>
            <a:off x="761449" y="4042063"/>
            <a:ext cx="4176313" cy="646331"/>
            <a:chOff x="4340249" y="2755062"/>
            <a:chExt cx="3745833" cy="646331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E9D78DA-C209-46E1-A173-1FD15DA5DDCE}"/>
                </a:ext>
              </a:extLst>
            </p:cNvPr>
            <p:cNvSpPr txBox="1"/>
            <p:nvPr/>
          </p:nvSpPr>
          <p:spPr>
            <a:xfrm>
              <a:off x="4340249" y="2755062"/>
              <a:ext cx="6113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03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5BD7D75-C93D-4527-A8EB-E67D5AFBF0B4}"/>
                </a:ext>
              </a:extLst>
            </p:cNvPr>
            <p:cNvSpPr txBox="1"/>
            <p:nvPr/>
          </p:nvSpPr>
          <p:spPr>
            <a:xfrm>
              <a:off x="5045608" y="2760514"/>
              <a:ext cx="3040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Model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Application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DBA2201-E9FB-4209-9A3B-784C5704FEB7}"/>
                </a:ext>
              </a:extLst>
            </p:cNvPr>
            <p:cNvSpPr txBox="1"/>
            <p:nvPr/>
          </p:nvSpPr>
          <p:spPr>
            <a:xfrm>
              <a:off x="5045608" y="3130865"/>
              <a:ext cx="30404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Apply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Models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to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Classify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Data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CC56A1BE-44A9-4F37-8187-44A52B3344BD}"/>
              </a:ext>
            </a:extLst>
          </p:cNvPr>
          <p:cNvGrpSpPr/>
          <p:nvPr/>
        </p:nvGrpSpPr>
        <p:grpSpPr>
          <a:xfrm>
            <a:off x="761449" y="5083675"/>
            <a:ext cx="4176313" cy="646331"/>
            <a:chOff x="4340249" y="2755062"/>
            <a:chExt cx="3745833" cy="646331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11781FF-AF5F-4FA9-A1A1-147C5CC6C52C}"/>
                </a:ext>
              </a:extLst>
            </p:cNvPr>
            <p:cNvSpPr txBox="1"/>
            <p:nvPr/>
          </p:nvSpPr>
          <p:spPr>
            <a:xfrm>
              <a:off x="4340249" y="2755062"/>
              <a:ext cx="617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04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8DCDABC-6A8F-4621-97A0-3AC39615A148}"/>
                </a:ext>
              </a:extLst>
            </p:cNvPr>
            <p:cNvSpPr txBox="1"/>
            <p:nvPr/>
          </p:nvSpPr>
          <p:spPr>
            <a:xfrm>
              <a:off x="5045608" y="2760514"/>
              <a:ext cx="30404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Limitation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of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Models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7FF1F5F-0F5F-41EE-A011-BF9A2A977EE1}"/>
                </a:ext>
              </a:extLst>
            </p:cNvPr>
            <p:cNvSpPr txBox="1"/>
            <p:nvPr/>
          </p:nvSpPr>
          <p:spPr>
            <a:xfrm>
              <a:off x="5045608" y="3130865"/>
              <a:ext cx="304047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What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are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the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problems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in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the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Model?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E15B7873-F73B-4DB6-BE94-F3C713EAB4C3}"/>
              </a:ext>
            </a:extLst>
          </p:cNvPr>
          <p:cNvSpPr txBox="1"/>
          <p:nvPr/>
        </p:nvSpPr>
        <p:spPr>
          <a:xfrm>
            <a:off x="8191625" y="304464"/>
            <a:ext cx="37769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A Prediction Model</a:t>
            </a:r>
            <a:r>
              <a:rPr lang="zh-CN" altLang="en-US" sz="7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7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On Loan Defaulters </a:t>
            </a:r>
          </a:p>
        </p:txBody>
      </p:sp>
      <p:grpSp>
        <p:nvGrpSpPr>
          <p:cNvPr id="3" name="组合 19">
            <a:extLst>
              <a:ext uri="{FF2B5EF4-FFF2-40B4-BE49-F238E27FC236}">
                <a16:creationId xmlns:a16="http://schemas.microsoft.com/office/drawing/2014/main" id="{39D0DC36-4653-E5B6-E3AD-2A3A5CF2F804}"/>
              </a:ext>
            </a:extLst>
          </p:cNvPr>
          <p:cNvGrpSpPr/>
          <p:nvPr/>
        </p:nvGrpSpPr>
        <p:grpSpPr>
          <a:xfrm>
            <a:off x="761449" y="1885592"/>
            <a:ext cx="4176311" cy="702320"/>
            <a:chOff x="4340249" y="2755062"/>
            <a:chExt cx="3745831" cy="702320"/>
          </a:xfrm>
        </p:grpSpPr>
        <p:sp>
          <p:nvSpPr>
            <p:cNvPr id="4" name="文本框 20">
              <a:extLst>
                <a:ext uri="{FF2B5EF4-FFF2-40B4-BE49-F238E27FC236}">
                  <a16:creationId xmlns:a16="http://schemas.microsoft.com/office/drawing/2014/main" id="{54123645-F744-D762-FA73-298547B55125}"/>
                </a:ext>
              </a:extLst>
            </p:cNvPr>
            <p:cNvSpPr txBox="1"/>
            <p:nvPr/>
          </p:nvSpPr>
          <p:spPr>
            <a:xfrm>
              <a:off x="4340249" y="2755062"/>
              <a:ext cx="6515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01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endParaRPr>
            </a:p>
          </p:txBody>
        </p:sp>
        <p:sp>
          <p:nvSpPr>
            <p:cNvPr id="5" name="文本框 21">
              <a:extLst>
                <a:ext uri="{FF2B5EF4-FFF2-40B4-BE49-F238E27FC236}">
                  <a16:creationId xmlns:a16="http://schemas.microsoft.com/office/drawing/2014/main" id="{D0A6BBC0-06FD-27D2-8E35-10CC99C02A2C}"/>
                </a:ext>
              </a:extLst>
            </p:cNvPr>
            <p:cNvSpPr txBox="1"/>
            <p:nvPr/>
          </p:nvSpPr>
          <p:spPr>
            <a:xfrm>
              <a:off x="5045607" y="2760514"/>
              <a:ext cx="30404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Data</a:t>
              </a: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Inspection</a:t>
              </a:r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endParaRPr>
            </a:p>
          </p:txBody>
        </p:sp>
        <p:sp>
          <p:nvSpPr>
            <p:cNvPr id="6" name="文本框 22">
              <a:extLst>
                <a:ext uri="{FF2B5EF4-FFF2-40B4-BE49-F238E27FC236}">
                  <a16:creationId xmlns:a16="http://schemas.microsoft.com/office/drawing/2014/main" id="{EBDA8221-9B79-8137-5D80-430F7AF16CCE}"/>
                </a:ext>
              </a:extLst>
            </p:cNvPr>
            <p:cNvSpPr txBox="1"/>
            <p:nvPr/>
          </p:nvSpPr>
          <p:spPr>
            <a:xfrm>
              <a:off x="5045607" y="3211161"/>
              <a:ext cx="30404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How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the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Dataset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is</a:t>
              </a: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Structured.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9988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07E6DAA1-A398-4054-A570-042EDF66B421}"/>
              </a:ext>
            </a:extLst>
          </p:cNvPr>
          <p:cNvSpPr txBox="1"/>
          <p:nvPr/>
        </p:nvSpPr>
        <p:spPr>
          <a:xfrm>
            <a:off x="6988415" y="304464"/>
            <a:ext cx="39012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A Prediction Model</a:t>
            </a:r>
            <a:r>
              <a:rPr lang="zh-CN" altLang="en-US" sz="7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7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On Loan Defaulters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4C6FF5B-226D-4135-920E-30720D5F6C1F}"/>
              </a:ext>
            </a:extLst>
          </p:cNvPr>
          <p:cNvSpPr txBox="1"/>
          <p:nvPr/>
        </p:nvSpPr>
        <p:spPr>
          <a:xfrm>
            <a:off x="581976" y="1771370"/>
            <a:ext cx="2943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4000" b="1" spc="100" dirty="0">
                <a:solidFill>
                  <a:schemeClr val="accent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PART ONE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8CDBC5-3E6E-4A67-8449-8C2E6EBEC748}"/>
              </a:ext>
            </a:extLst>
          </p:cNvPr>
          <p:cNvSpPr txBox="1"/>
          <p:nvPr/>
        </p:nvSpPr>
        <p:spPr>
          <a:xfrm>
            <a:off x="581976" y="2491189"/>
            <a:ext cx="51197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Data</a:t>
            </a: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Inspection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3B151D-3157-4B50-B6AF-5AE833FD89E3}"/>
              </a:ext>
            </a:extLst>
          </p:cNvPr>
          <p:cNvSpPr txBox="1"/>
          <p:nvPr/>
        </p:nvSpPr>
        <p:spPr>
          <a:xfrm>
            <a:off x="581976" y="3322186"/>
            <a:ext cx="40984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How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the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Dataset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is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Structured.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60955" y="504519"/>
            <a:ext cx="275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8126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1168D87-0373-466E-99F5-E31F83CDDDE6}"/>
              </a:ext>
            </a:extLst>
          </p:cNvPr>
          <p:cNvSpPr txBox="1"/>
          <p:nvPr/>
        </p:nvSpPr>
        <p:spPr>
          <a:xfrm>
            <a:off x="4130892" y="362272"/>
            <a:ext cx="364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Data Inspection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E188DD9B-D3FF-4640-B6DB-E3A9A80EE1CE}"/>
              </a:ext>
            </a:extLst>
          </p:cNvPr>
          <p:cNvSpPr txBox="1"/>
          <p:nvPr/>
        </p:nvSpPr>
        <p:spPr>
          <a:xfrm>
            <a:off x="804495" y="1106477"/>
            <a:ext cx="424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Number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of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Columns: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35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3" name="文本框 51">
            <a:extLst>
              <a:ext uri="{FF2B5EF4-FFF2-40B4-BE49-F238E27FC236}">
                <a16:creationId xmlns:a16="http://schemas.microsoft.com/office/drawing/2014/main" id="{25700A00-445E-DBE5-0377-BE2A9E16E99F}"/>
              </a:ext>
            </a:extLst>
          </p:cNvPr>
          <p:cNvSpPr txBox="1"/>
          <p:nvPr/>
        </p:nvSpPr>
        <p:spPr>
          <a:xfrm>
            <a:off x="5555204" y="1085253"/>
            <a:ext cx="592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Data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Type: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Numerical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and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Categorical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4" name="文本框 51">
            <a:extLst>
              <a:ext uri="{FF2B5EF4-FFF2-40B4-BE49-F238E27FC236}">
                <a16:creationId xmlns:a16="http://schemas.microsoft.com/office/drawing/2014/main" id="{DB0E25A0-6062-C65E-EB5E-8B260E22D1FD}"/>
              </a:ext>
            </a:extLst>
          </p:cNvPr>
          <p:cNvSpPr txBox="1"/>
          <p:nvPr/>
        </p:nvSpPr>
        <p:spPr>
          <a:xfrm>
            <a:off x="804495" y="1789127"/>
            <a:ext cx="424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Emitted</a:t>
            </a:r>
            <a:r>
              <a:rPr lang="zh-CN" altLang="en-US" sz="2400" b="1" dirty="0">
                <a:solidFill>
                  <a:schemeClr val="accent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Variables:</a:t>
            </a:r>
            <a:r>
              <a:rPr lang="zh-CN" altLang="en-US" sz="2400" b="1" dirty="0">
                <a:solidFill>
                  <a:schemeClr val="accent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</a:p>
        </p:txBody>
      </p:sp>
      <p:sp>
        <p:nvSpPr>
          <p:cNvPr id="5" name="文本框 51">
            <a:extLst>
              <a:ext uri="{FF2B5EF4-FFF2-40B4-BE49-F238E27FC236}">
                <a16:creationId xmlns:a16="http://schemas.microsoft.com/office/drawing/2014/main" id="{C7F085EB-E332-9C2A-4F88-D725D1E1006B}"/>
              </a:ext>
            </a:extLst>
          </p:cNvPr>
          <p:cNvSpPr txBox="1"/>
          <p:nvPr/>
        </p:nvSpPr>
        <p:spPr>
          <a:xfrm>
            <a:off x="727142" y="2471777"/>
            <a:ext cx="575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ID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25D67-59C6-9620-A3F8-C61F4BC632E6}"/>
              </a:ext>
            </a:extLst>
          </p:cNvPr>
          <p:cNvSpPr txBox="1"/>
          <p:nvPr/>
        </p:nvSpPr>
        <p:spPr>
          <a:xfrm>
            <a:off x="1379913" y="2471776"/>
            <a:ext cx="22797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Batch Enrolled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86EAB-DE74-FABE-06BF-47131AC0F84B}"/>
              </a:ext>
            </a:extLst>
          </p:cNvPr>
          <p:cNvSpPr txBox="1"/>
          <p:nvPr/>
        </p:nvSpPr>
        <p:spPr>
          <a:xfrm>
            <a:off x="727142" y="3321219"/>
            <a:ext cx="22797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Loan Title</a:t>
            </a:r>
            <a:endParaRPr lang="en-US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6BF3AC-8A13-4CD8-B7AC-F0253FB822B9}"/>
              </a:ext>
            </a:extLst>
          </p:cNvPr>
          <p:cNvGrpSpPr/>
          <p:nvPr/>
        </p:nvGrpSpPr>
        <p:grpSpPr>
          <a:xfrm>
            <a:off x="2182855" y="2977708"/>
            <a:ext cx="2965506" cy="1055255"/>
            <a:chOff x="2321398" y="2839165"/>
            <a:chExt cx="2965506" cy="10552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AAAC9B-C32A-2E84-E2D0-1A4599D51C59}"/>
                </a:ext>
              </a:extLst>
            </p:cNvPr>
            <p:cNvSpPr txBox="1"/>
            <p:nvPr/>
          </p:nvSpPr>
          <p:spPr>
            <a:xfrm>
              <a:off x="2752559" y="2914583"/>
              <a:ext cx="13071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Bathroom</a:t>
              </a:r>
              <a:endParaRPr lang="en-US" sz="14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37747A-370E-76E9-B999-5E80B94F08B6}"/>
                </a:ext>
              </a:extLst>
            </p:cNvPr>
            <p:cNvSpPr txBox="1"/>
            <p:nvPr/>
          </p:nvSpPr>
          <p:spPr>
            <a:xfrm>
              <a:off x="2752559" y="3228294"/>
              <a:ext cx="253434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Credit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Loan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vs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Credit</a:t>
              </a: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Debt</a:t>
              </a:r>
              <a:endParaRPr 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F68B74-88AF-558E-587B-73DE5D9C900F}"/>
                </a:ext>
              </a:extLst>
            </p:cNvPr>
            <p:cNvSpPr txBox="1"/>
            <p:nvPr/>
          </p:nvSpPr>
          <p:spPr>
            <a:xfrm>
              <a:off x="2752559" y="3511228"/>
              <a:ext cx="253434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Dept</a:t>
              </a:r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字魂105号-简雅黑" panose="00000500000000000000" pitchFamily="2" charset="-122"/>
                </a:rPr>
                <a:t>consolidation</a:t>
              </a:r>
              <a:endParaRPr lang="en-US" sz="1400" dirty="0"/>
            </a:p>
          </p:txBody>
        </p:sp>
        <p:pic>
          <p:nvPicPr>
            <p:cNvPr id="18" name="Graphic 17" descr="Question Mark outline">
              <a:extLst>
                <a:ext uri="{FF2B5EF4-FFF2-40B4-BE49-F238E27FC236}">
                  <a16:creationId xmlns:a16="http://schemas.microsoft.com/office/drawing/2014/main" id="{88D3BD90-36C6-5D2B-0CB6-9F9E25F32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21398" y="2839165"/>
              <a:ext cx="641927" cy="1055255"/>
            </a:xfrm>
            <a:prstGeom prst="rect">
              <a:avLst/>
            </a:prstGeom>
          </p:spPr>
        </p:pic>
      </p:grpSp>
      <p:sp>
        <p:nvSpPr>
          <p:cNvPr id="20" name="文本框 51">
            <a:extLst>
              <a:ext uri="{FF2B5EF4-FFF2-40B4-BE49-F238E27FC236}">
                <a16:creationId xmlns:a16="http://schemas.microsoft.com/office/drawing/2014/main" id="{CE7E0920-9E6B-35EA-FB16-15EF729222E9}"/>
              </a:ext>
            </a:extLst>
          </p:cNvPr>
          <p:cNvSpPr txBox="1"/>
          <p:nvPr/>
        </p:nvSpPr>
        <p:spPr>
          <a:xfrm>
            <a:off x="727142" y="4170661"/>
            <a:ext cx="2932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Payment Plan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34" name="文本框 51">
            <a:extLst>
              <a:ext uri="{FF2B5EF4-FFF2-40B4-BE49-F238E27FC236}">
                <a16:creationId xmlns:a16="http://schemas.microsoft.com/office/drawing/2014/main" id="{79162248-EBFD-6E69-8400-38C9AEA2FD45}"/>
              </a:ext>
            </a:extLst>
          </p:cNvPr>
          <p:cNvSpPr txBox="1"/>
          <p:nvPr/>
        </p:nvSpPr>
        <p:spPr>
          <a:xfrm>
            <a:off x="727142" y="5020102"/>
            <a:ext cx="3434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Accounts Delinquent</a:t>
            </a:r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37" name="文本框 51">
            <a:extLst>
              <a:ext uri="{FF2B5EF4-FFF2-40B4-BE49-F238E27FC236}">
                <a16:creationId xmlns:a16="http://schemas.microsoft.com/office/drawing/2014/main" id="{21791065-0AD6-DCE7-F339-33FDA6B6B03C}"/>
              </a:ext>
            </a:extLst>
          </p:cNvPr>
          <p:cNvSpPr txBox="1"/>
          <p:nvPr/>
        </p:nvSpPr>
        <p:spPr>
          <a:xfrm>
            <a:off x="5555204" y="1789127"/>
            <a:ext cx="4249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Suspicious</a:t>
            </a:r>
            <a:r>
              <a:rPr lang="zh-CN" altLang="en-US" sz="2400" b="1" dirty="0">
                <a:solidFill>
                  <a:schemeClr val="accent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b="1" dirty="0">
                <a:solidFill>
                  <a:schemeClr val="accent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Variables:</a:t>
            </a:r>
            <a:r>
              <a:rPr lang="zh-CN" altLang="en-US" sz="2400" b="1" dirty="0">
                <a:solidFill>
                  <a:schemeClr val="accent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AFEFDC-31C3-8795-66A5-DEFB2E27FA38}"/>
              </a:ext>
            </a:extLst>
          </p:cNvPr>
          <p:cNvSpPr txBox="1"/>
          <p:nvPr/>
        </p:nvSpPr>
        <p:spPr>
          <a:xfrm>
            <a:off x="5462842" y="2493001"/>
            <a:ext cx="31823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Grade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vs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Sub</a:t>
            </a: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Grade</a:t>
            </a:r>
            <a:endParaRPr lang="en-US" sz="24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6C88B92-A462-5025-F465-8D580A707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514" y="3053126"/>
            <a:ext cx="1638300" cy="24638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E187A8F-8ACB-5FE3-2CE4-FDEAC77975CA}"/>
              </a:ext>
            </a:extLst>
          </p:cNvPr>
          <p:cNvSpPr txBox="1"/>
          <p:nvPr/>
        </p:nvSpPr>
        <p:spPr>
          <a:xfrm>
            <a:off x="8747342" y="2378616"/>
            <a:ext cx="31823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Home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Ownership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vs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Employment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Duration</a:t>
            </a:r>
            <a:endParaRPr lang="en-US" sz="2000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6682A00-4110-3DF2-C02B-B57EE74D2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5830" y="3096435"/>
            <a:ext cx="3175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2000">
        <p:circle/>
      </p:transition>
    </mc:Choice>
    <mc:Fallback xmlns=""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3" grpId="0"/>
      <p:bldP spid="4" grpId="0"/>
      <p:bldP spid="5" grpId="0"/>
      <p:bldP spid="7" grpId="0"/>
      <p:bldP spid="8" grpId="0"/>
      <p:bldP spid="20" grpId="0"/>
      <p:bldP spid="34" grpId="0"/>
      <p:bldP spid="37" grpId="0"/>
      <p:bldP spid="38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07E6DAA1-A398-4054-A570-042EDF66B421}"/>
              </a:ext>
            </a:extLst>
          </p:cNvPr>
          <p:cNvSpPr txBox="1"/>
          <p:nvPr/>
        </p:nvSpPr>
        <p:spPr>
          <a:xfrm>
            <a:off x="6988415" y="304464"/>
            <a:ext cx="39012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A Prediction Model</a:t>
            </a:r>
            <a:r>
              <a:rPr lang="zh-CN" altLang="en-US" sz="7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7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On Loan Defaulters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4C6FF5B-226D-4135-920E-30720D5F6C1F}"/>
              </a:ext>
            </a:extLst>
          </p:cNvPr>
          <p:cNvSpPr txBox="1"/>
          <p:nvPr/>
        </p:nvSpPr>
        <p:spPr>
          <a:xfrm>
            <a:off x="504456" y="1771370"/>
            <a:ext cx="30982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4000" b="1" spc="100" dirty="0">
                <a:solidFill>
                  <a:schemeClr val="accent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PART TWO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8CDBC5-3E6E-4A67-8449-8C2E6EBEC748}"/>
              </a:ext>
            </a:extLst>
          </p:cNvPr>
          <p:cNvSpPr txBox="1"/>
          <p:nvPr/>
        </p:nvSpPr>
        <p:spPr>
          <a:xfrm>
            <a:off x="504456" y="2491189"/>
            <a:ext cx="6032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Data</a:t>
            </a: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Preprocessing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3B151D-3157-4B50-B6AF-5AE833FD89E3}"/>
              </a:ext>
            </a:extLst>
          </p:cNvPr>
          <p:cNvSpPr txBox="1"/>
          <p:nvPr/>
        </p:nvSpPr>
        <p:spPr>
          <a:xfrm>
            <a:off x="504456" y="3322186"/>
            <a:ext cx="40984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How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Data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is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Cleaned.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60955" y="504519"/>
            <a:ext cx="275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662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1168D87-0373-466E-99F5-E31F83CDDDE6}"/>
              </a:ext>
            </a:extLst>
          </p:cNvPr>
          <p:cNvSpPr txBox="1"/>
          <p:nvPr/>
        </p:nvSpPr>
        <p:spPr>
          <a:xfrm>
            <a:off x="3210286" y="297456"/>
            <a:ext cx="468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Data Preprocessing</a:t>
            </a:r>
          </a:p>
        </p:txBody>
      </p:sp>
      <p:sp>
        <p:nvSpPr>
          <p:cNvPr id="2" name="文本框 28">
            <a:extLst>
              <a:ext uri="{FF2B5EF4-FFF2-40B4-BE49-F238E27FC236}">
                <a16:creationId xmlns:a16="http://schemas.microsoft.com/office/drawing/2014/main" id="{BA816B23-9AEB-81BC-A643-E32A85F5AA5A}"/>
              </a:ext>
            </a:extLst>
          </p:cNvPr>
          <p:cNvSpPr txBox="1"/>
          <p:nvPr/>
        </p:nvSpPr>
        <p:spPr>
          <a:xfrm>
            <a:off x="251088" y="1165910"/>
            <a:ext cx="584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1.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Delete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uninformative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variables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6" name="文本框 28">
            <a:extLst>
              <a:ext uri="{FF2B5EF4-FFF2-40B4-BE49-F238E27FC236}">
                <a16:creationId xmlns:a16="http://schemas.microsoft.com/office/drawing/2014/main" id="{A4A7116D-A366-BAB3-19A9-7BF317443008}"/>
              </a:ext>
            </a:extLst>
          </p:cNvPr>
          <p:cNvSpPr txBox="1"/>
          <p:nvPr/>
        </p:nvSpPr>
        <p:spPr>
          <a:xfrm>
            <a:off x="251088" y="1572070"/>
            <a:ext cx="5844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2.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Fix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the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CA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Home Ownership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variable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</a:p>
        </p:txBody>
      </p:sp>
      <p:sp>
        <p:nvSpPr>
          <p:cNvPr id="9" name="文本框 28">
            <a:extLst>
              <a:ext uri="{FF2B5EF4-FFF2-40B4-BE49-F238E27FC236}">
                <a16:creationId xmlns:a16="http://schemas.microsoft.com/office/drawing/2014/main" id="{F3CB6D1B-015B-E506-137A-3C050857EE7E}"/>
              </a:ext>
            </a:extLst>
          </p:cNvPr>
          <p:cNvSpPr txBox="1"/>
          <p:nvPr/>
        </p:nvSpPr>
        <p:spPr>
          <a:xfrm>
            <a:off x="251088" y="1978230"/>
            <a:ext cx="950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3.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Transform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categorical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variables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to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dummy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variables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  </a:t>
            </a:r>
          </a:p>
        </p:txBody>
      </p:sp>
      <p:sp>
        <p:nvSpPr>
          <p:cNvPr id="13" name="文本框 28">
            <a:extLst>
              <a:ext uri="{FF2B5EF4-FFF2-40B4-BE49-F238E27FC236}">
                <a16:creationId xmlns:a16="http://schemas.microsoft.com/office/drawing/2014/main" id="{B38248BC-8FD4-20FF-4BA6-338761FBCF93}"/>
              </a:ext>
            </a:extLst>
          </p:cNvPr>
          <p:cNvSpPr txBox="1"/>
          <p:nvPr/>
        </p:nvSpPr>
        <p:spPr>
          <a:xfrm>
            <a:off x="251088" y="2384389"/>
            <a:ext cx="950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4.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Recognize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and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remove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outliers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15" name="文本框 28">
            <a:extLst>
              <a:ext uri="{FF2B5EF4-FFF2-40B4-BE49-F238E27FC236}">
                <a16:creationId xmlns:a16="http://schemas.microsoft.com/office/drawing/2014/main" id="{3C4C5A31-FB89-28D6-8803-177953E0AF61}"/>
              </a:ext>
            </a:extLst>
          </p:cNvPr>
          <p:cNvSpPr txBox="1"/>
          <p:nvPr/>
        </p:nvSpPr>
        <p:spPr>
          <a:xfrm>
            <a:off x="251088" y="2790548"/>
            <a:ext cx="950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5.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Plot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Grade/Sub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Grade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vs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Loan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Status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28D654-E189-A4C7-0917-DEB58AB67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856" y="3299105"/>
            <a:ext cx="3894859" cy="32614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334D54-0756-2B36-8126-46552B97E5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9601"/>
          <a:stretch/>
        </p:blipFill>
        <p:spPr>
          <a:xfrm>
            <a:off x="8035126" y="1511847"/>
            <a:ext cx="4027566" cy="500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27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1168D87-0373-466E-99F5-E31F83CDDDE6}"/>
              </a:ext>
            </a:extLst>
          </p:cNvPr>
          <p:cNvSpPr txBox="1"/>
          <p:nvPr/>
        </p:nvSpPr>
        <p:spPr>
          <a:xfrm>
            <a:off x="3431958" y="121517"/>
            <a:ext cx="468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Correlation</a:t>
            </a:r>
            <a:r>
              <a:rPr lang="zh-CN" alt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A039CF-38C5-ECB5-883B-FB42238CD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600" y="644737"/>
            <a:ext cx="7772400" cy="591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73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33">
            <a:extLst>
              <a:ext uri="{FF2B5EF4-FFF2-40B4-BE49-F238E27FC236}">
                <a16:creationId xmlns:a16="http://schemas.microsoft.com/office/drawing/2014/main" id="{07E6DAA1-A398-4054-A570-042EDF66B421}"/>
              </a:ext>
            </a:extLst>
          </p:cNvPr>
          <p:cNvSpPr txBox="1"/>
          <p:nvPr/>
        </p:nvSpPr>
        <p:spPr>
          <a:xfrm>
            <a:off x="6988415" y="304464"/>
            <a:ext cx="390125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7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A Prediction Model</a:t>
            </a:r>
            <a:r>
              <a:rPr lang="zh-CN" altLang="en-US" sz="7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700" dirty="0"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On Loan Defaulters 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4C6FF5B-226D-4135-920E-30720D5F6C1F}"/>
              </a:ext>
            </a:extLst>
          </p:cNvPr>
          <p:cNvSpPr txBox="1"/>
          <p:nvPr/>
        </p:nvSpPr>
        <p:spPr>
          <a:xfrm>
            <a:off x="504456" y="1783303"/>
            <a:ext cx="35074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sz="4000" b="1" spc="100" dirty="0">
                <a:solidFill>
                  <a:schemeClr val="accent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PART THREE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78CDBC5-3E6E-4A67-8449-8C2E6EBEC748}"/>
              </a:ext>
            </a:extLst>
          </p:cNvPr>
          <p:cNvSpPr txBox="1"/>
          <p:nvPr/>
        </p:nvSpPr>
        <p:spPr>
          <a:xfrm>
            <a:off x="504456" y="2491189"/>
            <a:ext cx="6032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Model</a:t>
            </a:r>
            <a:r>
              <a:rPr lang="zh-CN" alt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Application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字魂105号-简雅黑" panose="00000500000000000000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3B151D-3157-4B50-B6AF-5AE833FD89E3}"/>
              </a:ext>
            </a:extLst>
          </p:cNvPr>
          <p:cNvSpPr txBox="1"/>
          <p:nvPr/>
        </p:nvSpPr>
        <p:spPr>
          <a:xfrm>
            <a:off x="504456" y="3322186"/>
            <a:ext cx="40984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Apply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Models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to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Classify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Data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760955" y="504519"/>
            <a:ext cx="275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870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B1168D87-0373-466E-99F5-E31F83CDDDE6}"/>
              </a:ext>
            </a:extLst>
          </p:cNvPr>
          <p:cNvSpPr txBox="1"/>
          <p:nvPr/>
        </p:nvSpPr>
        <p:spPr>
          <a:xfrm>
            <a:off x="3210286" y="297456"/>
            <a:ext cx="468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Logistic</a:t>
            </a:r>
            <a:r>
              <a:rPr lang="zh-CN" alt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5CB0F0-AE17-8BE6-4D74-DECDA302D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35" y="1272785"/>
            <a:ext cx="3088680" cy="5232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296251-2E6A-9727-02FB-813B7F887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98" y="1985030"/>
            <a:ext cx="6540500" cy="173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AFBF38-B5FD-9C7F-A8B3-64D0052E6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4643" y="820676"/>
            <a:ext cx="5061559" cy="3706091"/>
          </a:xfrm>
          <a:prstGeom prst="rect">
            <a:avLst/>
          </a:prstGeom>
        </p:spPr>
      </p:pic>
      <p:pic>
        <p:nvPicPr>
          <p:cNvPr id="8" name="Graphic 7" descr="Angel face with solid fill with solid fill">
            <a:extLst>
              <a:ext uri="{FF2B5EF4-FFF2-40B4-BE49-F238E27FC236}">
                <a16:creationId xmlns:a16="http://schemas.microsoft.com/office/drawing/2014/main" id="{74FA21CA-D692-84D2-799D-D229C57361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24393" y="961607"/>
            <a:ext cx="914400" cy="914400"/>
          </a:xfrm>
          <a:prstGeom prst="rect">
            <a:avLst/>
          </a:prstGeom>
        </p:spPr>
      </p:pic>
      <p:pic>
        <p:nvPicPr>
          <p:cNvPr id="11" name="Graphic 10" descr="Crying face with solid fill with solid fill">
            <a:extLst>
              <a:ext uri="{FF2B5EF4-FFF2-40B4-BE49-F238E27FC236}">
                <a16:creationId xmlns:a16="http://schemas.microsoft.com/office/drawing/2014/main" id="{7F34E731-98CC-7FD5-931C-BB4E467291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21071" y="929699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F6AA95-841E-325B-0BB7-A84B40809E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7098" y="4690052"/>
            <a:ext cx="3759200" cy="647700"/>
          </a:xfrm>
          <a:prstGeom prst="rect">
            <a:avLst/>
          </a:prstGeom>
        </p:spPr>
      </p:pic>
      <p:pic>
        <p:nvPicPr>
          <p:cNvPr id="9" name="Picture 2" descr="🤔 Thinking Face emoji Meaning | Dictionary.com">
            <a:extLst>
              <a:ext uri="{FF2B5EF4-FFF2-40B4-BE49-F238E27FC236}">
                <a16:creationId xmlns:a16="http://schemas.microsoft.com/office/drawing/2014/main" id="{C682EFB8-7FA9-96F2-36E1-5E9547BEE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5" y="3865861"/>
            <a:ext cx="2345923" cy="2345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D6991A9-6250-C210-FC70-9C1A5B9962FF}"/>
              </a:ext>
            </a:extLst>
          </p:cNvPr>
          <p:cNvGrpSpPr/>
          <p:nvPr/>
        </p:nvGrpSpPr>
        <p:grpSpPr>
          <a:xfrm>
            <a:off x="6776298" y="4721514"/>
            <a:ext cx="5076067" cy="584775"/>
            <a:chOff x="6776298" y="4721514"/>
            <a:chExt cx="5076067" cy="58477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DF9ADA2-2A38-2DE7-C3F6-544CD9CED7DB}"/>
                </a:ext>
              </a:extLst>
            </p:cNvPr>
            <p:cNvCxnSpPr>
              <a:cxnSpLocks/>
              <a:stCxn id="6" idx="3"/>
              <a:endCxn id="14" idx="1"/>
            </p:cNvCxnSpPr>
            <p:nvPr/>
          </p:nvCxnSpPr>
          <p:spPr>
            <a:xfrm>
              <a:off x="6776298" y="5013902"/>
              <a:ext cx="374139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217D7B6-2AF3-F115-1238-8E0715512956}"/>
                </a:ext>
              </a:extLst>
            </p:cNvPr>
            <p:cNvSpPr/>
            <p:nvPr/>
          </p:nvSpPr>
          <p:spPr>
            <a:xfrm>
              <a:off x="7150437" y="4721514"/>
              <a:ext cx="4701928" cy="58477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200" b="0" cap="none" spc="0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Imbalanced</a:t>
              </a:r>
              <a:r>
                <a:rPr lang="zh-CN" altLang="en-US" sz="3200" b="0" cap="none" spc="0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altLang="zh-CN" sz="3200" b="0" cap="none" spc="0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Training</a:t>
              </a:r>
              <a:r>
                <a:rPr lang="zh-CN" altLang="en-US" sz="3200" b="0" cap="none" spc="0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altLang="zh-CN" sz="3200" b="0" cap="none" spc="0" dirty="0">
                  <a:ln w="0"/>
                  <a:solidFill>
                    <a:schemeClr val="accent5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Data</a:t>
              </a:r>
              <a:endParaRPr lang="en-US" sz="3200" b="0" cap="none" spc="0" dirty="0">
                <a:ln w="0"/>
                <a:solidFill>
                  <a:schemeClr val="accent5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05D95DF-065E-4058-F62C-6E23BC103C55}"/>
              </a:ext>
            </a:extLst>
          </p:cNvPr>
          <p:cNvSpPr txBox="1"/>
          <p:nvPr/>
        </p:nvSpPr>
        <p:spPr>
          <a:xfrm>
            <a:off x="97603" y="8206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After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Normalizing</a:t>
            </a:r>
            <a:r>
              <a:rPr lang="zh-CN" altLang="en-US" sz="1800" b="1" dirty="0">
                <a:solidFill>
                  <a:schemeClr val="accent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Dataset: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字魂105号-简雅黑" panose="00000500000000000000" pitchFamily="2" charset="-12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2000">
        <p:circle/>
      </p:transition>
    </mc:Choice>
    <mc:Fallback>
      <p:transition spd="slow" advClick="0" advTm="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350</Words>
  <Application>Microsoft Macintosh PowerPoint</Application>
  <PresentationFormat>Widescreen</PresentationFormat>
  <Paragraphs>98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等线</vt:lpstr>
      <vt:lpstr>等线 Light</vt:lpstr>
      <vt:lpstr>微软雅黑</vt:lpstr>
      <vt:lpstr>字魂58号-创中黑</vt:lpstr>
      <vt:lpstr>Arial</vt:lpstr>
      <vt:lpstr>Calibri</vt:lpstr>
      <vt:lpstr>第一PPT，www.1ppt.com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Andree Qi</cp:lastModifiedBy>
  <cp:revision>16</cp:revision>
  <dcterms:created xsi:type="dcterms:W3CDTF">2021-01-27T06:24:05Z</dcterms:created>
  <dcterms:modified xsi:type="dcterms:W3CDTF">2023-01-13T17:09:12Z</dcterms:modified>
</cp:coreProperties>
</file>