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2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785B-3462-4087-A90D-A5FF766FDFCF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12A4-EB7D-435E-A25F-9E8C971098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0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785B-3462-4087-A90D-A5FF766FDFCF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12A4-EB7D-435E-A25F-9E8C971098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697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785B-3462-4087-A90D-A5FF766FDFCF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12A4-EB7D-435E-A25F-9E8C971098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724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785B-3462-4087-A90D-A5FF766FDFCF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12A4-EB7D-435E-A25F-9E8C971098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81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785B-3462-4087-A90D-A5FF766FDFCF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12A4-EB7D-435E-A25F-9E8C971098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702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785B-3462-4087-A90D-A5FF766FDFCF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12A4-EB7D-435E-A25F-9E8C971098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214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785B-3462-4087-A90D-A5FF766FDFCF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12A4-EB7D-435E-A25F-9E8C971098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951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785B-3462-4087-A90D-A5FF766FDFCF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12A4-EB7D-435E-A25F-9E8C971098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206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785B-3462-4087-A90D-A5FF766FDFCF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12A4-EB7D-435E-A25F-9E8C971098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08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785B-3462-4087-A90D-A5FF766FDFCF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12A4-EB7D-435E-A25F-9E8C971098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0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785B-3462-4087-A90D-A5FF766FDFCF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12A4-EB7D-435E-A25F-9E8C971098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459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8785B-3462-4087-A90D-A5FF766FDFCF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912A4-EB7D-435E-A25F-9E8C971098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03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Онлайн-портал сети библиотек </a:t>
            </a:r>
            <a:r>
              <a:rPr lang="en-US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LibOn</a:t>
            </a:r>
            <a:endParaRPr lang="ru-RU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87842" y="4632326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ru-RU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Выполнили: А. Ю. Протодьяконов,</a:t>
            </a:r>
          </a:p>
          <a:p>
            <a:pPr algn="r"/>
            <a:r>
              <a:rPr lang="ru-RU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А. Д. Дроботенко,</a:t>
            </a:r>
          </a:p>
          <a:p>
            <a:pPr algn="r"/>
            <a:r>
              <a:rPr lang="ru-RU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М. А. Ломакин</a:t>
            </a:r>
          </a:p>
          <a:p>
            <a:pPr algn="r"/>
            <a:r>
              <a:rPr lang="ru-RU" dirty="0" smtClean="0">
                <a:latin typeface="Helvetica" panose="020B0604020202020204" pitchFamily="34" charset="0"/>
                <a:cs typeface="Helvetica" panose="020B0604020202020204" pitchFamily="34" charset="0"/>
              </a:rPr>
              <a:t>Руководитель: И. </a:t>
            </a:r>
            <a:r>
              <a:rPr lang="ru-RU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Ю.Иванов</a:t>
            </a:r>
            <a:endParaRPr lang="ru-RU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2895600" y="0"/>
            <a:ext cx="64008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 smtClean="0"/>
              <a:t>Воронежский </a:t>
            </a:r>
            <a:r>
              <a:rPr lang="ru-RU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Государственный</a:t>
            </a:r>
            <a:r>
              <a:rPr lang="ru-RU" dirty="0" smtClean="0"/>
              <a:t> Университет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956008" y="6412468"/>
            <a:ext cx="2279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2019 год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6825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56138"/>
          </a:xfrm>
        </p:spPr>
        <p:txBody>
          <a:bodyPr/>
          <a:lstStyle/>
          <a:p>
            <a:pPr algn="ctr"/>
            <a:r>
              <a:rPr lang="ru-RU" dirty="0" smtClean="0">
                <a:latin typeface="Helvetica" panose="020B0604020202020204" pitchFamily="34" charset="0"/>
                <a:cs typeface="Helvetica" panose="020B0604020202020204" pitchFamily="34" charset="0"/>
              </a:rPr>
              <a:t>Результаты тестирования</a:t>
            </a:r>
            <a:endParaRPr lang="ru-RU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04863"/>
            <a:ext cx="10515600" cy="494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59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56138"/>
          </a:xfrm>
        </p:spPr>
        <p:txBody>
          <a:bodyPr/>
          <a:lstStyle/>
          <a:p>
            <a:pPr algn="ctr"/>
            <a:r>
              <a:rPr lang="ru-RU" dirty="0" smtClean="0">
                <a:latin typeface="Helvetica" panose="020B0604020202020204" pitchFamily="34" charset="0"/>
                <a:cs typeface="Helvetica" panose="020B0604020202020204" pitchFamily="34" charset="0"/>
              </a:rPr>
              <a:t>Реализация</a:t>
            </a:r>
            <a:endParaRPr lang="ru-RU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68868"/>
            <a:ext cx="10515600" cy="541282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Скриншоты интерфейса информационной системы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20" y="1537151"/>
            <a:ext cx="4817068" cy="270960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59" y="4156294"/>
            <a:ext cx="4817068" cy="270960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671" y="1537150"/>
            <a:ext cx="4817068" cy="270960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671" y="4156294"/>
            <a:ext cx="4817068" cy="270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915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56138"/>
          </a:xfrm>
        </p:spPr>
        <p:txBody>
          <a:bodyPr/>
          <a:lstStyle/>
          <a:p>
            <a:pPr algn="ctr"/>
            <a:r>
              <a:rPr lang="ru-RU" dirty="0" smtClean="0">
                <a:latin typeface="Helvetica" panose="020B0604020202020204" pitchFamily="34" charset="0"/>
                <a:cs typeface="Helvetica" panose="020B0604020202020204" pitchFamily="34" charset="0"/>
              </a:rPr>
              <a:t>Реализация</a:t>
            </a:r>
            <a:endParaRPr lang="ru-RU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72055"/>
            <a:ext cx="10515600" cy="541282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Скриншоты интерфейса информационной системы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53" y="1485505"/>
            <a:ext cx="4810627" cy="270597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863" y="1533632"/>
            <a:ext cx="4810627" cy="270597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508" y="4009258"/>
            <a:ext cx="4810627" cy="270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246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56138"/>
          </a:xfrm>
        </p:spPr>
        <p:txBody>
          <a:bodyPr/>
          <a:lstStyle/>
          <a:p>
            <a:pPr algn="ctr"/>
            <a:r>
              <a:rPr lang="ru-RU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Заключение</a:t>
            </a:r>
            <a:endParaRPr lang="ru-RU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72055"/>
            <a:ext cx="10515600" cy="541282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ходе данной курсовой работы была произведена разработка онлайн-портала сети библиотек </a:t>
            </a:r>
            <a:r>
              <a:rPr lang="en-US" dirty="0" err="1"/>
              <a:t>LibOn</a:t>
            </a:r>
            <a:r>
              <a:rPr lang="ru-RU" dirty="0"/>
              <a:t>. Серверная часть приложения была разработана на языке </a:t>
            </a:r>
            <a:r>
              <a:rPr lang="en-US" dirty="0"/>
              <a:t>Python </a:t>
            </a:r>
            <a:r>
              <a:rPr lang="ru-RU" dirty="0"/>
              <a:t>с использование </a:t>
            </a:r>
            <a:r>
              <a:rPr lang="ru-RU" dirty="0" err="1"/>
              <a:t>фреймворка</a:t>
            </a:r>
            <a:r>
              <a:rPr lang="ru-RU" dirty="0"/>
              <a:t> </a:t>
            </a:r>
            <a:r>
              <a:rPr lang="en-US" dirty="0"/>
              <a:t>flask</a:t>
            </a:r>
            <a:r>
              <a:rPr lang="ru-RU" dirty="0"/>
              <a:t>. Клиентская часть написана на языках </a:t>
            </a:r>
            <a:r>
              <a:rPr lang="en-US" dirty="0"/>
              <a:t>HTML </a:t>
            </a:r>
            <a:r>
              <a:rPr lang="ru-RU" dirty="0"/>
              <a:t>и </a:t>
            </a:r>
            <a:r>
              <a:rPr lang="en-US" dirty="0"/>
              <a:t>CSS</a:t>
            </a:r>
            <a:r>
              <a:rPr lang="ru-RU" dirty="0"/>
              <a:t>. Информация о книгах и пользователях хранится в базе данных </a:t>
            </a:r>
            <a:r>
              <a:rPr lang="en-US" dirty="0"/>
              <a:t>SQLite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Перед </a:t>
            </a:r>
            <a:r>
              <a:rPr lang="ru-RU" dirty="0"/>
              <a:t>разработкой были произведены:</a:t>
            </a:r>
          </a:p>
          <a:p>
            <a:pPr lvl="0"/>
            <a:r>
              <a:rPr lang="ru-RU" dirty="0"/>
              <a:t>определение технических требований к </a:t>
            </a:r>
            <a:r>
              <a:rPr lang="en-US" dirty="0"/>
              <a:t>web</a:t>
            </a:r>
            <a:r>
              <a:rPr lang="ru-RU" dirty="0"/>
              <a:t>-приложению</a:t>
            </a:r>
          </a:p>
          <a:p>
            <a:pPr lvl="0"/>
            <a:r>
              <a:rPr lang="ru-RU" dirty="0"/>
              <a:t>проектирование </a:t>
            </a:r>
            <a:r>
              <a:rPr lang="en-US" dirty="0"/>
              <a:t>web</a:t>
            </a:r>
            <a:r>
              <a:rPr lang="ru-RU" dirty="0"/>
              <a:t>-приложения средствами языка </a:t>
            </a:r>
            <a:r>
              <a:rPr lang="en-US" dirty="0"/>
              <a:t>UML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После разработки было произведено тестирование и запись </a:t>
            </a:r>
            <a:r>
              <a:rPr lang="ru-RU" dirty="0" err="1"/>
              <a:t>демо</a:t>
            </a:r>
            <a:r>
              <a:rPr lang="ru-RU" dirty="0"/>
              <a:t>-видео.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7666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Онлайн-портал сети библиотек </a:t>
            </a:r>
            <a:r>
              <a:rPr lang="en-US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LibOn</a:t>
            </a:r>
            <a:endParaRPr lang="ru-RU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87842" y="4632326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ru-RU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Выполнили: А. Ю. Протодьяконов,</a:t>
            </a:r>
          </a:p>
          <a:p>
            <a:pPr algn="r"/>
            <a:r>
              <a:rPr lang="ru-RU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А. Д. Дроботенко,</a:t>
            </a:r>
          </a:p>
          <a:p>
            <a:pPr algn="r"/>
            <a:r>
              <a:rPr lang="ru-RU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М. А. Ломакин</a:t>
            </a:r>
          </a:p>
          <a:p>
            <a:pPr algn="r"/>
            <a:r>
              <a:rPr lang="ru-RU" dirty="0" smtClean="0">
                <a:latin typeface="Helvetica" panose="020B0604020202020204" pitchFamily="34" charset="0"/>
                <a:cs typeface="Helvetica" panose="020B0604020202020204" pitchFamily="34" charset="0"/>
              </a:rPr>
              <a:t>Руководитель: И. </a:t>
            </a:r>
            <a:r>
              <a:rPr lang="ru-RU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Ю.Иванов</a:t>
            </a:r>
            <a:endParaRPr lang="ru-RU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2895600" y="0"/>
            <a:ext cx="64008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 smtClean="0"/>
              <a:t>Воронежский </a:t>
            </a:r>
            <a:r>
              <a:rPr lang="ru-RU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Государственный</a:t>
            </a:r>
            <a:r>
              <a:rPr lang="ru-RU" dirty="0" smtClean="0"/>
              <a:t> Университет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956008" y="6412468"/>
            <a:ext cx="2279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2019 год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6563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Helvetica" panose="020B0604020202020204" pitchFamily="34" charset="0"/>
                <a:cs typeface="Helvetica" panose="020B0604020202020204" pitchFamily="34" charset="0"/>
              </a:rPr>
              <a:t>Распределение обязанностей</a:t>
            </a:r>
            <a:endParaRPr lang="ru-RU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9188" y="1325563"/>
            <a:ext cx="4167352" cy="49911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 smtClean="0"/>
              <a:t>Протодьяконов А. Ю.</a:t>
            </a:r>
          </a:p>
          <a:p>
            <a:pPr marL="0" indent="0">
              <a:buNone/>
            </a:pPr>
            <a:endParaRPr lang="ru-RU" b="1" dirty="0" smtClean="0"/>
          </a:p>
          <a:p>
            <a:r>
              <a:rPr lang="ru-RU" sz="2500" dirty="0">
                <a:latin typeface="Helvetica" panose="020B0604020202020204" pitchFamily="34" charset="0"/>
                <a:cs typeface="Helvetica" panose="020B0604020202020204" pitchFamily="34" charset="0"/>
              </a:rPr>
              <a:t>Техническое </a:t>
            </a:r>
            <a:r>
              <a:rPr lang="ru-RU" sz="2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Задание </a:t>
            </a:r>
          </a:p>
          <a:p>
            <a:r>
              <a:rPr lang="ru-RU" sz="2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Функциональные требования</a:t>
            </a:r>
          </a:p>
          <a:p>
            <a:r>
              <a:rPr lang="ru-RU" sz="2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Описание предметной области</a:t>
            </a:r>
          </a:p>
          <a:p>
            <a:r>
              <a:rPr lang="ru-RU" sz="2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Отчетный документ</a:t>
            </a:r>
          </a:p>
          <a:p>
            <a:r>
              <a:rPr lang="ru-RU" sz="2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Объединение </a:t>
            </a:r>
            <a:r>
              <a:rPr lang="en-US" sz="2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frontend </a:t>
            </a:r>
            <a:r>
              <a:rPr lang="ru-RU" sz="2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и </a:t>
            </a:r>
            <a:r>
              <a:rPr lang="en-US" sz="2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backend</a:t>
            </a:r>
          </a:p>
          <a:p>
            <a:r>
              <a:rPr lang="ru-RU" sz="2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Запись </a:t>
            </a:r>
            <a:r>
              <a:rPr lang="ru-RU" sz="25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демо</a:t>
            </a:r>
            <a:r>
              <a:rPr lang="ru-RU" sz="2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-видео</a:t>
            </a:r>
          </a:p>
          <a:p>
            <a:r>
              <a:rPr lang="ru-RU" sz="2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Подготовка презентации</a:t>
            </a:r>
          </a:p>
          <a:p>
            <a:pPr marL="0" indent="0">
              <a:buNone/>
            </a:pPr>
            <a:endParaRPr lang="ru-RU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225159" y="1325562"/>
            <a:ext cx="3930869" cy="4833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Дроботенко А. Д.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b="1" dirty="0" smtClean="0"/>
          </a:p>
          <a:p>
            <a:r>
              <a:rPr lang="ru-RU" sz="2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Макеты сайта</a:t>
            </a:r>
          </a:p>
          <a:p>
            <a:r>
              <a:rPr lang="ru-RU" sz="2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Диаграммы взаимодействия</a:t>
            </a:r>
          </a:p>
          <a:p>
            <a:r>
              <a:rPr lang="ru-RU" sz="2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Диаграммы последовательностей</a:t>
            </a:r>
          </a:p>
          <a:p>
            <a:r>
              <a:rPr lang="ru-RU" sz="2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Диаграмма состояний</a:t>
            </a:r>
          </a:p>
          <a:p>
            <a:r>
              <a:rPr lang="ru-RU" sz="2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Диаграммы </a:t>
            </a:r>
            <a:r>
              <a:rPr lang="en-US" sz="2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IDEF0</a:t>
            </a:r>
            <a:endParaRPr lang="ru-RU" sz="25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Frontend</a:t>
            </a:r>
          </a:p>
          <a:p>
            <a:endParaRPr lang="ru-RU" sz="25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ru-RU" sz="25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ru-RU" sz="25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8156027" y="1325562"/>
            <a:ext cx="4141075" cy="4644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Ломакин М. А.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b="1" dirty="0" smtClean="0"/>
          </a:p>
          <a:p>
            <a:r>
              <a:rPr lang="ru-RU" sz="2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Схема базы данных</a:t>
            </a:r>
          </a:p>
          <a:p>
            <a:r>
              <a:rPr lang="ru-RU" sz="2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Диаграмма классов</a:t>
            </a:r>
          </a:p>
          <a:p>
            <a:r>
              <a:rPr lang="ru-RU" sz="2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Диаграмма развертывания</a:t>
            </a:r>
          </a:p>
          <a:p>
            <a:r>
              <a:rPr lang="ru-RU" sz="2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Интерфейсная реализация классов</a:t>
            </a:r>
          </a:p>
          <a:p>
            <a:r>
              <a:rPr lang="en-US" sz="2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Backend</a:t>
            </a:r>
          </a:p>
          <a:p>
            <a:r>
              <a:rPr lang="ru-RU" sz="2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Тестирование</a:t>
            </a:r>
          </a:p>
          <a:p>
            <a:endParaRPr lang="en-US" sz="25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ru-RU" sz="25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ru-RU" sz="25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ru-RU" sz="25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535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56138"/>
          </a:xfrm>
        </p:spPr>
        <p:txBody>
          <a:bodyPr/>
          <a:lstStyle/>
          <a:p>
            <a:pPr algn="ctr"/>
            <a:r>
              <a:rPr lang="ru-RU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Введение</a:t>
            </a:r>
            <a:endParaRPr lang="ru-RU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72055"/>
            <a:ext cx="10515600" cy="541282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Предпосылки разработки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Онлайн-портал сети библиотек:</a:t>
            </a:r>
          </a:p>
          <a:p>
            <a:r>
              <a:rPr lang="ru-RU" dirty="0" smtClean="0"/>
              <a:t>Соответствовать запросам современного читателя</a:t>
            </a:r>
          </a:p>
          <a:p>
            <a:r>
              <a:rPr lang="ru-RU" dirty="0" smtClean="0"/>
              <a:t>Быть доступным</a:t>
            </a:r>
          </a:p>
          <a:p>
            <a:r>
              <a:rPr lang="ru-RU" dirty="0" smtClean="0"/>
              <a:t>Отвечать требованиям </a:t>
            </a:r>
            <a:r>
              <a:rPr lang="ru-RU" dirty="0" smtClean="0"/>
              <a:t>б</a:t>
            </a:r>
            <a:r>
              <a:rPr lang="ru-RU" dirty="0" smtClean="0"/>
              <a:t>изнеса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Научный аспект разработки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6013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56138"/>
          </a:xfrm>
        </p:spPr>
        <p:txBody>
          <a:bodyPr/>
          <a:lstStyle/>
          <a:p>
            <a:pPr algn="ctr"/>
            <a:r>
              <a:rPr lang="ru-RU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Постановка задачи</a:t>
            </a:r>
            <a:endParaRPr lang="ru-RU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72055"/>
            <a:ext cx="10515600" cy="5412828"/>
          </a:xfrm>
        </p:spPr>
        <p:txBody>
          <a:bodyPr/>
          <a:lstStyle/>
          <a:p>
            <a:r>
              <a:rPr lang="ru-RU" dirty="0" smtClean="0"/>
              <a:t>Бизнес-требования</a:t>
            </a:r>
          </a:p>
          <a:p>
            <a:r>
              <a:rPr lang="ru-RU" i="1" dirty="0" smtClean="0"/>
              <a:t>Для читателей, которым нужно ознакомиться с ассортиментом, данный онлайн-портал является информационной системой, которая обеспечит отображение всего ассортимента книг </a:t>
            </a:r>
            <a:r>
              <a:rPr lang="en-US" i="1" dirty="0" err="1" smtClean="0"/>
              <a:t>LibOn</a:t>
            </a:r>
            <a:r>
              <a:rPr lang="ru-RU" i="1" dirty="0" smtClean="0"/>
              <a:t>.</a:t>
            </a:r>
            <a:endParaRPr lang="en-US" i="1" dirty="0" smtClean="0"/>
          </a:p>
          <a:p>
            <a:r>
              <a:rPr lang="ru-RU" i="1" dirty="0" smtClean="0"/>
              <a:t>Для читателей, которым нужно заказать электронну</a:t>
            </a:r>
            <a:r>
              <a:rPr lang="ru-RU" i="1" dirty="0" smtClean="0"/>
              <a:t>ю копию книги, данный портал является информационной системой, которая обеспечит возможность удалённый доступ к функциональной возможности заказа электронной книги.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678791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56138"/>
          </a:xfrm>
        </p:spPr>
        <p:txBody>
          <a:bodyPr/>
          <a:lstStyle/>
          <a:p>
            <a:pPr algn="ctr"/>
            <a:r>
              <a:rPr lang="ru-RU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Постановка задачи</a:t>
            </a:r>
            <a:endParaRPr lang="ru-RU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72055"/>
            <a:ext cx="10515600" cy="5412828"/>
          </a:xfrm>
        </p:spPr>
        <p:txBody>
          <a:bodyPr/>
          <a:lstStyle/>
          <a:p>
            <a:r>
              <a:rPr lang="ru-RU" dirty="0" smtClean="0"/>
              <a:t>Функциональные требования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212" y="1766025"/>
            <a:ext cx="6440404" cy="382248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26" y="1652282"/>
            <a:ext cx="3560991" cy="425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578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88067"/>
          </a:xfrm>
        </p:spPr>
        <p:txBody>
          <a:bodyPr/>
          <a:lstStyle/>
          <a:p>
            <a:pPr algn="ctr"/>
            <a:r>
              <a:rPr lang="ru-RU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Постановка задачи</a:t>
            </a:r>
            <a:endParaRPr lang="ru-RU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080" y="3560094"/>
            <a:ext cx="5614806" cy="3239497"/>
          </a:xfrm>
          <a:prstGeom prst="rect">
            <a:avLst/>
          </a:prstGeom>
        </p:spPr>
      </p:pic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568"/>
            <a:ext cx="6085022" cy="3435861"/>
          </a:xfrm>
        </p:spPr>
      </p:pic>
      <p:sp>
        <p:nvSpPr>
          <p:cNvPr id="6" name="TextBox 5"/>
          <p:cNvSpPr txBox="1"/>
          <p:nvPr/>
        </p:nvSpPr>
        <p:spPr>
          <a:xfrm>
            <a:off x="6085021" y="998621"/>
            <a:ext cx="382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Модульная схема проекта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916279" y="5324001"/>
            <a:ext cx="247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Схема базы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8680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56138"/>
          </a:xfrm>
        </p:spPr>
        <p:txBody>
          <a:bodyPr/>
          <a:lstStyle/>
          <a:p>
            <a:pPr algn="ctr"/>
            <a:r>
              <a:rPr lang="ru-RU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Анализ предметной области</a:t>
            </a:r>
            <a:endParaRPr lang="ru-RU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72055"/>
            <a:ext cx="10515600" cy="541282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Анализ бизнес-процессов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58" y="1591677"/>
            <a:ext cx="5697220" cy="3867150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235" y="1561832"/>
            <a:ext cx="5719445" cy="392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117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56138"/>
          </a:xfrm>
        </p:spPr>
        <p:txBody>
          <a:bodyPr/>
          <a:lstStyle/>
          <a:p>
            <a:pPr algn="ctr"/>
            <a:r>
              <a:rPr lang="ru-RU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Анализ предметной области</a:t>
            </a:r>
            <a:endParaRPr lang="ru-RU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72055"/>
            <a:ext cx="10515600" cy="541282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Средства разработки:</a:t>
            </a:r>
          </a:p>
          <a:p>
            <a:r>
              <a:rPr lang="ru-RU" dirty="0" smtClean="0"/>
              <a:t>Язык программирования </a:t>
            </a:r>
            <a:r>
              <a:rPr lang="en-US" dirty="0" smtClean="0"/>
              <a:t>Python</a:t>
            </a:r>
            <a:r>
              <a:rPr lang="ru-RU" dirty="0" smtClean="0"/>
              <a:t> 3.6</a:t>
            </a:r>
            <a:endParaRPr lang="ru-RU" dirty="0"/>
          </a:p>
          <a:p>
            <a:r>
              <a:rPr lang="en-US" dirty="0" smtClean="0"/>
              <a:t>HTML </a:t>
            </a:r>
            <a:r>
              <a:rPr lang="ru-RU" dirty="0" smtClean="0"/>
              <a:t>и </a:t>
            </a:r>
            <a:r>
              <a:rPr lang="en-US" dirty="0" smtClean="0"/>
              <a:t>CSS</a:t>
            </a:r>
            <a:endParaRPr lang="ru-RU" dirty="0" smtClean="0"/>
          </a:p>
          <a:p>
            <a:r>
              <a:rPr lang="ru-RU" dirty="0" smtClean="0"/>
              <a:t>Фреймворк </a:t>
            </a:r>
            <a:r>
              <a:rPr lang="en-US" dirty="0" smtClean="0"/>
              <a:t>flask</a:t>
            </a:r>
          </a:p>
          <a:p>
            <a:r>
              <a:rPr lang="ru-RU" dirty="0" smtClean="0"/>
              <a:t>СУБД </a:t>
            </a:r>
            <a:r>
              <a:rPr lang="en-US" dirty="0" smtClean="0"/>
              <a:t>SQLite3</a:t>
            </a:r>
          </a:p>
          <a:p>
            <a:r>
              <a:rPr lang="ru-RU" dirty="0" smtClean="0"/>
              <a:t>Платформа: </a:t>
            </a:r>
            <a:r>
              <a:rPr lang="en-US" dirty="0" smtClean="0"/>
              <a:t>Chromium</a:t>
            </a:r>
            <a:r>
              <a:rPr lang="ru-RU" dirty="0" smtClean="0"/>
              <a:t>, </a:t>
            </a:r>
            <a:r>
              <a:rPr lang="en-US" dirty="0" smtClean="0"/>
              <a:t>Windows 7 </a:t>
            </a:r>
            <a:r>
              <a:rPr lang="ru-RU" dirty="0" smtClean="0"/>
              <a:t>и выше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7842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56138"/>
          </a:xfrm>
        </p:spPr>
        <p:txBody>
          <a:bodyPr/>
          <a:lstStyle/>
          <a:p>
            <a:pPr algn="ctr"/>
            <a:r>
              <a:rPr lang="ru-RU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План тестирования</a:t>
            </a:r>
            <a:endParaRPr lang="ru-RU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72055"/>
            <a:ext cx="10515600" cy="5412828"/>
          </a:xfrm>
        </p:spPr>
        <p:txBody>
          <a:bodyPr/>
          <a:lstStyle/>
          <a:p>
            <a:r>
              <a:rPr lang="ru-RU" dirty="0" smtClean="0"/>
              <a:t>Модульное</a:t>
            </a:r>
          </a:p>
          <a:p>
            <a:r>
              <a:rPr lang="ru-RU" dirty="0" smtClean="0"/>
              <a:t>Интеграционное</a:t>
            </a:r>
          </a:p>
          <a:p>
            <a:r>
              <a:rPr lang="ru-RU" dirty="0" smtClean="0"/>
              <a:t>Системное</a:t>
            </a:r>
          </a:p>
          <a:p>
            <a:pPr marL="0" indent="0">
              <a:buNone/>
            </a:pPr>
            <a:r>
              <a:rPr lang="en-US" dirty="0" smtClean="0"/>
              <a:t>Test-case</a:t>
            </a:r>
            <a:endParaRPr lang="ru-RU" dirty="0" smtClean="0"/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971876"/>
              </p:ext>
            </p:extLst>
          </p:nvPr>
        </p:nvGraphicFramePr>
        <p:xfrm>
          <a:off x="838200" y="3205025"/>
          <a:ext cx="10515600" cy="3361180"/>
        </p:xfrm>
        <a:graphic>
          <a:graphicData uri="http://schemas.openxmlformats.org/drawingml/2006/table">
            <a:tbl>
              <a:tblPr/>
              <a:tblGrid>
                <a:gridCol w="825999">
                  <a:extLst>
                    <a:ext uri="{9D8B030D-6E8A-4147-A177-3AD203B41FA5}">
                      <a16:colId xmlns:a16="http://schemas.microsoft.com/office/drawing/2014/main" val="384506230"/>
                    </a:ext>
                  </a:extLst>
                </a:gridCol>
                <a:gridCol w="910717">
                  <a:extLst>
                    <a:ext uri="{9D8B030D-6E8A-4147-A177-3AD203B41FA5}">
                      <a16:colId xmlns:a16="http://schemas.microsoft.com/office/drawing/2014/main" val="2073503796"/>
                    </a:ext>
                  </a:extLst>
                </a:gridCol>
                <a:gridCol w="1313126">
                  <a:extLst>
                    <a:ext uri="{9D8B030D-6E8A-4147-A177-3AD203B41FA5}">
                      <a16:colId xmlns:a16="http://schemas.microsoft.com/office/drawing/2014/main" val="1001452680"/>
                    </a:ext>
                  </a:extLst>
                </a:gridCol>
                <a:gridCol w="1207229">
                  <a:extLst>
                    <a:ext uri="{9D8B030D-6E8A-4147-A177-3AD203B41FA5}">
                      <a16:colId xmlns:a16="http://schemas.microsoft.com/office/drawing/2014/main" val="2596644786"/>
                    </a:ext>
                  </a:extLst>
                </a:gridCol>
                <a:gridCol w="1895561">
                  <a:extLst>
                    <a:ext uri="{9D8B030D-6E8A-4147-A177-3AD203B41FA5}">
                      <a16:colId xmlns:a16="http://schemas.microsoft.com/office/drawing/2014/main" val="3832011695"/>
                    </a:ext>
                  </a:extLst>
                </a:gridCol>
                <a:gridCol w="1832023">
                  <a:extLst>
                    <a:ext uri="{9D8B030D-6E8A-4147-A177-3AD203B41FA5}">
                      <a16:colId xmlns:a16="http://schemas.microsoft.com/office/drawing/2014/main" val="1923137843"/>
                    </a:ext>
                  </a:extLst>
                </a:gridCol>
                <a:gridCol w="1366075">
                  <a:extLst>
                    <a:ext uri="{9D8B030D-6E8A-4147-A177-3AD203B41FA5}">
                      <a16:colId xmlns:a16="http://schemas.microsoft.com/office/drawing/2014/main" val="531169526"/>
                    </a:ext>
                  </a:extLst>
                </a:gridCol>
                <a:gridCol w="1164870">
                  <a:extLst>
                    <a:ext uri="{9D8B030D-6E8A-4147-A177-3AD203B41FA5}">
                      <a16:colId xmlns:a16="http://schemas.microsoft.com/office/drawing/2014/main" val="2000665927"/>
                    </a:ext>
                  </a:extLst>
                </a:gridCol>
              </a:tblGrid>
              <a:tr h="330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Case id</a:t>
                      </a:r>
                    </a:p>
                  </a:txBody>
                  <a:tcPr marL="6354" marR="6354" marT="635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Case name</a:t>
                      </a:r>
                    </a:p>
                  </a:txBody>
                  <a:tcPr marL="6354" marR="6354" marT="635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Предпосылка</a:t>
                      </a:r>
                    </a:p>
                  </a:txBody>
                  <a:tcPr marL="6354" marR="6354" marT="635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Шаг</a:t>
                      </a:r>
                    </a:p>
                  </a:txBody>
                  <a:tcPr marL="6354" marR="6354" marT="635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Ожидаемый результат</a:t>
                      </a:r>
                    </a:p>
                  </a:txBody>
                  <a:tcPr marL="6354" marR="6354" marT="635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Фактический результат</a:t>
                      </a:r>
                    </a:p>
                  </a:txBody>
                  <a:tcPr marL="6354" marR="6354" marT="635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Отметка о прохождении</a:t>
                      </a:r>
                    </a:p>
                  </a:txBody>
                  <a:tcPr marL="6354" marR="6354" marT="635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Приоритет</a:t>
                      </a:r>
                    </a:p>
                  </a:txBody>
                  <a:tcPr marL="6354" marR="6354" marT="635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7646738"/>
                  </a:ext>
                </a:extLst>
              </a:tr>
              <a:tr h="162022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4" marR="6354" marT="63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Регистрация пользователя</a:t>
                      </a:r>
                    </a:p>
                  </a:txBody>
                  <a:tcPr marL="6354" marR="6354" marT="63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Открыть браузер и зайти на сайт</a:t>
                      </a:r>
                    </a:p>
                  </a:txBody>
                  <a:tcPr marL="6354" marR="6354" marT="63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1) Нажать на кнопку "Регистрация" 2)Ввод пользователем необходимой информации в соответствующие поля и нажатие кнопки "Зарегистрироваться"</a:t>
                      </a:r>
                    </a:p>
                  </a:txBody>
                  <a:tcPr marL="6354" marR="6354" marT="63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1)Открывается страница "Регистрация" 2)Открывается страница "Успешная регистрация"</a:t>
                      </a:r>
                    </a:p>
                  </a:txBody>
                  <a:tcPr marL="6354" marR="6354" marT="63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1)Открывается страница "Регистрация" 2)Открывается страница "Успешная регистрация"</a:t>
                      </a:r>
                    </a:p>
                  </a:txBody>
                  <a:tcPr marL="6354" marR="6354" marT="63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Passed</a:t>
                      </a:r>
                    </a:p>
                  </a:txBody>
                  <a:tcPr marL="6354" marR="6354" marT="63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</a:t>
                      </a:r>
                    </a:p>
                  </a:txBody>
                  <a:tcPr marL="6354" marR="6354" marT="63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917489"/>
                  </a:ext>
                </a:extLst>
              </a:tr>
              <a:tr h="98484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354" marR="6354" marT="63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Вход пользователя</a:t>
                      </a:r>
                    </a:p>
                  </a:txBody>
                  <a:tcPr marL="6354" marR="6354" marT="63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Выполнение 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Test-case "</a:t>
                      </a:r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Регистрация пользователя"</a:t>
                      </a:r>
                    </a:p>
                  </a:txBody>
                  <a:tcPr marL="6354" marR="6354" marT="63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1)Нажать на кнопку "Войти" 2)Ввод пользователем своего логина и пароля и нажатие на кнопку "Войти" 3)Нажать на кнопку "Мой профиль"</a:t>
                      </a:r>
                    </a:p>
                  </a:txBody>
                  <a:tcPr marL="6354" marR="6354" marT="63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1)Открывается страница "Вход". 2)Открывается главная страница сайта. 3)Открывается страница "Мой профиль"</a:t>
                      </a:r>
                    </a:p>
                  </a:txBody>
                  <a:tcPr marL="6354" marR="6354" marT="63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1)Открывается страница "Вход". 2)Открывается главная страница сайта. 3)Открывается страница "Мой профиль"</a:t>
                      </a:r>
                    </a:p>
                  </a:txBody>
                  <a:tcPr marL="6354" marR="6354" marT="63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Passed</a:t>
                      </a:r>
                    </a:p>
                  </a:txBody>
                  <a:tcPr marL="6354" marR="6354" marT="63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</a:t>
                      </a:r>
                    </a:p>
                  </a:txBody>
                  <a:tcPr marL="6354" marR="6354" marT="63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3171970"/>
                  </a:ext>
                </a:extLst>
              </a:tr>
              <a:tr h="42570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354" marR="6354" marT="63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Выход пользователя из системы</a:t>
                      </a:r>
                    </a:p>
                  </a:txBody>
                  <a:tcPr marL="6354" marR="6354" marT="63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Выполнение 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Test-case "</a:t>
                      </a:r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Вход пользователя"</a:t>
                      </a:r>
                    </a:p>
                  </a:txBody>
                  <a:tcPr marL="6354" marR="6354" marT="63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1) Нажать на кнопку "Выход"</a:t>
                      </a:r>
                    </a:p>
                  </a:txBody>
                  <a:tcPr marL="6354" marR="6354" marT="63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1)Открывается главная страница и кнопка "Мой профиль" заменятся на "Регистрация" и "Вход"</a:t>
                      </a:r>
                    </a:p>
                  </a:txBody>
                  <a:tcPr marL="6354" marR="6354" marT="63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1)Открывается главная страница и кнопка "Мой профиль" заменятся на "Регистрация" и "Вход"</a:t>
                      </a:r>
                    </a:p>
                  </a:txBody>
                  <a:tcPr marL="6354" marR="6354" marT="63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Passed</a:t>
                      </a:r>
                    </a:p>
                  </a:txBody>
                  <a:tcPr marL="6354" marR="6354" marT="63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</a:t>
                      </a:r>
                    </a:p>
                  </a:txBody>
                  <a:tcPr marL="6354" marR="6354" marT="63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7032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24092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</TotalTime>
  <Words>507</Words>
  <Application>Microsoft Office PowerPoint</Application>
  <PresentationFormat>Широкоэкранный</PresentationFormat>
  <Paragraphs>120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Helvetica</vt:lpstr>
      <vt:lpstr>Тема Office</vt:lpstr>
      <vt:lpstr>Онлайн-портал сети библиотек LibOn</vt:lpstr>
      <vt:lpstr>Распределение обязанностей</vt:lpstr>
      <vt:lpstr>Введение</vt:lpstr>
      <vt:lpstr>Постановка задачи</vt:lpstr>
      <vt:lpstr>Постановка задачи</vt:lpstr>
      <vt:lpstr>Постановка задачи</vt:lpstr>
      <vt:lpstr>Анализ предметной области</vt:lpstr>
      <vt:lpstr>Анализ предметной области</vt:lpstr>
      <vt:lpstr>План тестирования</vt:lpstr>
      <vt:lpstr>Результаты тестирования</vt:lpstr>
      <vt:lpstr>Реализация</vt:lpstr>
      <vt:lpstr>Реализация</vt:lpstr>
      <vt:lpstr>Заключение</vt:lpstr>
      <vt:lpstr>Онлайн-портал сети библиотек LibOn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Онлайн-портал сети библиотек LibOn</dc:title>
  <dc:creator>Александра Дроботенко</dc:creator>
  <cp:lastModifiedBy>Пользователь Windows</cp:lastModifiedBy>
  <cp:revision>12</cp:revision>
  <dcterms:created xsi:type="dcterms:W3CDTF">2019-06-04T05:15:20Z</dcterms:created>
  <dcterms:modified xsi:type="dcterms:W3CDTF">2019-06-06T04:43:09Z</dcterms:modified>
</cp:coreProperties>
</file>