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F43EF-C6FC-4AF6-AC23-AFBBFE3B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43" y="1031777"/>
            <a:ext cx="9183914" cy="3326296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Развёртывание СУБД </a:t>
            </a:r>
            <a:r>
              <a:rPr lang="ru-RU" dirty="0" err="1">
                <a:latin typeface="Bahnschrift SemiBold" panose="020B0502040204020203" pitchFamily="34" charset="0"/>
              </a:rPr>
              <a:t>Postgres</a:t>
            </a:r>
            <a:r>
              <a:rPr lang="ru-RU" dirty="0">
                <a:latin typeface="Bahnschrift SemiBold" panose="020B0502040204020203" pitchFamily="34" charset="0"/>
              </a:rPr>
              <a:t> с использованием средств автоматизации развёртывания и управления приложениями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89A61-8545-4A08-8435-E5EECCBB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975" y="4986366"/>
            <a:ext cx="5628861" cy="964095"/>
          </a:xfrm>
        </p:spPr>
        <p:txBody>
          <a:bodyPr/>
          <a:lstStyle/>
          <a:p>
            <a:pPr algn="r"/>
            <a:r>
              <a:rPr lang="ru-RU" dirty="0">
                <a:latin typeface="Bahnschrift SemiBold" panose="020B0502040204020203" pitchFamily="34" charset="0"/>
              </a:rPr>
              <a:t>Выполнил: Ахлестин А.И.</a:t>
            </a:r>
          </a:p>
          <a:p>
            <a:pPr algn="r"/>
            <a:r>
              <a:rPr lang="ru-RU" dirty="0">
                <a:latin typeface="Bahnschrift SemiBold" panose="020B0502040204020203" pitchFamily="34" charset="0"/>
              </a:rPr>
              <a:t>Принял: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2269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Подключение к работающему контейнеру и запуск интерфейса </a:t>
            </a:r>
            <a:r>
              <a:rPr lang="ru-RU" b="1" dirty="0" err="1">
                <a:latin typeface="Bahnschrift SemiBold" panose="020B0502040204020203" pitchFamily="34" charset="0"/>
              </a:rPr>
              <a:t>psql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2177550"/>
            <a:ext cx="4966618" cy="1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Заполнение настроек и тест подключения к </a:t>
            </a:r>
            <a:r>
              <a:rPr lang="ru-RU" sz="2800" b="1" dirty="0" err="1">
                <a:latin typeface="Bahnschrift SemiBold" panose="020B0502040204020203" pitchFamily="34" charset="0"/>
              </a:rPr>
              <a:t>бд</a:t>
            </a:r>
            <a:r>
              <a:rPr lang="ru-RU" sz="2800" b="1" dirty="0">
                <a:latin typeface="Bahnschrift SemiBold" panose="020B0502040204020203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C8A4-8AFE-D87A-4564-D4D8EBA0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18" y="2177550"/>
            <a:ext cx="5940425" cy="33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Подключение к работающему контейнеру и запуск интерфейса </a:t>
            </a:r>
            <a:r>
              <a:rPr lang="ru-RU" b="1" dirty="0" err="1">
                <a:latin typeface="Bahnschrift SemiBold" panose="020B0502040204020203" pitchFamily="34" charset="0"/>
              </a:rPr>
              <a:t>psql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1862889" y="4246982"/>
            <a:ext cx="8466221" cy="1078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Введем SQL-запрос в интерфейсе </a:t>
            </a:r>
            <a:r>
              <a:rPr lang="ru-RU" sz="2800" b="1" dirty="0" err="1">
                <a:latin typeface="Bahnschrift SemiBold" panose="020B0502040204020203" pitchFamily="34" charset="0"/>
              </a:rPr>
              <a:t>psql</a:t>
            </a:r>
            <a:r>
              <a:rPr lang="ru-RU" sz="2800" b="1" dirty="0">
                <a:latin typeface="Bahnschrift SemiBold" panose="020B0502040204020203" pitchFamily="34" charset="0"/>
              </a:rPr>
              <a:t>, например, \</a:t>
            </a:r>
            <a:r>
              <a:rPr lang="ru-RU" sz="2800" b="1" dirty="0" err="1">
                <a:latin typeface="Bahnschrift SemiBold" panose="020B0502040204020203" pitchFamily="34" charset="0"/>
              </a:rPr>
              <a:t>dt</a:t>
            </a:r>
            <a:r>
              <a:rPr lang="ru-RU" sz="2800" b="1" dirty="0">
                <a:latin typeface="Bahnschrift SemiBold" panose="020B0502040204020203" pitchFamily="34" charset="0"/>
              </a:rPr>
              <a:t> для просмотра списка таблиц.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0202A-6E43-8E00-7189-64253B38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01" y="1909278"/>
            <a:ext cx="8921834" cy="2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Создание контейнера с томом (</a:t>
            </a:r>
            <a:r>
              <a:rPr lang="ru-RU" b="1" dirty="0" err="1">
                <a:latin typeface="Bahnschrift SemiBold" panose="020B0502040204020203" pitchFamily="34" charset="0"/>
              </a:rPr>
              <a:t>volume</a:t>
            </a:r>
            <a:r>
              <a:rPr lang="ru-RU" b="1" dirty="0">
                <a:latin typeface="Bahnschrift SemiBold" panose="020B0502040204020203" pitchFamily="34" charset="0"/>
              </a:rPr>
              <a:t>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199" y="1897272"/>
            <a:ext cx="5142865" cy="214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Добавим в </a:t>
            </a:r>
            <a:r>
              <a:rPr lang="en-US" sz="2800" b="1" dirty="0">
                <a:latin typeface="Bahnschrift SemiBold" panose="020B0502040204020203" pitchFamily="34" charset="0"/>
              </a:rPr>
              <a:t>Docker </a:t>
            </a:r>
            <a:r>
              <a:rPr lang="ru-RU" sz="2800" b="1" dirty="0">
                <a:latin typeface="Bahnschrift SemiBold" panose="020B0502040204020203" pitchFamily="34" charset="0"/>
              </a:rPr>
              <a:t>файл новую строку – </a:t>
            </a:r>
            <a:r>
              <a:rPr lang="en-US" sz="2800" b="1" dirty="0">
                <a:latin typeface="Bahnschrift SemiBold" panose="020B0502040204020203" pitchFamily="34" charset="0"/>
              </a:rPr>
              <a:t>VOLUME.</a:t>
            </a:r>
          </a:p>
          <a:p>
            <a:r>
              <a:rPr lang="ru-RU" sz="2800" b="1" dirty="0">
                <a:latin typeface="Bahnschrift SemiBold" panose="020B0502040204020203" pitchFamily="34" charset="0"/>
              </a:rPr>
              <a:t>Теперь, при создании контейнера, </a:t>
            </a:r>
            <a:r>
              <a:rPr lang="ru-RU" sz="2800" b="1" dirty="0" err="1">
                <a:latin typeface="Bahnschrift SemiBold" panose="020B0502040204020203" pitchFamily="34" charset="0"/>
              </a:rPr>
              <a:t>Docker</a:t>
            </a:r>
            <a:r>
              <a:rPr lang="ru-RU" sz="2800" b="1" dirty="0">
                <a:latin typeface="Bahnschrift SemiBold" panose="020B0502040204020203" pitchFamily="34" charset="0"/>
              </a:rPr>
              <a:t> будет использовать том /</a:t>
            </a:r>
            <a:r>
              <a:rPr lang="ru-RU" sz="2800" b="1" dirty="0" err="1">
                <a:latin typeface="Bahnschrift SemiBold" panose="020B0502040204020203" pitchFamily="34" charset="0"/>
              </a:rPr>
              <a:t>d_data</a:t>
            </a:r>
            <a:r>
              <a:rPr lang="ru-RU" sz="2800" b="1" dirty="0">
                <a:latin typeface="Bahnschrift SemiBold" panose="020B0502040204020203" pitchFamily="34" charset="0"/>
              </a:rPr>
              <a:t>, где будут храниться данные.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9FC4C-8F5B-FD88-B6F0-7C9F719E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65" y="1897272"/>
            <a:ext cx="537273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Создание контейнера с томом (</a:t>
            </a:r>
            <a:r>
              <a:rPr lang="ru-RU" b="1" dirty="0" err="1">
                <a:latin typeface="Bahnschrift SemiBold" panose="020B0502040204020203" pitchFamily="34" charset="0"/>
              </a:rPr>
              <a:t>volume</a:t>
            </a:r>
            <a:r>
              <a:rPr lang="ru-RU" b="1" dirty="0">
                <a:latin typeface="Bahnschrift SemiBold" panose="020B0502040204020203" pitchFamily="34" charset="0"/>
              </a:rPr>
              <a:t>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4755398"/>
            <a:ext cx="10166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Теперь создадим контейнер с использованием тома /</a:t>
            </a:r>
            <a:r>
              <a:rPr lang="ru-RU" sz="2800" b="1" dirty="0" err="1">
                <a:latin typeface="Bahnschrift SemiBold" panose="020B0502040204020203" pitchFamily="34" charset="0"/>
              </a:rPr>
              <a:t>d_data</a:t>
            </a:r>
            <a:r>
              <a:rPr lang="ru-RU" sz="2800" b="1" dirty="0">
                <a:latin typeface="Bahnschrift SemiBold" panose="020B0502040204020203" pitchFamily="34" charset="0"/>
              </a:rPr>
              <a:t> для хранения данных, но перед этим удалим старый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BC100-57FA-9CE6-7441-4FF4433A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6" y="1690688"/>
            <a:ext cx="9829800" cy="27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Создание контейнера с использованием файла </a:t>
            </a:r>
            <a:r>
              <a:rPr lang="ru-RU" b="1" dirty="0" err="1">
                <a:latin typeface="Bahnschrift SemiBold" panose="020B0502040204020203" pitchFamily="34" charset="0"/>
              </a:rPr>
              <a:t>docker-compose.yml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156284" cy="4212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Файл содержит версию синтаксиса </a:t>
            </a:r>
            <a:r>
              <a:rPr lang="en-US" sz="2800" b="1" dirty="0">
                <a:latin typeface="Bahnschrift SemiBold" panose="020B0502040204020203" pitchFamily="34" charset="0"/>
              </a:rPr>
              <a:t>Docker Compose, </a:t>
            </a:r>
            <a:r>
              <a:rPr lang="ru-RU" sz="2800" b="1" dirty="0">
                <a:latin typeface="Bahnschrift SemiBold" panose="020B0502040204020203" pitchFamily="34" charset="0"/>
              </a:rPr>
              <a:t>определяет сервисы и их конфигурацию, название сервиса, указывает образ </a:t>
            </a:r>
            <a:r>
              <a:rPr lang="en-US" sz="2800" b="1" dirty="0" err="1">
                <a:latin typeface="Bahnschrift SemiBold" panose="020B0502040204020203" pitchFamily="34" charset="0"/>
              </a:rPr>
              <a:t>PostrgeSQL</a:t>
            </a:r>
            <a:r>
              <a:rPr lang="en-US" sz="2800" b="1" dirty="0">
                <a:latin typeface="Bahnschrift SemiBold" panose="020B0502040204020203" pitchFamily="34" charset="0"/>
              </a:rPr>
              <a:t> </a:t>
            </a:r>
            <a:r>
              <a:rPr lang="ru-RU" sz="2800" b="1" dirty="0">
                <a:latin typeface="Bahnschrift SemiBold" panose="020B0502040204020203" pitchFamily="34" charset="0"/>
              </a:rPr>
              <a:t>и задает параметры окружения.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26EE-23B6-B13A-56F5-570887C2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31" y="1690688"/>
            <a:ext cx="7155069" cy="30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6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Запуск контейнера с использованием файла </a:t>
            </a:r>
            <a:r>
              <a:rPr lang="ru-RU" b="1" dirty="0" err="1">
                <a:latin typeface="Bahnschrift SemiBold" panose="020B0502040204020203" pitchFamily="34" charset="0"/>
              </a:rPr>
              <a:t>docker-compose.yml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199" y="1807728"/>
            <a:ext cx="3140243" cy="4208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Процесс работы:</a:t>
            </a:r>
          </a:p>
          <a:p>
            <a:r>
              <a:rPr lang="ru-RU" sz="2800" b="1" dirty="0">
                <a:latin typeface="Bahnschrift SemiBold" panose="020B0502040204020203" pitchFamily="34" charset="0"/>
              </a:rPr>
              <a:t>При запуске команды </a:t>
            </a:r>
            <a:r>
              <a:rPr lang="ru-RU" sz="2800" b="1" dirty="0" err="1">
                <a:latin typeface="Bahnschrift SemiBold" panose="020B0502040204020203" pitchFamily="34" charset="0"/>
              </a:rPr>
              <a:t>docker-compose</a:t>
            </a:r>
            <a:r>
              <a:rPr lang="ru-RU" sz="2800" b="1" dirty="0">
                <a:latin typeface="Bahnschrift SemiBold" panose="020B0502040204020203" pitchFamily="34" charset="0"/>
              </a:rPr>
              <a:t> </a:t>
            </a:r>
            <a:r>
              <a:rPr lang="ru-RU" sz="2800" b="1" dirty="0" err="1">
                <a:latin typeface="Bahnschrift SemiBold" panose="020B0502040204020203" pitchFamily="34" charset="0"/>
              </a:rPr>
              <a:t>up</a:t>
            </a:r>
            <a:r>
              <a:rPr lang="ru-RU" sz="2800" b="1" dirty="0">
                <a:latin typeface="Bahnschrift SemiBold" panose="020B0502040204020203" pitchFamily="34" charset="0"/>
              </a:rPr>
              <a:t>, </a:t>
            </a:r>
            <a:r>
              <a:rPr lang="ru-RU" sz="2800" b="1" dirty="0" err="1">
                <a:latin typeface="Bahnschrift SemiBold" panose="020B0502040204020203" pitchFamily="34" charset="0"/>
              </a:rPr>
              <a:t>Docker</a:t>
            </a:r>
            <a:r>
              <a:rPr lang="ru-RU" sz="2800" b="1" dirty="0">
                <a:latin typeface="Bahnschrift SemiBold" panose="020B0502040204020203" pitchFamily="34" charset="0"/>
              </a:rPr>
              <a:t> </a:t>
            </a:r>
            <a:r>
              <a:rPr lang="ru-RU" sz="2800" b="1" dirty="0" err="1">
                <a:latin typeface="Bahnschrift SemiBold" panose="020B0502040204020203" pitchFamily="34" charset="0"/>
              </a:rPr>
              <a:t>Compose</a:t>
            </a:r>
            <a:r>
              <a:rPr lang="ru-RU" sz="2800" b="1" dirty="0">
                <a:latin typeface="Bahnschrift SemiBold" panose="020B0502040204020203" pitchFamily="34" charset="0"/>
              </a:rPr>
              <a:t> создает и запускает контейнер на основе указанных параметров в файле </a:t>
            </a:r>
            <a:r>
              <a:rPr lang="ru-RU" sz="2800" b="1" dirty="0" err="1">
                <a:latin typeface="Bahnschrift SemiBold" panose="020B0502040204020203" pitchFamily="34" charset="0"/>
              </a:rPr>
              <a:t>docker-compose.yml</a:t>
            </a:r>
            <a:r>
              <a:rPr lang="ru-RU" sz="2800" b="1" dirty="0">
                <a:latin typeface="Bahnschrift SemiBold" panose="020B0502040204020203" pitchFamily="34" charset="0"/>
              </a:rPr>
              <a:t>.</a:t>
            </a:r>
          </a:p>
          <a:p>
            <a:endParaRPr lang="ru-RU" sz="2800" b="1" dirty="0">
              <a:latin typeface="Bahnschrift SemiBold" panose="020B0502040204020203" pitchFamily="34" charset="0"/>
            </a:endParaRPr>
          </a:p>
          <a:p>
            <a:r>
              <a:rPr lang="ru-RU" sz="2800" b="1" dirty="0">
                <a:latin typeface="Bahnschrift SemiBold" panose="020B0502040204020203" pitchFamily="34" charset="0"/>
              </a:rPr>
              <a:t>Результат:</a:t>
            </a:r>
          </a:p>
          <a:p>
            <a:r>
              <a:rPr lang="ru-RU" sz="2800" b="1" dirty="0">
                <a:latin typeface="Bahnschrift SemiBold" panose="020B0502040204020203" pitchFamily="34" charset="0"/>
              </a:rPr>
              <a:t>Создается контейнер </a:t>
            </a:r>
            <a:r>
              <a:rPr lang="ru-RU" sz="2800" b="1" dirty="0" err="1">
                <a:latin typeface="Bahnschrift SemiBold" panose="020B0502040204020203" pitchFamily="34" charset="0"/>
              </a:rPr>
              <a:t>PostgreSQL</a:t>
            </a:r>
            <a:r>
              <a:rPr lang="ru-RU" sz="2800" b="1" dirty="0">
                <a:latin typeface="Bahnschrift SemiBold" panose="020B0502040204020203" pitchFamily="34" charset="0"/>
              </a:rPr>
              <a:t> с именем </a:t>
            </a:r>
            <a:r>
              <a:rPr lang="ru-RU" sz="2800" b="1" dirty="0" err="1">
                <a:latin typeface="Bahnschrift SemiBold" panose="020B0502040204020203" pitchFamily="34" charset="0"/>
              </a:rPr>
              <a:t>dbpost</a:t>
            </a:r>
            <a:r>
              <a:rPr lang="ru-RU" sz="2800" b="1" dirty="0">
                <a:latin typeface="Bahnschrift SemiBold" panose="020B0502040204020203" pitchFamily="34" charset="0"/>
              </a:rPr>
              <a:t>.</a:t>
            </a:r>
          </a:p>
          <a:p>
            <a:r>
              <a:rPr lang="ru-RU" sz="2800" b="1" dirty="0">
                <a:latin typeface="Bahnschrift SemiBold" panose="020B0502040204020203" pitchFamily="34" charset="0"/>
              </a:rPr>
              <a:t>Устанавливаются переменные окружения для базы данных (</a:t>
            </a:r>
            <a:r>
              <a:rPr lang="ru-RU" sz="2800" b="1" dirty="0" err="1">
                <a:latin typeface="Bahnschrift SemiBold" panose="020B0502040204020203" pitchFamily="34" charset="0"/>
              </a:rPr>
              <a:t>dbcompose</a:t>
            </a:r>
            <a:r>
              <a:rPr lang="ru-RU" sz="2800" b="1" dirty="0">
                <a:latin typeface="Bahnschrift SemiBold" panose="020B0502040204020203" pitchFamily="34" charset="0"/>
              </a:rPr>
              <a:t>), пользователя (</a:t>
            </a:r>
            <a:r>
              <a:rPr lang="ru-RU" sz="2800" b="1" dirty="0" err="1">
                <a:latin typeface="Bahnschrift SemiBold" panose="020B0502040204020203" pitchFamily="34" charset="0"/>
              </a:rPr>
              <a:t>usrcompose</a:t>
            </a:r>
            <a:r>
              <a:rPr lang="ru-RU" sz="2800" b="1" dirty="0">
                <a:latin typeface="Bahnschrift SemiBold" panose="020B0502040204020203" pitchFamily="34" charset="0"/>
              </a:rPr>
              <a:t>), и пароля (</a:t>
            </a:r>
            <a:r>
              <a:rPr lang="ru-RU" sz="2800" b="1" dirty="0" err="1">
                <a:latin typeface="Bahnschrift SemiBold" panose="020B0502040204020203" pitchFamily="34" charset="0"/>
              </a:rPr>
              <a:t>passcompose</a:t>
            </a:r>
            <a:r>
              <a:rPr lang="ru-RU" sz="2800" b="1" dirty="0">
                <a:latin typeface="Bahnschrift SemiBold" panose="020B0502040204020203" pitchFamily="34" charset="0"/>
              </a:rPr>
              <a:t>).</a:t>
            </a:r>
          </a:p>
          <a:p>
            <a:r>
              <a:rPr lang="ru-RU" sz="2800" b="1" dirty="0">
                <a:latin typeface="Bahnschrift SemiBold" panose="020B0502040204020203" pitchFamily="34" charset="0"/>
              </a:rPr>
              <a:t>Монтируется SQL-скрипт (</a:t>
            </a:r>
            <a:r>
              <a:rPr lang="ru-RU" sz="2800" b="1" dirty="0" err="1">
                <a:latin typeface="Bahnschrift SemiBold" panose="020B0502040204020203" pitchFamily="34" charset="0"/>
              </a:rPr>
              <a:t>init.sql</a:t>
            </a:r>
            <a:r>
              <a:rPr lang="ru-RU" sz="2800" b="1" dirty="0">
                <a:latin typeface="Bahnschrift SemiBold" panose="020B0502040204020203" pitchFamily="34" charset="0"/>
              </a:rPr>
              <a:t>), который будет выполнен при инициализации базы данных.</a:t>
            </a:r>
          </a:p>
          <a:p>
            <a:r>
              <a:rPr lang="ru-RU" sz="2800" b="1" dirty="0">
                <a:latin typeface="Bahnschrift SemiBold" panose="020B0502040204020203" pitchFamily="34" charset="0"/>
              </a:rPr>
              <a:t>Пробрасывается порт 5432.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0AC39-64B3-BAF0-401C-026BADF3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95" y="1807728"/>
            <a:ext cx="7251605" cy="40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Вывод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AC16D9-704E-738F-1650-1039075597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24411" cy="218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В процессе выполнения работы были освоены основы работы с </a:t>
            </a:r>
            <a:r>
              <a:rPr lang="ru-RU" b="1" dirty="0" err="1">
                <a:latin typeface="Bahnschrift SemiBold" panose="020B0502040204020203" pitchFamily="34" charset="0"/>
              </a:rPr>
              <a:t>Docker</a:t>
            </a:r>
            <a:r>
              <a:rPr lang="ru-RU" b="1" dirty="0">
                <a:latin typeface="Bahnschrift SemiBold" panose="020B0502040204020203" pitchFamily="34" charset="0"/>
              </a:rPr>
              <a:t>, а также инструментами для взаимодействия с контейнерами</a:t>
            </a:r>
          </a:p>
        </p:txBody>
      </p:sp>
    </p:spTree>
    <p:extLst>
      <p:ext uri="{BB962C8B-B14F-4D97-AF65-F5344CB8AC3E}">
        <p14:creationId xmlns:p14="http://schemas.microsoft.com/office/powerpoint/2010/main" val="26779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Установка приложения для работы с </a:t>
            </a:r>
            <a:r>
              <a:rPr lang="ru-RU" b="1" dirty="0" err="1">
                <a:latin typeface="Bahnschrift SemiBold" panose="020B0502040204020203" pitchFamily="34" charset="0"/>
              </a:rPr>
              <a:t>Docker</a:t>
            </a:r>
            <a:r>
              <a:rPr lang="ru-RU" b="1" dirty="0">
                <a:latin typeface="Bahnschrift SemiBold" panose="020B0502040204020203" pitchFamily="34" charset="0"/>
              </a:rPr>
              <a:t>-контейнерами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2968"/>
            <a:ext cx="2803358" cy="9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Установка </a:t>
            </a:r>
            <a:r>
              <a:rPr lang="en-US" sz="2800" b="1" dirty="0">
                <a:latin typeface="Bahnschrift SemiBold" panose="020B0502040204020203" pitchFamily="34" charset="0"/>
              </a:rPr>
              <a:t>Docker Desktop</a:t>
            </a:r>
            <a:endParaRPr lang="ru-RU" sz="2800" b="1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CCB8A-0713-E4E7-5096-B5125E64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051" y="1892967"/>
            <a:ext cx="5940425" cy="41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Установка программного средства для работы с СУБД </a:t>
            </a:r>
            <a:r>
              <a:rPr lang="ru-RU" b="1" dirty="0" err="1">
                <a:latin typeface="Bahnschrift SemiBold" panose="020B0502040204020203" pitchFamily="34" charset="0"/>
              </a:rPr>
              <a:t>DBeaver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3801813" cy="57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Установка </a:t>
            </a:r>
            <a:r>
              <a:rPr lang="ru-RU" sz="2800" b="1" dirty="0" err="1">
                <a:latin typeface="Bahnschrift SemiBold" panose="020B0502040204020203" pitchFamily="34" charset="0"/>
              </a:rPr>
              <a:t>DBeaver</a:t>
            </a:r>
            <a:endParaRPr lang="ru-RU" sz="28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75C88-DFD2-26C2-9B0D-AFD91B3B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3436"/>
            <a:ext cx="476313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Скачивание </a:t>
            </a:r>
            <a:r>
              <a:rPr lang="ru-RU" b="1" dirty="0" err="1">
                <a:latin typeface="Bahnschrift SemiBold" panose="020B0502040204020203" pitchFamily="34" charset="0"/>
              </a:rPr>
              <a:t>docker</a:t>
            </a:r>
            <a:r>
              <a:rPr lang="ru-RU" b="1" dirty="0">
                <a:latin typeface="Bahnschrift SemiBold" panose="020B0502040204020203" pitchFamily="34" charset="0"/>
              </a:rPr>
              <a:t>-образа с СУБД </a:t>
            </a:r>
            <a:r>
              <a:rPr lang="ru-RU" b="1" dirty="0" err="1">
                <a:latin typeface="Bahnschrift SemiBold" panose="020B0502040204020203" pitchFamily="34" charset="0"/>
              </a:rPr>
              <a:t>postgres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2804923" cy="33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Для скачивания </a:t>
            </a:r>
            <a:r>
              <a:rPr lang="ru-RU" sz="2800" b="1" dirty="0" err="1">
                <a:latin typeface="Bahnschrift SemiBold" panose="020B0502040204020203" pitchFamily="34" charset="0"/>
              </a:rPr>
              <a:t>docker</a:t>
            </a:r>
            <a:r>
              <a:rPr lang="ru-RU" sz="2800" b="1" dirty="0">
                <a:latin typeface="Bahnschrift SemiBold" panose="020B0502040204020203" pitchFamily="34" charset="0"/>
              </a:rPr>
              <a:t>-образа с СУБД </a:t>
            </a:r>
            <a:r>
              <a:rPr lang="ru-RU" sz="2800" b="1" dirty="0" err="1">
                <a:latin typeface="Bahnschrift SemiBold" panose="020B0502040204020203" pitchFamily="34" charset="0"/>
              </a:rPr>
              <a:t>postgres</a:t>
            </a:r>
            <a:r>
              <a:rPr lang="ru-RU" sz="2800" b="1" dirty="0">
                <a:latin typeface="Bahnschrift SemiBold" panose="020B0502040204020203" pitchFamily="34" charset="0"/>
              </a:rPr>
              <a:t> необходимо открыть командную строку и использовать команду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08794-D3D8-A08A-6731-62D0CD92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23" y="2103437"/>
            <a:ext cx="7710677" cy="33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Создание </a:t>
            </a:r>
            <a:r>
              <a:rPr lang="en-US" b="1" dirty="0" err="1">
                <a:latin typeface="Bahnschrift SemiBold" panose="020B0502040204020203" pitchFamily="34" charset="0"/>
              </a:rPr>
              <a:t>Dockerfile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4888"/>
            <a:ext cx="2376205" cy="2789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Создание </a:t>
            </a:r>
            <a:r>
              <a:rPr lang="en-US" sz="2800" b="1" dirty="0">
                <a:latin typeface="Bahnschrift SemiBold" panose="020B0502040204020203" pitchFamily="34" charset="0"/>
              </a:rPr>
              <a:t>Docker</a:t>
            </a:r>
            <a:r>
              <a:rPr lang="ru-RU" sz="2800" b="1" dirty="0">
                <a:latin typeface="Bahnschrift SemiBold" panose="020B0502040204020203" pitchFamily="34" charset="0"/>
              </a:rPr>
              <a:t> файла, который использует образ </a:t>
            </a:r>
            <a:r>
              <a:rPr lang="en-US" sz="2800" b="1" dirty="0" err="1">
                <a:latin typeface="Bahnschrift SemiBold" panose="020B0502040204020203" pitchFamily="34" charset="0"/>
              </a:rPr>
              <a:t>postgres</a:t>
            </a:r>
            <a:r>
              <a:rPr lang="en-US" sz="2800" b="1" dirty="0">
                <a:latin typeface="Bahnschrift SemiBold" panose="020B0502040204020203" pitchFamily="34" charset="0"/>
              </a:rPr>
              <a:t> </a:t>
            </a:r>
            <a:r>
              <a:rPr lang="ru-RU" sz="2800" b="1" dirty="0">
                <a:latin typeface="Bahnschrift SemiBold" panose="020B0502040204020203" pitchFamily="34" charset="0"/>
              </a:rPr>
              <a:t>в качестве основы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68A7C-A015-1F2F-7E25-BD95963E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05" y="1894887"/>
            <a:ext cx="8139396" cy="27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Создание файла для скриптов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199" y="1427748"/>
            <a:ext cx="2755231" cy="1668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Содержание файла скриптов с запросами для </a:t>
            </a:r>
            <a:r>
              <a:rPr lang="ru-RU" sz="2800" b="1" dirty="0" err="1">
                <a:latin typeface="Bahnschrift SemiBold" panose="020B0502040204020203" pitchFamily="34" charset="0"/>
              </a:rPr>
              <a:t>бд</a:t>
            </a:r>
            <a:r>
              <a:rPr lang="ru-RU" sz="2800" b="1" dirty="0">
                <a:latin typeface="Bahnschrift SemiBold" panose="020B0502040204020203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AF148-0073-1B90-6FC9-C04A6557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622" y="1479008"/>
            <a:ext cx="6975738" cy="25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Создание образа на основе </a:t>
            </a:r>
            <a:r>
              <a:rPr lang="ru-RU" b="1" dirty="0" err="1">
                <a:latin typeface="Bahnschrift SemiBold" panose="020B0502040204020203" pitchFamily="34" charset="0"/>
              </a:rPr>
              <a:t>Dockerfile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29822" y="1690688"/>
            <a:ext cx="2635273" cy="246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Это создаст </a:t>
            </a:r>
            <a:r>
              <a:rPr lang="ru-RU" sz="2800" b="1" dirty="0" err="1">
                <a:latin typeface="Bahnschrift SemiBold" panose="020B0502040204020203" pitchFamily="34" charset="0"/>
              </a:rPr>
              <a:t>Docker</a:t>
            </a:r>
            <a:r>
              <a:rPr lang="ru-RU" sz="2800" b="1" dirty="0">
                <a:latin typeface="Bahnschrift SemiBold" panose="020B0502040204020203" pitchFamily="34" charset="0"/>
              </a:rPr>
              <a:t>-образ с именем </a:t>
            </a:r>
            <a:r>
              <a:rPr lang="ru-RU" sz="2800" b="1" dirty="0" err="1">
                <a:latin typeface="Bahnschrift SemiBold" panose="020B0502040204020203" pitchFamily="34" charset="0"/>
              </a:rPr>
              <a:t>d_img</a:t>
            </a:r>
            <a:r>
              <a:rPr lang="ru-RU" sz="2800" b="1" dirty="0">
                <a:latin typeface="Bahnschrift SemiBold" panose="020B0502040204020203" pitchFamily="34" charset="0"/>
              </a:rPr>
              <a:t> и тегом </a:t>
            </a:r>
            <a:r>
              <a:rPr lang="ru-RU" sz="2800" b="1" dirty="0" err="1">
                <a:latin typeface="Bahnschrift SemiBold" panose="020B0502040204020203" pitchFamily="34" charset="0"/>
              </a:rPr>
              <a:t>latest</a:t>
            </a:r>
            <a:endParaRPr lang="ru-RU" sz="28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CDBB0-E81E-8CD2-6801-463BFFA0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53" y="1690688"/>
            <a:ext cx="7768748" cy="24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Запуск контейнера для развёртывания СУБД </a:t>
            </a:r>
            <a:r>
              <a:rPr lang="ru-RU" b="1" dirty="0" err="1">
                <a:latin typeface="Bahnschrift SemiBold" panose="020B0502040204020203" pitchFamily="34" charset="0"/>
              </a:rPr>
              <a:t>Postgres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3140076"/>
            <a:ext cx="9212535" cy="1402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Эта команда запускает контейнер в фоновом режиме, пробрасывает порт 5432, и называет контейнер </a:t>
            </a:r>
            <a:r>
              <a:rPr lang="ru-RU" sz="2800" b="1" dirty="0" err="1">
                <a:latin typeface="Bahnschrift SemiBold" panose="020B0502040204020203" pitchFamily="34" charset="0"/>
              </a:rPr>
              <a:t>d_cont</a:t>
            </a:r>
            <a:endParaRPr lang="ru-RU" sz="2800" b="1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3F44A-DD82-583B-1214-3D502F84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374"/>
            <a:ext cx="10769588" cy="5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2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Подключение к работающему контейнеру и запуск интерфейса </a:t>
            </a:r>
            <a:r>
              <a:rPr lang="ru-RU" b="1" dirty="0" err="1">
                <a:latin typeface="Bahnschrift SemiBold" panose="020B0502040204020203" pitchFamily="34" charset="0"/>
              </a:rPr>
              <a:t>psql</a:t>
            </a: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2177550"/>
            <a:ext cx="5594684" cy="374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Откроем </a:t>
            </a:r>
            <a:r>
              <a:rPr lang="ru-RU" sz="2800" b="1" dirty="0" err="1">
                <a:latin typeface="Bahnschrift SemiBold" panose="020B0502040204020203" pitchFamily="34" charset="0"/>
              </a:rPr>
              <a:t>DBeaver</a:t>
            </a:r>
            <a:r>
              <a:rPr lang="ru-RU" sz="2800" b="1" dirty="0">
                <a:latin typeface="Bahnschrift SemiBold" panose="020B0502040204020203" pitchFamily="34" charset="0"/>
              </a:rPr>
              <a:t> и создадим новое подключение к </a:t>
            </a:r>
            <a:r>
              <a:rPr lang="ru-RU" sz="2800" b="1" dirty="0" err="1">
                <a:latin typeface="Bahnschrift SemiBold" panose="020B0502040204020203" pitchFamily="34" charset="0"/>
              </a:rPr>
              <a:t>PostgreSQL</a:t>
            </a:r>
            <a:r>
              <a:rPr lang="ru-RU" sz="2800" b="1" dirty="0">
                <a:latin typeface="Bahnschrift SemiBold" panose="020B0502040204020203" pitchFamily="34" charset="0"/>
              </a:rPr>
              <a:t> </a:t>
            </a:r>
            <a:r>
              <a:rPr lang="ru-RU" sz="2800" b="1" dirty="0" err="1">
                <a:latin typeface="Bahnschrift SemiBold" panose="020B0502040204020203" pitchFamily="34" charset="0"/>
              </a:rPr>
              <a:t>ис</a:t>
            </a:r>
            <a:r>
              <a:rPr lang="ru-RU" sz="2800" b="1" dirty="0">
                <a:latin typeface="Bahnschrift SemiBold" panose="020B0502040204020203" pitchFamily="34" charset="0"/>
              </a:rPr>
              <a:t>-пользуя параметры из </a:t>
            </a:r>
            <a:r>
              <a:rPr lang="ru-RU" sz="2800" b="1" dirty="0" err="1">
                <a:latin typeface="Bahnschrift SemiBold" panose="020B0502040204020203" pitchFamily="34" charset="0"/>
              </a:rPr>
              <a:t>Dockerfile</a:t>
            </a:r>
            <a:endParaRPr lang="ru-RU" sz="28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92321-C40B-FD82-4E0C-8AC6144F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84" y="1774703"/>
            <a:ext cx="4090737" cy="41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7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378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SemiBold</vt:lpstr>
      <vt:lpstr>Calibri</vt:lpstr>
      <vt:lpstr>Calibri Light</vt:lpstr>
      <vt:lpstr>Тема Office</vt:lpstr>
      <vt:lpstr>Развёртывание СУБД Postgres с использованием средств автоматизации развёртывания и управления приложениями</vt:lpstr>
      <vt:lpstr>Установка приложения для работы с Docker-контейнерами</vt:lpstr>
      <vt:lpstr>Установка программного средства для работы с СУБД DBeaver</vt:lpstr>
      <vt:lpstr>Скачивание docker-образа с СУБД postgres</vt:lpstr>
      <vt:lpstr>Создание Dockerfile</vt:lpstr>
      <vt:lpstr>Создание файла для скриптов</vt:lpstr>
      <vt:lpstr>Создание образа на основе Dockerfile</vt:lpstr>
      <vt:lpstr>Запуск контейнера для развёртывания СУБД Postgres</vt:lpstr>
      <vt:lpstr>Подключение к работающему контейнеру и запуск интерфейса psql</vt:lpstr>
      <vt:lpstr>Подключение к работающему контейнеру и запуск интерфейса psql</vt:lpstr>
      <vt:lpstr>Подключение к работающему контейнеру и запуск интерфейса psql</vt:lpstr>
      <vt:lpstr>Создание контейнера с томом (volume)</vt:lpstr>
      <vt:lpstr>Создание контейнера с томом (volume)</vt:lpstr>
      <vt:lpstr>Создание контейнера с использованием файла docker-compose.yml</vt:lpstr>
      <vt:lpstr>Запуск контейнера с использованием файла docker-compose.yml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выпускной квалификационной работы</dc:title>
  <dc:creator/>
  <cp:lastModifiedBy>Ахлестин Андрей</cp:lastModifiedBy>
  <cp:revision>188</cp:revision>
  <dcterms:created xsi:type="dcterms:W3CDTF">2019-12-10T08:07:30Z</dcterms:created>
  <dcterms:modified xsi:type="dcterms:W3CDTF">2023-12-07T12:05:27Z</dcterms:modified>
</cp:coreProperties>
</file>