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3" r:id="rId4"/>
    <p:sldId id="294" r:id="rId5"/>
    <p:sldId id="295" r:id="rId6"/>
    <p:sldId id="296" r:id="rId7"/>
    <p:sldId id="29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4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9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50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74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12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1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86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9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05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62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94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F43EF-C6FC-4AF6-AC23-AFBBFE3B6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043" y="1031777"/>
            <a:ext cx="9183914" cy="3326296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Bahnschrift SemiBold" panose="020B0502040204020203" pitchFamily="34" charset="0"/>
              </a:rPr>
              <a:t>Разработка логической структуры базы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389A61-8545-4A08-8435-E5EECCBBA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4975" y="4986366"/>
            <a:ext cx="5628861" cy="964095"/>
          </a:xfrm>
        </p:spPr>
        <p:txBody>
          <a:bodyPr/>
          <a:lstStyle/>
          <a:p>
            <a:pPr algn="r"/>
            <a:r>
              <a:rPr lang="ru-RU" dirty="0">
                <a:latin typeface="Bahnschrift SemiBold" panose="020B0502040204020203" pitchFamily="34" charset="0"/>
              </a:rPr>
              <a:t>Выполнил: Ахлестин А.И.</a:t>
            </a:r>
          </a:p>
          <a:p>
            <a:pPr algn="r"/>
            <a:r>
              <a:rPr lang="ru-RU" dirty="0">
                <a:latin typeface="Bahnschrift SemiBold" panose="020B0502040204020203" pitchFamily="34" charset="0"/>
              </a:rPr>
              <a:t>Принял: Короленко В.В.</a:t>
            </a:r>
          </a:p>
        </p:txBody>
      </p:sp>
    </p:spTree>
    <p:extLst>
      <p:ext uri="{BB962C8B-B14F-4D97-AF65-F5344CB8AC3E}">
        <p14:creationId xmlns:p14="http://schemas.microsoft.com/office/powerpoint/2010/main" val="22269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Определение сущности для проекта и их атрибутов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838200" y="1892968"/>
            <a:ext cx="5033212" cy="1536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Для проекта было выделено 4 типа сущностей: “ВРАЧИ”, “ПАЦИЕНТЫ”, “ПРИЕМ ПАЦИЕНТОВ” и “КВИТАНЦИЯ”. 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D4F207F-A99A-8763-4103-794230484988}"/>
              </a:ext>
            </a:extLst>
          </p:cNvPr>
          <p:cNvSpPr txBox="1">
            <a:spLocks/>
          </p:cNvSpPr>
          <p:nvPr/>
        </p:nvSpPr>
        <p:spPr>
          <a:xfrm>
            <a:off x="6096000" y="1738814"/>
            <a:ext cx="5033212" cy="4138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Врачи являются ключевыми участниками системы платного приема в поликлинике. Их основные характеристики, такие как ФИО и специальность, необходимы для их однозначной идентификации и предоставления информации пациентам.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1B59D63-D2CE-07CC-DC24-284A3254DC01}"/>
              </a:ext>
            </a:extLst>
          </p:cNvPr>
          <p:cNvSpPr txBox="1">
            <a:spLocks/>
          </p:cNvSpPr>
          <p:nvPr/>
        </p:nvSpPr>
        <p:spPr>
          <a:xfrm>
            <a:off x="838200" y="3477126"/>
            <a:ext cx="5033212" cy="2400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Сущность "КВИТАНЦИИ" позволяет отслеживать финансовые операции, связанные с оплатой приемов. Включение этой сущности обеспечивает систему учета платежей и возможность расчета заработной платы для врачей.</a:t>
            </a:r>
          </a:p>
        </p:txBody>
      </p:sp>
    </p:spTree>
    <p:extLst>
      <p:ext uri="{BB962C8B-B14F-4D97-AF65-F5344CB8AC3E}">
        <p14:creationId xmlns:p14="http://schemas.microsoft.com/office/powerpoint/2010/main" val="294426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Определение сущности для проекта и их атрибутов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838200" y="1892967"/>
            <a:ext cx="5033212" cy="3785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Пациенты - это клиенты поликлиники, для которых ведется врачебная документация. Их личная информация, такая как ФИО, дата рождения и адрес, является неотъемлемой частью базы данных для предоставления медицинских услуг.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D4F207F-A99A-8763-4103-794230484988}"/>
              </a:ext>
            </a:extLst>
          </p:cNvPr>
          <p:cNvSpPr txBox="1">
            <a:spLocks/>
          </p:cNvSpPr>
          <p:nvPr/>
        </p:nvSpPr>
        <p:spPr>
          <a:xfrm>
            <a:off x="6096000" y="1738814"/>
            <a:ext cx="5033212" cy="4138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Сущность "ПРИЕМ ПАЦИЕНТОВ" связывает врачей и пациентов в рамках конкретного приема. Информация о стоимости приема и дате при-</a:t>
            </a:r>
            <a:r>
              <a:rPr lang="ru-RU" sz="2800" b="1" dirty="0" err="1">
                <a:latin typeface="Bahnschrift SemiBold" panose="020B0502040204020203" pitchFamily="34" charset="0"/>
              </a:rPr>
              <a:t>ема</a:t>
            </a:r>
            <a:r>
              <a:rPr lang="ru-RU" sz="2800" b="1" dirty="0">
                <a:latin typeface="Bahnschrift SemiBold" panose="020B0502040204020203" pitchFamily="34" charset="0"/>
              </a:rPr>
              <a:t> необходима для учета финансов и организации приемов.</a:t>
            </a:r>
          </a:p>
        </p:txBody>
      </p:sp>
    </p:spTree>
    <p:extLst>
      <p:ext uri="{BB962C8B-B14F-4D97-AF65-F5344CB8AC3E}">
        <p14:creationId xmlns:p14="http://schemas.microsoft.com/office/powerpoint/2010/main" val="254181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Выделение ключевых атрибутов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838200" y="1892967"/>
            <a:ext cx="10150642" cy="3962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- ВРАЧИ: </a:t>
            </a:r>
            <a:r>
              <a:rPr lang="ru-RU" sz="2800" b="1" dirty="0" err="1">
                <a:latin typeface="Bahnschrift SemiBold" panose="020B0502040204020203" pitchFamily="34" charset="0"/>
              </a:rPr>
              <a:t>Врач_ID</a:t>
            </a:r>
            <a:r>
              <a:rPr lang="ru-RU" sz="2800" b="1" dirty="0">
                <a:latin typeface="Bahnschrift SemiBold" panose="020B0502040204020203" pitchFamily="34" charset="0"/>
              </a:rPr>
              <a:t> (PK), ФИО врача, Специальность врача, Процент отчисления на зарплату;</a:t>
            </a:r>
          </a:p>
          <a:p>
            <a:r>
              <a:rPr lang="ru-RU" sz="2800" b="1" dirty="0">
                <a:latin typeface="Bahnschrift SemiBold" panose="020B0502040204020203" pitchFamily="34" charset="0"/>
              </a:rPr>
              <a:t>- ПАЦИЕНТЫ: </a:t>
            </a:r>
            <a:r>
              <a:rPr lang="ru-RU" sz="2800" b="1" dirty="0" err="1">
                <a:latin typeface="Bahnschrift SemiBold" panose="020B0502040204020203" pitchFamily="34" charset="0"/>
              </a:rPr>
              <a:t>Пациент_ID</a:t>
            </a:r>
            <a:r>
              <a:rPr lang="ru-RU" sz="2800" b="1" dirty="0">
                <a:latin typeface="Bahnschrift SemiBold" panose="020B0502040204020203" pitchFamily="34" charset="0"/>
              </a:rPr>
              <a:t> (PK), Фамилия пациента, Имя </a:t>
            </a:r>
            <a:r>
              <a:rPr lang="ru-RU" sz="2800" b="1" dirty="0" err="1">
                <a:latin typeface="Bahnschrift SemiBold" panose="020B0502040204020203" pitchFamily="34" charset="0"/>
              </a:rPr>
              <a:t>паци-ента</a:t>
            </a:r>
            <a:r>
              <a:rPr lang="ru-RU" sz="2800" b="1" dirty="0">
                <a:latin typeface="Bahnschrift SemiBold" panose="020B0502040204020203" pitchFamily="34" charset="0"/>
              </a:rPr>
              <a:t>, Отчество пациента, Дата рождения пациента, Адрес пациента;</a:t>
            </a:r>
          </a:p>
          <a:p>
            <a:r>
              <a:rPr lang="ru-RU" sz="2800" b="1" dirty="0">
                <a:latin typeface="Bahnschrift SemiBold" panose="020B0502040204020203" pitchFamily="34" charset="0"/>
              </a:rPr>
              <a:t>- ПРИЕМ ПАЦИЕНТОВ: </a:t>
            </a:r>
            <a:r>
              <a:rPr lang="ru-RU" sz="2800" b="1" dirty="0" err="1">
                <a:latin typeface="Bahnschrift SemiBold" panose="020B0502040204020203" pitchFamily="34" charset="0"/>
              </a:rPr>
              <a:t>Прием_ID</a:t>
            </a:r>
            <a:r>
              <a:rPr lang="ru-RU" sz="2800" b="1" dirty="0">
                <a:latin typeface="Bahnschrift SemiBold" panose="020B0502040204020203" pitchFamily="34" charset="0"/>
              </a:rPr>
              <a:t> (PK), </a:t>
            </a:r>
            <a:r>
              <a:rPr lang="ru-RU" sz="2800" b="1" dirty="0" err="1">
                <a:latin typeface="Bahnschrift SemiBold" panose="020B0502040204020203" pitchFamily="34" charset="0"/>
              </a:rPr>
              <a:t>Врач_ID</a:t>
            </a:r>
            <a:r>
              <a:rPr lang="ru-RU" sz="2800" b="1" dirty="0">
                <a:latin typeface="Bahnschrift SemiBold" panose="020B0502040204020203" pitchFamily="34" charset="0"/>
              </a:rPr>
              <a:t> (FK), </a:t>
            </a:r>
            <a:r>
              <a:rPr lang="ru-RU" sz="2800" b="1" dirty="0" err="1">
                <a:latin typeface="Bahnschrift SemiBold" panose="020B0502040204020203" pitchFamily="34" charset="0"/>
              </a:rPr>
              <a:t>Паци-ент_ID</a:t>
            </a:r>
            <a:r>
              <a:rPr lang="ru-RU" sz="2800" b="1" dirty="0">
                <a:latin typeface="Bahnschrift SemiBold" panose="020B0502040204020203" pitchFamily="34" charset="0"/>
              </a:rPr>
              <a:t> (FK), Дата приема, Стоимость приема.</a:t>
            </a:r>
          </a:p>
        </p:txBody>
      </p:sp>
    </p:spTree>
    <p:extLst>
      <p:ext uri="{BB962C8B-B14F-4D97-AF65-F5344CB8AC3E}">
        <p14:creationId xmlns:p14="http://schemas.microsoft.com/office/powerpoint/2010/main" val="243017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Определение связей между сущностями и типов связей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838200" y="1892967"/>
            <a:ext cx="10150642" cy="3962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ВРАЧИ и ПРИЕМ ПАЦИЕНТОВ связаны “Один ко многим”, что позволяет каждому врачу провести несколько приемов, но каждый прием будет проводиться только одним врачом.</a:t>
            </a:r>
          </a:p>
          <a:p>
            <a:endParaRPr lang="ru-RU" sz="2800" b="1" dirty="0">
              <a:latin typeface="Bahnschrift SemiBold" panose="020B0502040204020203" pitchFamily="34" charset="0"/>
            </a:endParaRPr>
          </a:p>
          <a:p>
            <a:r>
              <a:rPr lang="ru-RU" sz="2800" b="1" dirty="0">
                <a:latin typeface="Bahnschrift SemiBold" panose="020B0502040204020203" pitchFamily="34" charset="0"/>
              </a:rPr>
              <a:t>ПАЦИЕНТЫ и ПРИЕМ ПАЦИЕНТОВ также связаны “Один ко многим”, чтобы каждый пациент мог пройти несколько приемов, но каждый прием относился только к одному пациенту.</a:t>
            </a:r>
          </a:p>
          <a:p>
            <a:endParaRPr lang="ru-RU" sz="2800" b="1" dirty="0">
              <a:latin typeface="Bahnschrift SemiBold" panose="020B0502040204020203" pitchFamily="34" charset="0"/>
            </a:endParaRPr>
          </a:p>
          <a:p>
            <a:r>
              <a:rPr lang="ru-RU" sz="2800" b="1" dirty="0">
                <a:latin typeface="Bahnschrift SemiBold" panose="020B0502040204020203" pitchFamily="34" charset="0"/>
              </a:rPr>
              <a:t>На данный момент в базе данных есть связи "многие ко многим" между ВРАЧАМИ и ПРИЕМАМИ ПАЦИЕНТОВ. Чтобы избежать этого, введем дополнительную сущность "ПРИЕМ", которая выступит в качестве промежуточной таблицы для связи врачей и пациентов. </a:t>
            </a:r>
          </a:p>
          <a:p>
            <a:endParaRPr lang="ru-RU" sz="2800" b="1" dirty="0">
              <a:latin typeface="Bahnschrift SemiBold" panose="020B0502040204020203" pitchFamily="34" charset="0"/>
            </a:endParaRPr>
          </a:p>
          <a:p>
            <a:r>
              <a:rPr lang="ru-RU" sz="2800" b="1" dirty="0">
                <a:latin typeface="Bahnschrift SemiBold" panose="020B0502040204020203" pitchFamily="34" charset="0"/>
              </a:rPr>
              <a:t>ВРАЧИ и ПРИЕМ ПАЦИЕНТОВ будут связаны с ПРИЕМОМ при помощи связи “Один ко многим”, чтобы каждый врач мог иметь </a:t>
            </a:r>
            <a:r>
              <a:rPr lang="ru-RU" sz="2800" b="1" dirty="0" err="1">
                <a:latin typeface="Bahnschrift SemiBold" panose="020B0502040204020203" pitchFamily="34" charset="0"/>
              </a:rPr>
              <a:t>множе-ство</a:t>
            </a:r>
            <a:r>
              <a:rPr lang="ru-RU" sz="2800" b="1" dirty="0">
                <a:latin typeface="Bahnschrift SemiBold" panose="020B0502040204020203" pitchFamily="34" charset="0"/>
              </a:rPr>
              <a:t> приемов, но каждый прием относится только к одному врачу и  </a:t>
            </a:r>
            <a:r>
              <a:rPr lang="ru-RU" sz="2800" b="1" dirty="0" err="1">
                <a:latin typeface="Bahnschrift SemiBold" panose="020B0502040204020203" pitchFamily="34" charset="0"/>
              </a:rPr>
              <a:t>каж-дый</a:t>
            </a:r>
            <a:r>
              <a:rPr lang="ru-RU" sz="2800" b="1" dirty="0">
                <a:latin typeface="Bahnschrift SemiBold" panose="020B0502040204020203" pitchFamily="34" charset="0"/>
              </a:rPr>
              <a:t> пациент мог иметь множество приемов, но каждый прием относится только к одному пациенту.</a:t>
            </a:r>
          </a:p>
        </p:txBody>
      </p:sp>
    </p:spTree>
    <p:extLst>
      <p:ext uri="{BB962C8B-B14F-4D97-AF65-F5344CB8AC3E}">
        <p14:creationId xmlns:p14="http://schemas.microsoft.com/office/powerpoint/2010/main" val="198802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Построение диаграммы сущность-связь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1A7B3A-9E9F-7143-0FCA-92D8F8391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829" y="1852044"/>
            <a:ext cx="8422342" cy="3971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03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Вывод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4AC16D9-704E-738F-1650-10390755972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824411" cy="218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Bahnschrift SemiBold" panose="020B0502040204020203" pitchFamily="34" charset="0"/>
              </a:rPr>
              <a:t>В процессе выполнения работы были освоены основы работы с draw.io, а также получены навыки построения схем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6779752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</TotalTime>
  <Words>431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SemiBold</vt:lpstr>
      <vt:lpstr>Calibri</vt:lpstr>
      <vt:lpstr>Calibri Light</vt:lpstr>
      <vt:lpstr>Тема Office</vt:lpstr>
      <vt:lpstr>Разработка логической структуры базы данных</vt:lpstr>
      <vt:lpstr>Определение сущности для проекта и их атрибутов</vt:lpstr>
      <vt:lpstr>Определение сущности для проекта и их атрибутов</vt:lpstr>
      <vt:lpstr>Выделение ключевых атрибутов</vt:lpstr>
      <vt:lpstr>Определение связей между сущностями и типов связей</vt:lpstr>
      <vt:lpstr>Построение диаграммы сущность-связь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выпускной квалификационной работы</dc:title>
  <dc:creator/>
  <cp:lastModifiedBy>Ахлестин Андрей</cp:lastModifiedBy>
  <cp:revision>195</cp:revision>
  <dcterms:created xsi:type="dcterms:W3CDTF">2019-12-10T08:07:30Z</dcterms:created>
  <dcterms:modified xsi:type="dcterms:W3CDTF">2023-12-07T12:13:31Z</dcterms:modified>
</cp:coreProperties>
</file>