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29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4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69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50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74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12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91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86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9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05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62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94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F43EF-C6FC-4AF6-AC23-AFBBFE3B6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043" y="1031777"/>
            <a:ext cx="9183914" cy="3326296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Bahnschrift SemiBold" panose="020B0502040204020203" pitchFamily="34" charset="0"/>
              </a:rPr>
              <a:t>Формирование запросов к базе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389A61-8545-4A08-8435-E5EECCBBA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4975" y="4986366"/>
            <a:ext cx="5628861" cy="964095"/>
          </a:xfrm>
        </p:spPr>
        <p:txBody>
          <a:bodyPr/>
          <a:lstStyle/>
          <a:p>
            <a:pPr algn="r"/>
            <a:r>
              <a:rPr lang="ru-RU" dirty="0">
                <a:latin typeface="Bahnschrift SemiBold" panose="020B0502040204020203" pitchFamily="34" charset="0"/>
              </a:rPr>
              <a:t>Выполнил: Ахлестин А.И.</a:t>
            </a:r>
          </a:p>
          <a:p>
            <a:pPr algn="r"/>
            <a:r>
              <a:rPr lang="ru-RU" dirty="0">
                <a:latin typeface="Bahnschrift SemiBold" panose="020B0502040204020203" pitchFamily="34" charset="0"/>
              </a:rPr>
              <a:t>Принял: Короленко В.В.</a:t>
            </a:r>
          </a:p>
        </p:txBody>
      </p:sp>
    </p:spTree>
    <p:extLst>
      <p:ext uri="{BB962C8B-B14F-4D97-AF65-F5344CB8AC3E}">
        <p14:creationId xmlns:p14="http://schemas.microsoft.com/office/powerpoint/2010/main" val="22269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Написать ряд запросов к базе данных для отработки навыка формирования SQL-запросов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DECE0F4-898B-55AF-E9FA-73246A53F196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44877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Bahnschrift SemiBold" panose="020B0502040204020203" pitchFamily="34" charset="0"/>
              </a:rPr>
              <a:t>Теперь выведем клиента с наибольшей суммарной стоимостью заказов, для этого воспользуемся оконной функцией ROW NUMBER для нумерования клиентов в порядке убывания суммарной стоимости заказов и выбора первой записи.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FF3AFDE-F1A2-672C-5CB4-DC293E47E4C2}"/>
              </a:ext>
            </a:extLst>
          </p:cNvPr>
          <p:cNvSpPr txBox="1">
            <a:spLocks/>
          </p:cNvSpPr>
          <p:nvPr/>
        </p:nvSpPr>
        <p:spPr>
          <a:xfrm>
            <a:off x="6096000" y="1860884"/>
            <a:ext cx="5257800" cy="4074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Bahnschrift SemiBold" panose="020B0502040204020203" pitchFamily="34" charset="0"/>
              </a:rPr>
              <a:t>WITH </a:t>
            </a:r>
            <a:r>
              <a:rPr lang="en-US" b="1" dirty="0" err="1">
                <a:latin typeface="Bahnschrift SemiBold" panose="020B0502040204020203" pitchFamily="34" charset="0"/>
              </a:rPr>
              <a:t>RankedCustomers</a:t>
            </a:r>
            <a:r>
              <a:rPr lang="en-US" b="1" dirty="0">
                <a:latin typeface="Bahnschrift SemiBold" panose="020B0502040204020203" pitchFamily="34" charset="0"/>
              </a:rPr>
              <a:t> AS (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SELECT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  </a:t>
            </a:r>
            <a:r>
              <a:rPr lang="en-US" b="1" dirty="0" err="1">
                <a:latin typeface="Bahnschrift SemiBold" panose="020B0502040204020203" pitchFamily="34" charset="0"/>
              </a:rPr>
              <a:t>c.FirstName</a:t>
            </a:r>
            <a:r>
              <a:rPr lang="en-US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  </a:t>
            </a:r>
            <a:r>
              <a:rPr lang="en-US" b="1" dirty="0" err="1">
                <a:latin typeface="Bahnschrift SemiBold" panose="020B0502040204020203" pitchFamily="34" charset="0"/>
              </a:rPr>
              <a:t>c.LastName</a:t>
            </a:r>
            <a:r>
              <a:rPr lang="en-US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  COALESCE(SUM(o.TotalAmount), 0) AS TotalOrderAmount,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  ROW_NUMBER() OVER (ORDER BY COA-LESCE(SUM(o.TotalAmount), 0) DESC) AS Rank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FROM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  Customers c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LEFT JOIN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  Orders o ON </a:t>
            </a:r>
            <a:r>
              <a:rPr lang="en-US" b="1" dirty="0" err="1">
                <a:latin typeface="Bahnschrift SemiBold" panose="020B0502040204020203" pitchFamily="34" charset="0"/>
              </a:rPr>
              <a:t>c.CustomerID</a:t>
            </a:r>
            <a:r>
              <a:rPr lang="en-US" b="1" dirty="0">
                <a:latin typeface="Bahnschrift SemiBold" panose="020B0502040204020203" pitchFamily="34" charset="0"/>
              </a:rPr>
              <a:t> = </a:t>
            </a:r>
            <a:r>
              <a:rPr lang="en-US" b="1" dirty="0" err="1">
                <a:latin typeface="Bahnschrift SemiBold" panose="020B0502040204020203" pitchFamily="34" charset="0"/>
              </a:rPr>
              <a:t>o.CustomerID</a:t>
            </a:r>
            <a:endParaRPr lang="en-US" b="1" dirty="0">
              <a:latin typeface="Bahnschrift SemiBold" panose="020B0502040204020203" pitchFamily="34" charset="0"/>
            </a:endParaRPr>
          </a:p>
          <a:p>
            <a:r>
              <a:rPr lang="en-US" b="1" dirty="0">
                <a:latin typeface="Bahnschrift SemiBold" panose="020B0502040204020203" pitchFamily="34" charset="0"/>
              </a:rPr>
              <a:t>  GROUP BY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  </a:t>
            </a:r>
            <a:r>
              <a:rPr lang="en-US" b="1" dirty="0" err="1">
                <a:latin typeface="Bahnschrift SemiBold" panose="020B0502040204020203" pitchFamily="34" charset="0"/>
              </a:rPr>
              <a:t>c.FirstName</a:t>
            </a:r>
            <a:r>
              <a:rPr lang="en-US" b="1" dirty="0">
                <a:latin typeface="Bahnschrift SemiBold" panose="020B0502040204020203" pitchFamily="34" charset="0"/>
              </a:rPr>
              <a:t>, </a:t>
            </a:r>
            <a:r>
              <a:rPr lang="en-US" b="1" dirty="0" err="1">
                <a:latin typeface="Bahnschrift SemiBold" panose="020B0502040204020203" pitchFamily="34" charset="0"/>
              </a:rPr>
              <a:t>c.LastName</a:t>
            </a:r>
            <a:endParaRPr lang="en-US" b="1" dirty="0">
              <a:latin typeface="Bahnschrift SemiBold" panose="020B0502040204020203" pitchFamily="34" charset="0"/>
            </a:endParaRPr>
          </a:p>
          <a:p>
            <a:r>
              <a:rPr lang="en-US" b="1" dirty="0">
                <a:latin typeface="Bahnschrift SemiBold" panose="020B0502040204020203" pitchFamily="34" charset="0"/>
              </a:rPr>
              <a:t>)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SELECT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FirstName,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</a:t>
            </a:r>
            <a:r>
              <a:rPr lang="en-US" b="1" dirty="0" err="1">
                <a:latin typeface="Bahnschrift SemiBold" panose="020B0502040204020203" pitchFamily="34" charset="0"/>
              </a:rPr>
              <a:t>LastName</a:t>
            </a:r>
            <a:r>
              <a:rPr lang="en-US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TotalOrderAmount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FROM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</a:t>
            </a:r>
            <a:r>
              <a:rPr lang="en-US" b="1" dirty="0" err="1">
                <a:latin typeface="Bahnschrift SemiBold" panose="020B0502040204020203" pitchFamily="34" charset="0"/>
              </a:rPr>
              <a:t>RankedCustomers</a:t>
            </a:r>
            <a:endParaRPr lang="en-US" b="1" dirty="0">
              <a:latin typeface="Bahnschrift SemiBold" panose="020B0502040204020203" pitchFamily="34" charset="0"/>
            </a:endParaRPr>
          </a:p>
          <a:p>
            <a:r>
              <a:rPr lang="en-US" b="1" dirty="0">
                <a:latin typeface="Bahnschrift SemiBold" panose="020B0502040204020203" pitchFamily="34" charset="0"/>
              </a:rPr>
              <a:t>WHERE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Rank = 1;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D387C-EF49-3BD2-A51F-C5C981A08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86990"/>
            <a:ext cx="4866186" cy="113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9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Написать ряд запросов к базе данных для отработки навыка формирования SQL-запросов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DECE0F4-898B-55AF-E9FA-73246A53F196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44877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Bahnschrift SemiBold" panose="020B0502040204020203" pitchFamily="34" charset="0"/>
              </a:rPr>
              <a:t>Теперь сделаем запрос, который выведет список заказов клиентов с наибольшей суммарной стоимостью заказов.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FF3AFDE-F1A2-672C-5CB4-DC293E47E4C2}"/>
              </a:ext>
            </a:extLst>
          </p:cNvPr>
          <p:cNvSpPr txBox="1">
            <a:spLocks/>
          </p:cNvSpPr>
          <p:nvPr/>
        </p:nvSpPr>
        <p:spPr>
          <a:xfrm>
            <a:off x="6487616" y="1315454"/>
            <a:ext cx="4122820" cy="4924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" b="1" dirty="0">
                <a:latin typeface="Bahnschrift SemiBold" panose="020B0502040204020203" pitchFamily="34" charset="0"/>
              </a:rPr>
              <a:t>WITH </a:t>
            </a:r>
            <a:r>
              <a:rPr lang="en-US" sz="800" b="1" dirty="0" err="1">
                <a:latin typeface="Bahnschrift SemiBold" panose="020B0502040204020203" pitchFamily="34" charset="0"/>
              </a:rPr>
              <a:t>RankedOrders</a:t>
            </a:r>
            <a:r>
              <a:rPr lang="en-US" sz="800" b="1" dirty="0">
                <a:latin typeface="Bahnschrift SemiBold" panose="020B0502040204020203" pitchFamily="34" charset="0"/>
              </a:rPr>
              <a:t> AS (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  SELECT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    </a:t>
            </a:r>
            <a:r>
              <a:rPr lang="en-US" sz="800" b="1" dirty="0" err="1">
                <a:latin typeface="Bahnschrift SemiBold" panose="020B0502040204020203" pitchFamily="34" charset="0"/>
              </a:rPr>
              <a:t>c.CustomerID</a:t>
            </a:r>
            <a:r>
              <a:rPr lang="en-US" sz="800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    </a:t>
            </a:r>
            <a:r>
              <a:rPr lang="en-US" sz="800" b="1" dirty="0" err="1">
                <a:latin typeface="Bahnschrift SemiBold" panose="020B0502040204020203" pitchFamily="34" charset="0"/>
              </a:rPr>
              <a:t>c.FirstName</a:t>
            </a:r>
            <a:r>
              <a:rPr lang="en-US" sz="800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    </a:t>
            </a:r>
            <a:r>
              <a:rPr lang="en-US" sz="800" b="1" dirty="0" err="1">
                <a:latin typeface="Bahnschrift SemiBold" panose="020B0502040204020203" pitchFamily="34" charset="0"/>
              </a:rPr>
              <a:t>c.LastName</a:t>
            </a:r>
            <a:r>
              <a:rPr lang="en-US" sz="800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    </a:t>
            </a:r>
            <a:r>
              <a:rPr lang="en-US" sz="800" b="1" dirty="0" err="1">
                <a:latin typeface="Bahnschrift SemiBold" panose="020B0502040204020203" pitchFamily="34" charset="0"/>
              </a:rPr>
              <a:t>o.OrderID</a:t>
            </a:r>
            <a:r>
              <a:rPr lang="en-US" sz="800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    o.TotalAmount,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    RANK() OVER (PARTITION BY </a:t>
            </a:r>
            <a:r>
              <a:rPr lang="en-US" sz="800" b="1" dirty="0" err="1">
                <a:latin typeface="Bahnschrift SemiBold" panose="020B0502040204020203" pitchFamily="34" charset="0"/>
              </a:rPr>
              <a:t>c.CustomerID</a:t>
            </a:r>
            <a:r>
              <a:rPr lang="en-US" sz="800" b="1" dirty="0">
                <a:latin typeface="Bahnschrift SemiBold" panose="020B0502040204020203" pitchFamily="34" charset="0"/>
              </a:rPr>
              <a:t> ORDER BY o.TotalAmount) AS </a:t>
            </a:r>
            <a:r>
              <a:rPr lang="en-US" sz="800" b="1" dirty="0" err="1">
                <a:latin typeface="Bahnschrift SemiBold" panose="020B0502040204020203" pitchFamily="34" charset="0"/>
              </a:rPr>
              <a:t>OrderRank</a:t>
            </a:r>
            <a:endParaRPr lang="en-US" sz="800" b="1" dirty="0">
              <a:latin typeface="Bahnschrift SemiBold" panose="020B0502040204020203" pitchFamily="34" charset="0"/>
            </a:endParaRPr>
          </a:p>
          <a:p>
            <a:r>
              <a:rPr lang="en-US" sz="800" b="1" dirty="0">
                <a:latin typeface="Bahnschrift SemiBold" panose="020B0502040204020203" pitchFamily="34" charset="0"/>
              </a:rPr>
              <a:t>  FROM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    Customers c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  LEFT JOIN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    Orders o ON </a:t>
            </a:r>
            <a:r>
              <a:rPr lang="en-US" sz="800" b="1" dirty="0" err="1">
                <a:latin typeface="Bahnschrift SemiBold" panose="020B0502040204020203" pitchFamily="34" charset="0"/>
              </a:rPr>
              <a:t>c.CustomerID</a:t>
            </a:r>
            <a:r>
              <a:rPr lang="en-US" sz="800" b="1" dirty="0">
                <a:latin typeface="Bahnschrift SemiBold" panose="020B0502040204020203" pitchFamily="34" charset="0"/>
              </a:rPr>
              <a:t> = </a:t>
            </a:r>
            <a:r>
              <a:rPr lang="en-US" sz="800" b="1" dirty="0" err="1">
                <a:latin typeface="Bahnschrift SemiBold" panose="020B0502040204020203" pitchFamily="34" charset="0"/>
              </a:rPr>
              <a:t>o.CustomerID</a:t>
            </a:r>
            <a:endParaRPr lang="en-US" sz="800" b="1" dirty="0">
              <a:latin typeface="Bahnschrift SemiBold" panose="020B0502040204020203" pitchFamily="34" charset="0"/>
            </a:endParaRPr>
          </a:p>
          <a:p>
            <a:r>
              <a:rPr lang="en-US" sz="800" b="1" dirty="0">
                <a:latin typeface="Bahnschrift SemiBold" panose="020B0502040204020203" pitchFamily="34" charset="0"/>
              </a:rPr>
              <a:t>),</a:t>
            </a:r>
          </a:p>
          <a:p>
            <a:r>
              <a:rPr lang="en-US" sz="800" b="1" dirty="0" err="1">
                <a:latin typeface="Bahnschrift SemiBold" panose="020B0502040204020203" pitchFamily="34" charset="0"/>
              </a:rPr>
              <a:t>TopCustomers</a:t>
            </a:r>
            <a:r>
              <a:rPr lang="en-US" sz="800" b="1" dirty="0">
                <a:latin typeface="Bahnschrift SemiBold" panose="020B0502040204020203" pitchFamily="34" charset="0"/>
              </a:rPr>
              <a:t> AS (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  SELECT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    </a:t>
            </a:r>
            <a:r>
              <a:rPr lang="en-US" sz="800" b="1" dirty="0" err="1">
                <a:latin typeface="Bahnschrift SemiBold" panose="020B0502040204020203" pitchFamily="34" charset="0"/>
              </a:rPr>
              <a:t>c.CustomerID</a:t>
            </a:r>
            <a:r>
              <a:rPr lang="en-US" sz="800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    </a:t>
            </a:r>
            <a:r>
              <a:rPr lang="en-US" sz="800" b="1" dirty="0" err="1">
                <a:latin typeface="Bahnschrift SemiBold" panose="020B0502040204020203" pitchFamily="34" charset="0"/>
              </a:rPr>
              <a:t>c.FirstName</a:t>
            </a:r>
            <a:r>
              <a:rPr lang="en-US" sz="800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    </a:t>
            </a:r>
            <a:r>
              <a:rPr lang="en-US" sz="800" b="1" dirty="0" err="1">
                <a:latin typeface="Bahnschrift SemiBold" panose="020B0502040204020203" pitchFamily="34" charset="0"/>
              </a:rPr>
              <a:t>c.LastName</a:t>
            </a:r>
            <a:r>
              <a:rPr lang="en-US" sz="800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    COALESCE(SUM(o.TotalAmount), 0) AS TotalOrderAmount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  FROM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    Customers c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  LEFT JOIN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    Orders o ON </a:t>
            </a:r>
            <a:r>
              <a:rPr lang="en-US" sz="800" b="1" dirty="0" err="1">
                <a:latin typeface="Bahnschrift SemiBold" panose="020B0502040204020203" pitchFamily="34" charset="0"/>
              </a:rPr>
              <a:t>c.CustomerID</a:t>
            </a:r>
            <a:r>
              <a:rPr lang="en-US" sz="800" b="1" dirty="0">
                <a:latin typeface="Bahnschrift SemiBold" panose="020B0502040204020203" pitchFamily="34" charset="0"/>
              </a:rPr>
              <a:t> = </a:t>
            </a:r>
            <a:r>
              <a:rPr lang="en-US" sz="800" b="1" dirty="0" err="1">
                <a:latin typeface="Bahnschrift SemiBold" panose="020B0502040204020203" pitchFamily="34" charset="0"/>
              </a:rPr>
              <a:t>o.CustomerID</a:t>
            </a:r>
            <a:endParaRPr lang="en-US" sz="800" b="1" dirty="0">
              <a:latin typeface="Bahnschrift SemiBold" panose="020B0502040204020203" pitchFamily="34" charset="0"/>
            </a:endParaRPr>
          </a:p>
          <a:p>
            <a:r>
              <a:rPr lang="en-US" sz="800" b="1" dirty="0">
                <a:latin typeface="Bahnschrift SemiBold" panose="020B0502040204020203" pitchFamily="34" charset="0"/>
              </a:rPr>
              <a:t>  GROUP BY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    </a:t>
            </a:r>
            <a:r>
              <a:rPr lang="en-US" sz="800" b="1" dirty="0" err="1">
                <a:latin typeface="Bahnschrift SemiBold" panose="020B0502040204020203" pitchFamily="34" charset="0"/>
              </a:rPr>
              <a:t>c.CustomerID</a:t>
            </a:r>
            <a:r>
              <a:rPr lang="en-US" sz="800" b="1" dirty="0">
                <a:latin typeface="Bahnschrift SemiBold" panose="020B0502040204020203" pitchFamily="34" charset="0"/>
              </a:rPr>
              <a:t>, </a:t>
            </a:r>
            <a:r>
              <a:rPr lang="en-US" sz="800" b="1" dirty="0" err="1">
                <a:latin typeface="Bahnschrift SemiBold" panose="020B0502040204020203" pitchFamily="34" charset="0"/>
              </a:rPr>
              <a:t>c.FirstName</a:t>
            </a:r>
            <a:r>
              <a:rPr lang="en-US" sz="800" b="1" dirty="0">
                <a:latin typeface="Bahnschrift SemiBold" panose="020B0502040204020203" pitchFamily="34" charset="0"/>
              </a:rPr>
              <a:t>, </a:t>
            </a:r>
            <a:r>
              <a:rPr lang="en-US" sz="800" b="1" dirty="0" err="1">
                <a:latin typeface="Bahnschrift SemiBold" panose="020B0502040204020203" pitchFamily="34" charset="0"/>
              </a:rPr>
              <a:t>c.LastName</a:t>
            </a:r>
            <a:endParaRPr lang="en-US" sz="800" b="1" dirty="0">
              <a:latin typeface="Bahnschrift SemiBold" panose="020B0502040204020203" pitchFamily="34" charset="0"/>
            </a:endParaRPr>
          </a:p>
          <a:p>
            <a:r>
              <a:rPr lang="en-US" sz="800" b="1" dirty="0">
                <a:latin typeface="Bahnschrift SemiBold" panose="020B0502040204020203" pitchFamily="34" charset="0"/>
              </a:rPr>
              <a:t>  ORDER BY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    TotalOrderAmount DESC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  LIMIT 1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)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SELECT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  </a:t>
            </a:r>
            <a:r>
              <a:rPr lang="en-US" sz="800" b="1" dirty="0" err="1">
                <a:latin typeface="Bahnschrift SemiBold" panose="020B0502040204020203" pitchFamily="34" charset="0"/>
              </a:rPr>
              <a:t>ro.CustomerID</a:t>
            </a:r>
            <a:r>
              <a:rPr lang="en-US" sz="800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  </a:t>
            </a:r>
            <a:r>
              <a:rPr lang="en-US" sz="800" b="1" dirty="0" err="1">
                <a:latin typeface="Bahnschrift SemiBold" panose="020B0502040204020203" pitchFamily="34" charset="0"/>
              </a:rPr>
              <a:t>ro.FirstName</a:t>
            </a:r>
            <a:r>
              <a:rPr lang="en-US" sz="800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  </a:t>
            </a:r>
            <a:r>
              <a:rPr lang="en-US" sz="800" b="1" dirty="0" err="1">
                <a:latin typeface="Bahnschrift SemiBold" panose="020B0502040204020203" pitchFamily="34" charset="0"/>
              </a:rPr>
              <a:t>ro.LastName</a:t>
            </a:r>
            <a:r>
              <a:rPr lang="en-US" sz="800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  </a:t>
            </a:r>
            <a:r>
              <a:rPr lang="en-US" sz="800" b="1" dirty="0" err="1">
                <a:latin typeface="Bahnschrift SemiBold" panose="020B0502040204020203" pitchFamily="34" charset="0"/>
              </a:rPr>
              <a:t>ro.OrderID</a:t>
            </a:r>
            <a:r>
              <a:rPr lang="en-US" sz="800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  </a:t>
            </a:r>
            <a:r>
              <a:rPr lang="en-US" sz="800" b="1" dirty="0" err="1">
                <a:latin typeface="Bahnschrift SemiBold" panose="020B0502040204020203" pitchFamily="34" charset="0"/>
              </a:rPr>
              <a:t>ro.TotalAmount</a:t>
            </a:r>
            <a:endParaRPr lang="en-US" sz="800" b="1" dirty="0">
              <a:latin typeface="Bahnschrift SemiBold" panose="020B0502040204020203" pitchFamily="34" charset="0"/>
            </a:endParaRPr>
          </a:p>
          <a:p>
            <a:r>
              <a:rPr lang="en-US" sz="800" b="1" dirty="0">
                <a:latin typeface="Bahnschrift SemiBold" panose="020B0502040204020203" pitchFamily="34" charset="0"/>
              </a:rPr>
              <a:t>FROM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  </a:t>
            </a:r>
            <a:r>
              <a:rPr lang="en-US" sz="800" b="1" dirty="0" err="1">
                <a:latin typeface="Bahnschrift SemiBold" panose="020B0502040204020203" pitchFamily="34" charset="0"/>
              </a:rPr>
              <a:t>TopCustomers</a:t>
            </a:r>
            <a:r>
              <a:rPr lang="en-US" sz="800" b="1" dirty="0">
                <a:latin typeface="Bahnschrift SemiBold" panose="020B0502040204020203" pitchFamily="34" charset="0"/>
              </a:rPr>
              <a:t> </a:t>
            </a:r>
            <a:r>
              <a:rPr lang="en-US" sz="800" b="1" dirty="0" err="1">
                <a:latin typeface="Bahnschrift SemiBold" panose="020B0502040204020203" pitchFamily="34" charset="0"/>
              </a:rPr>
              <a:t>tc</a:t>
            </a:r>
            <a:endParaRPr lang="en-US" sz="800" b="1" dirty="0">
              <a:latin typeface="Bahnschrift SemiBold" panose="020B0502040204020203" pitchFamily="34" charset="0"/>
            </a:endParaRPr>
          </a:p>
          <a:p>
            <a:r>
              <a:rPr lang="en-US" sz="800" b="1" dirty="0">
                <a:latin typeface="Bahnschrift SemiBold" panose="020B0502040204020203" pitchFamily="34" charset="0"/>
              </a:rPr>
              <a:t>JOIN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  </a:t>
            </a:r>
            <a:r>
              <a:rPr lang="en-US" sz="800" b="1" dirty="0" err="1">
                <a:latin typeface="Bahnschrift SemiBold" panose="020B0502040204020203" pitchFamily="34" charset="0"/>
              </a:rPr>
              <a:t>RankedOrders</a:t>
            </a:r>
            <a:r>
              <a:rPr lang="en-US" sz="800" b="1" dirty="0">
                <a:latin typeface="Bahnschrift SemiBold" panose="020B0502040204020203" pitchFamily="34" charset="0"/>
              </a:rPr>
              <a:t> </a:t>
            </a:r>
            <a:r>
              <a:rPr lang="en-US" sz="800" b="1" dirty="0" err="1">
                <a:latin typeface="Bahnschrift SemiBold" panose="020B0502040204020203" pitchFamily="34" charset="0"/>
              </a:rPr>
              <a:t>ro</a:t>
            </a:r>
            <a:r>
              <a:rPr lang="en-US" sz="800" b="1" dirty="0">
                <a:latin typeface="Bahnschrift SemiBold" panose="020B0502040204020203" pitchFamily="34" charset="0"/>
              </a:rPr>
              <a:t> ON </a:t>
            </a:r>
            <a:r>
              <a:rPr lang="en-US" sz="800" b="1" dirty="0" err="1">
                <a:latin typeface="Bahnschrift SemiBold" panose="020B0502040204020203" pitchFamily="34" charset="0"/>
              </a:rPr>
              <a:t>tc.CustomerID</a:t>
            </a:r>
            <a:r>
              <a:rPr lang="en-US" sz="800" b="1" dirty="0">
                <a:latin typeface="Bahnschrift SemiBold" panose="020B0502040204020203" pitchFamily="34" charset="0"/>
              </a:rPr>
              <a:t> = </a:t>
            </a:r>
            <a:r>
              <a:rPr lang="en-US" sz="800" b="1" dirty="0" err="1">
                <a:latin typeface="Bahnschrift SemiBold" panose="020B0502040204020203" pitchFamily="34" charset="0"/>
              </a:rPr>
              <a:t>ro.CustomerID</a:t>
            </a:r>
            <a:endParaRPr lang="en-US" sz="800" b="1" dirty="0">
              <a:latin typeface="Bahnschrift SemiBold" panose="020B0502040204020203" pitchFamily="34" charset="0"/>
            </a:endParaRPr>
          </a:p>
          <a:p>
            <a:r>
              <a:rPr lang="en-US" sz="800" b="1" dirty="0">
                <a:latin typeface="Bahnschrift SemiBold" panose="020B0502040204020203" pitchFamily="34" charset="0"/>
              </a:rPr>
              <a:t>ORDER BY</a:t>
            </a:r>
          </a:p>
          <a:p>
            <a:r>
              <a:rPr lang="en-US" sz="800" b="1" dirty="0">
                <a:latin typeface="Bahnschrift SemiBold" panose="020B0502040204020203" pitchFamily="34" charset="0"/>
              </a:rPr>
              <a:t>  </a:t>
            </a:r>
            <a:r>
              <a:rPr lang="en-US" sz="800" b="1" dirty="0" err="1">
                <a:latin typeface="Bahnschrift SemiBold" panose="020B0502040204020203" pitchFamily="34" charset="0"/>
              </a:rPr>
              <a:t>ro.TotalAmount</a:t>
            </a:r>
            <a:r>
              <a:rPr lang="en-US" sz="800" b="1" dirty="0">
                <a:latin typeface="Bahnschrift SemiBold" panose="020B0502040204020203" pitchFamily="34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2E585-21C6-1AAE-252F-20F9BB78C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41749"/>
            <a:ext cx="521081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36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Написать ряд запросов к базе данных для отработки навыка формирования SQL-запросов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DECE0F4-898B-55AF-E9FA-73246A53F196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44877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Bahnschrift SemiBold" panose="020B0502040204020203" pitchFamily="34" charset="0"/>
              </a:rPr>
              <a:t>Теперь выведем клиентов, у которых суммарная стоимость заказов превышает среднюю суммарную стоимость всех заказов клиентов.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FF3AFDE-F1A2-672C-5CB4-DC293E47E4C2}"/>
              </a:ext>
            </a:extLst>
          </p:cNvPr>
          <p:cNvSpPr txBox="1">
            <a:spLocks/>
          </p:cNvSpPr>
          <p:nvPr/>
        </p:nvSpPr>
        <p:spPr>
          <a:xfrm>
            <a:off x="6615953" y="1299076"/>
            <a:ext cx="4122820" cy="4924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50" b="1" dirty="0">
                <a:latin typeface="Bahnschrift SemiBold" panose="020B0502040204020203" pitchFamily="34" charset="0"/>
              </a:rPr>
              <a:t>WITH </a:t>
            </a:r>
            <a:r>
              <a:rPr lang="en-US" sz="1050" b="1" dirty="0" err="1">
                <a:latin typeface="Bahnschrift SemiBold" panose="020B0502040204020203" pitchFamily="34" charset="0"/>
              </a:rPr>
              <a:t>CustomerOrderTotals</a:t>
            </a:r>
            <a:r>
              <a:rPr lang="en-US" sz="1050" b="1" dirty="0">
                <a:latin typeface="Bahnschrift SemiBold" panose="020B0502040204020203" pitchFamily="34" charset="0"/>
              </a:rPr>
              <a:t> AS (</a:t>
            </a:r>
          </a:p>
          <a:p>
            <a:r>
              <a:rPr lang="en-US" sz="1050" b="1" dirty="0">
                <a:latin typeface="Bahnschrift SemiBold" panose="020B0502040204020203" pitchFamily="34" charset="0"/>
              </a:rPr>
              <a:t>  SELECT</a:t>
            </a:r>
          </a:p>
          <a:p>
            <a:r>
              <a:rPr lang="en-US" sz="1050" b="1" dirty="0">
                <a:latin typeface="Bahnschrift SemiBold" panose="020B0502040204020203" pitchFamily="34" charset="0"/>
              </a:rPr>
              <a:t>    </a:t>
            </a:r>
            <a:r>
              <a:rPr lang="en-US" sz="1050" b="1" dirty="0" err="1">
                <a:latin typeface="Bahnschrift SemiBold" panose="020B0502040204020203" pitchFamily="34" charset="0"/>
              </a:rPr>
              <a:t>c.CustomerID</a:t>
            </a:r>
            <a:r>
              <a:rPr lang="en-US" sz="1050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sz="1050" b="1" dirty="0">
                <a:latin typeface="Bahnschrift SemiBold" panose="020B0502040204020203" pitchFamily="34" charset="0"/>
              </a:rPr>
              <a:t>    </a:t>
            </a:r>
            <a:r>
              <a:rPr lang="en-US" sz="1050" b="1" dirty="0" err="1">
                <a:latin typeface="Bahnschrift SemiBold" panose="020B0502040204020203" pitchFamily="34" charset="0"/>
              </a:rPr>
              <a:t>c.FirstName</a:t>
            </a:r>
            <a:r>
              <a:rPr lang="en-US" sz="1050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sz="1050" b="1" dirty="0">
                <a:latin typeface="Bahnschrift SemiBold" panose="020B0502040204020203" pitchFamily="34" charset="0"/>
              </a:rPr>
              <a:t>    </a:t>
            </a:r>
            <a:r>
              <a:rPr lang="en-US" sz="1050" b="1" dirty="0" err="1">
                <a:latin typeface="Bahnschrift SemiBold" panose="020B0502040204020203" pitchFamily="34" charset="0"/>
              </a:rPr>
              <a:t>c.LastName</a:t>
            </a:r>
            <a:r>
              <a:rPr lang="en-US" sz="1050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sz="1050" b="1" dirty="0">
                <a:latin typeface="Bahnschrift SemiBold" panose="020B0502040204020203" pitchFamily="34" charset="0"/>
              </a:rPr>
              <a:t>    COALESCE(SUM(o.TotalAmount), 0) AS TotalOrderAmount</a:t>
            </a:r>
          </a:p>
          <a:p>
            <a:r>
              <a:rPr lang="en-US" sz="1050" b="1" dirty="0">
                <a:latin typeface="Bahnschrift SemiBold" panose="020B0502040204020203" pitchFamily="34" charset="0"/>
              </a:rPr>
              <a:t>  FROM</a:t>
            </a:r>
          </a:p>
          <a:p>
            <a:r>
              <a:rPr lang="en-US" sz="1050" b="1" dirty="0">
                <a:latin typeface="Bahnschrift SemiBold" panose="020B0502040204020203" pitchFamily="34" charset="0"/>
              </a:rPr>
              <a:t>    Customers c</a:t>
            </a:r>
          </a:p>
          <a:p>
            <a:r>
              <a:rPr lang="en-US" sz="1050" b="1" dirty="0">
                <a:latin typeface="Bahnschrift SemiBold" panose="020B0502040204020203" pitchFamily="34" charset="0"/>
              </a:rPr>
              <a:t>  LEFT JOIN</a:t>
            </a:r>
          </a:p>
          <a:p>
            <a:r>
              <a:rPr lang="en-US" sz="1050" b="1" dirty="0">
                <a:latin typeface="Bahnschrift SemiBold" panose="020B0502040204020203" pitchFamily="34" charset="0"/>
              </a:rPr>
              <a:t>    Orders o ON </a:t>
            </a:r>
            <a:r>
              <a:rPr lang="en-US" sz="1050" b="1" dirty="0" err="1">
                <a:latin typeface="Bahnschrift SemiBold" panose="020B0502040204020203" pitchFamily="34" charset="0"/>
              </a:rPr>
              <a:t>c.CustomerID</a:t>
            </a:r>
            <a:r>
              <a:rPr lang="en-US" sz="1050" b="1" dirty="0">
                <a:latin typeface="Bahnschrift SemiBold" panose="020B0502040204020203" pitchFamily="34" charset="0"/>
              </a:rPr>
              <a:t> = </a:t>
            </a:r>
            <a:r>
              <a:rPr lang="en-US" sz="1050" b="1" dirty="0" err="1">
                <a:latin typeface="Bahnschrift SemiBold" panose="020B0502040204020203" pitchFamily="34" charset="0"/>
              </a:rPr>
              <a:t>o.CustomerID</a:t>
            </a:r>
            <a:endParaRPr lang="en-US" sz="1050" b="1" dirty="0">
              <a:latin typeface="Bahnschrift SemiBold" panose="020B0502040204020203" pitchFamily="34" charset="0"/>
            </a:endParaRPr>
          </a:p>
          <a:p>
            <a:r>
              <a:rPr lang="en-US" sz="1050" b="1" dirty="0">
                <a:latin typeface="Bahnschrift SemiBold" panose="020B0502040204020203" pitchFamily="34" charset="0"/>
              </a:rPr>
              <a:t>  GROUP BY</a:t>
            </a:r>
          </a:p>
          <a:p>
            <a:r>
              <a:rPr lang="en-US" sz="1050" b="1" dirty="0">
                <a:latin typeface="Bahnschrift SemiBold" panose="020B0502040204020203" pitchFamily="34" charset="0"/>
              </a:rPr>
              <a:t>    </a:t>
            </a:r>
            <a:r>
              <a:rPr lang="en-US" sz="1050" b="1" dirty="0" err="1">
                <a:latin typeface="Bahnschrift SemiBold" panose="020B0502040204020203" pitchFamily="34" charset="0"/>
              </a:rPr>
              <a:t>c.CustomerID</a:t>
            </a:r>
            <a:r>
              <a:rPr lang="en-US" sz="1050" b="1" dirty="0">
                <a:latin typeface="Bahnschrift SemiBold" panose="020B0502040204020203" pitchFamily="34" charset="0"/>
              </a:rPr>
              <a:t>, </a:t>
            </a:r>
            <a:r>
              <a:rPr lang="en-US" sz="1050" b="1" dirty="0" err="1">
                <a:latin typeface="Bahnschrift SemiBold" panose="020B0502040204020203" pitchFamily="34" charset="0"/>
              </a:rPr>
              <a:t>c.FirstName</a:t>
            </a:r>
            <a:r>
              <a:rPr lang="en-US" sz="1050" b="1" dirty="0">
                <a:latin typeface="Bahnschrift SemiBold" panose="020B0502040204020203" pitchFamily="34" charset="0"/>
              </a:rPr>
              <a:t>, </a:t>
            </a:r>
            <a:r>
              <a:rPr lang="en-US" sz="1050" b="1" dirty="0" err="1">
                <a:latin typeface="Bahnschrift SemiBold" panose="020B0502040204020203" pitchFamily="34" charset="0"/>
              </a:rPr>
              <a:t>c.LastName</a:t>
            </a:r>
            <a:endParaRPr lang="en-US" sz="1050" b="1" dirty="0">
              <a:latin typeface="Bahnschrift SemiBold" panose="020B0502040204020203" pitchFamily="34" charset="0"/>
            </a:endParaRPr>
          </a:p>
          <a:p>
            <a:r>
              <a:rPr lang="en-US" sz="1050" b="1" dirty="0">
                <a:latin typeface="Bahnschrift SemiBold" panose="020B0502040204020203" pitchFamily="34" charset="0"/>
              </a:rPr>
              <a:t>),</a:t>
            </a:r>
          </a:p>
          <a:p>
            <a:r>
              <a:rPr lang="en-US" sz="1050" b="1" dirty="0" err="1">
                <a:latin typeface="Bahnschrift SemiBold" panose="020B0502040204020203" pitchFamily="34" charset="0"/>
              </a:rPr>
              <a:t>AverageOrderAmount</a:t>
            </a:r>
            <a:r>
              <a:rPr lang="en-US" sz="1050" b="1" dirty="0">
                <a:latin typeface="Bahnschrift SemiBold" panose="020B0502040204020203" pitchFamily="34" charset="0"/>
              </a:rPr>
              <a:t> AS (</a:t>
            </a:r>
          </a:p>
          <a:p>
            <a:r>
              <a:rPr lang="en-US" sz="1050" b="1" dirty="0">
                <a:latin typeface="Bahnschrift SemiBold" panose="020B0502040204020203" pitchFamily="34" charset="0"/>
              </a:rPr>
              <a:t>  SELECT</a:t>
            </a:r>
          </a:p>
          <a:p>
            <a:r>
              <a:rPr lang="en-US" sz="1050" b="1" dirty="0">
                <a:latin typeface="Bahnschrift SemiBold" panose="020B0502040204020203" pitchFamily="34" charset="0"/>
              </a:rPr>
              <a:t>    AVG(TotalOrderAmount) AS </a:t>
            </a:r>
            <a:r>
              <a:rPr lang="en-US" sz="1050" b="1" dirty="0" err="1">
                <a:latin typeface="Bahnschrift SemiBold" panose="020B0502040204020203" pitchFamily="34" charset="0"/>
              </a:rPr>
              <a:t>AvgOrderAmount</a:t>
            </a:r>
            <a:endParaRPr lang="en-US" sz="1050" b="1" dirty="0">
              <a:latin typeface="Bahnschrift SemiBold" panose="020B0502040204020203" pitchFamily="34" charset="0"/>
            </a:endParaRPr>
          </a:p>
          <a:p>
            <a:r>
              <a:rPr lang="en-US" sz="1050" b="1" dirty="0">
                <a:latin typeface="Bahnschrift SemiBold" panose="020B0502040204020203" pitchFamily="34" charset="0"/>
              </a:rPr>
              <a:t>  FROM</a:t>
            </a:r>
          </a:p>
          <a:p>
            <a:r>
              <a:rPr lang="en-US" sz="1050" b="1" dirty="0">
                <a:latin typeface="Bahnschrift SemiBold" panose="020B0502040204020203" pitchFamily="34" charset="0"/>
              </a:rPr>
              <a:t>    </a:t>
            </a:r>
            <a:r>
              <a:rPr lang="en-US" sz="1050" b="1" dirty="0" err="1">
                <a:latin typeface="Bahnschrift SemiBold" panose="020B0502040204020203" pitchFamily="34" charset="0"/>
              </a:rPr>
              <a:t>CustomerOrderTotals</a:t>
            </a:r>
            <a:endParaRPr lang="en-US" sz="1050" b="1" dirty="0">
              <a:latin typeface="Bahnschrift SemiBold" panose="020B0502040204020203" pitchFamily="34" charset="0"/>
            </a:endParaRPr>
          </a:p>
          <a:p>
            <a:r>
              <a:rPr lang="en-US" sz="1050" b="1" dirty="0">
                <a:latin typeface="Bahnschrift SemiBold" panose="020B0502040204020203" pitchFamily="34" charset="0"/>
              </a:rPr>
              <a:t>)</a:t>
            </a:r>
          </a:p>
          <a:p>
            <a:r>
              <a:rPr lang="en-US" sz="1050" b="1" dirty="0">
                <a:latin typeface="Bahnschrift SemiBold" panose="020B0502040204020203" pitchFamily="34" charset="0"/>
              </a:rPr>
              <a:t>SELECT</a:t>
            </a:r>
          </a:p>
          <a:p>
            <a:r>
              <a:rPr lang="en-US" sz="1050" b="1" dirty="0">
                <a:latin typeface="Bahnschrift SemiBold" panose="020B0502040204020203" pitchFamily="34" charset="0"/>
              </a:rPr>
              <a:t>  </a:t>
            </a:r>
            <a:r>
              <a:rPr lang="en-US" sz="1050" b="1" dirty="0" err="1">
                <a:latin typeface="Bahnschrift SemiBold" panose="020B0502040204020203" pitchFamily="34" charset="0"/>
              </a:rPr>
              <a:t>cot.CustomerID</a:t>
            </a:r>
            <a:r>
              <a:rPr lang="en-US" sz="1050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sz="1050" b="1" dirty="0">
                <a:latin typeface="Bahnschrift SemiBold" panose="020B0502040204020203" pitchFamily="34" charset="0"/>
              </a:rPr>
              <a:t>  </a:t>
            </a:r>
            <a:r>
              <a:rPr lang="en-US" sz="1050" b="1" dirty="0" err="1">
                <a:latin typeface="Bahnschrift SemiBold" panose="020B0502040204020203" pitchFamily="34" charset="0"/>
              </a:rPr>
              <a:t>cot.FirstName</a:t>
            </a:r>
            <a:r>
              <a:rPr lang="en-US" sz="1050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sz="1050" b="1" dirty="0">
                <a:latin typeface="Bahnschrift SemiBold" panose="020B0502040204020203" pitchFamily="34" charset="0"/>
              </a:rPr>
              <a:t>  </a:t>
            </a:r>
            <a:r>
              <a:rPr lang="en-US" sz="1050" b="1" dirty="0" err="1">
                <a:latin typeface="Bahnschrift SemiBold" panose="020B0502040204020203" pitchFamily="34" charset="0"/>
              </a:rPr>
              <a:t>cot.LastName</a:t>
            </a:r>
            <a:r>
              <a:rPr lang="en-US" sz="1050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sz="1050" b="1" dirty="0">
                <a:latin typeface="Bahnschrift SemiBold" panose="020B0502040204020203" pitchFamily="34" charset="0"/>
              </a:rPr>
              <a:t>  </a:t>
            </a:r>
            <a:r>
              <a:rPr lang="en-US" sz="1050" b="1" dirty="0" err="1">
                <a:latin typeface="Bahnschrift SemiBold" panose="020B0502040204020203" pitchFamily="34" charset="0"/>
              </a:rPr>
              <a:t>cot.TotalOrderAmount</a:t>
            </a:r>
            <a:r>
              <a:rPr lang="en-US" sz="1050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sz="1050" b="1" dirty="0">
                <a:latin typeface="Bahnschrift SemiBold" panose="020B0502040204020203" pitchFamily="34" charset="0"/>
              </a:rPr>
              <a:t>  </a:t>
            </a:r>
            <a:r>
              <a:rPr lang="en-US" sz="1050" b="1" dirty="0" err="1">
                <a:latin typeface="Bahnschrift SemiBold" panose="020B0502040204020203" pitchFamily="34" charset="0"/>
              </a:rPr>
              <a:t>aoa.AvgOrderAmount</a:t>
            </a:r>
            <a:endParaRPr lang="en-US" sz="1050" b="1" dirty="0">
              <a:latin typeface="Bahnschrift SemiBold" panose="020B0502040204020203" pitchFamily="34" charset="0"/>
            </a:endParaRPr>
          </a:p>
          <a:p>
            <a:r>
              <a:rPr lang="en-US" sz="1050" b="1" dirty="0">
                <a:latin typeface="Bahnschrift SemiBold" panose="020B0502040204020203" pitchFamily="34" charset="0"/>
              </a:rPr>
              <a:t>FROM</a:t>
            </a:r>
          </a:p>
          <a:p>
            <a:r>
              <a:rPr lang="en-US" sz="1050" b="1" dirty="0">
                <a:latin typeface="Bahnschrift SemiBold" panose="020B0502040204020203" pitchFamily="34" charset="0"/>
              </a:rPr>
              <a:t>  </a:t>
            </a:r>
            <a:r>
              <a:rPr lang="en-US" sz="1050" b="1" dirty="0" err="1">
                <a:latin typeface="Bahnschrift SemiBold" panose="020B0502040204020203" pitchFamily="34" charset="0"/>
              </a:rPr>
              <a:t>CustomerOrderTotals</a:t>
            </a:r>
            <a:r>
              <a:rPr lang="en-US" sz="1050" b="1" dirty="0">
                <a:latin typeface="Bahnschrift SemiBold" panose="020B0502040204020203" pitchFamily="34" charset="0"/>
              </a:rPr>
              <a:t> cot</a:t>
            </a:r>
          </a:p>
          <a:p>
            <a:r>
              <a:rPr lang="en-US" sz="1050" b="1" dirty="0">
                <a:latin typeface="Bahnschrift SemiBold" panose="020B0502040204020203" pitchFamily="34" charset="0"/>
              </a:rPr>
              <a:t>JOIN</a:t>
            </a:r>
          </a:p>
          <a:p>
            <a:r>
              <a:rPr lang="en-US" sz="1050" b="1" dirty="0">
                <a:latin typeface="Bahnschrift SemiBold" panose="020B0502040204020203" pitchFamily="34" charset="0"/>
              </a:rPr>
              <a:t>  </a:t>
            </a:r>
            <a:r>
              <a:rPr lang="en-US" sz="1050" b="1" dirty="0" err="1">
                <a:latin typeface="Bahnschrift SemiBold" panose="020B0502040204020203" pitchFamily="34" charset="0"/>
              </a:rPr>
              <a:t>AverageOrderAmount</a:t>
            </a:r>
            <a:r>
              <a:rPr lang="en-US" sz="1050" b="1" dirty="0">
                <a:latin typeface="Bahnschrift SemiBold" panose="020B0502040204020203" pitchFamily="34" charset="0"/>
              </a:rPr>
              <a:t> </a:t>
            </a:r>
            <a:r>
              <a:rPr lang="en-US" sz="1050" b="1" dirty="0" err="1">
                <a:latin typeface="Bahnschrift SemiBold" panose="020B0502040204020203" pitchFamily="34" charset="0"/>
              </a:rPr>
              <a:t>aoa</a:t>
            </a:r>
            <a:r>
              <a:rPr lang="en-US" sz="1050" b="1" dirty="0">
                <a:latin typeface="Bahnschrift SemiBold" panose="020B0502040204020203" pitchFamily="34" charset="0"/>
              </a:rPr>
              <a:t> ON 1 = 1</a:t>
            </a:r>
          </a:p>
          <a:p>
            <a:r>
              <a:rPr lang="en-US" sz="1050" b="1" dirty="0">
                <a:latin typeface="Bahnschrift SemiBold" panose="020B0502040204020203" pitchFamily="34" charset="0"/>
              </a:rPr>
              <a:t>WHERE</a:t>
            </a:r>
          </a:p>
          <a:p>
            <a:r>
              <a:rPr lang="en-US" sz="1050" b="1" dirty="0">
                <a:latin typeface="Bahnschrift SemiBold" panose="020B0502040204020203" pitchFamily="34" charset="0"/>
              </a:rPr>
              <a:t>  </a:t>
            </a:r>
            <a:r>
              <a:rPr lang="en-US" sz="1050" b="1" dirty="0" err="1">
                <a:latin typeface="Bahnschrift SemiBold" panose="020B0502040204020203" pitchFamily="34" charset="0"/>
              </a:rPr>
              <a:t>cot.TotalOrderAmount</a:t>
            </a:r>
            <a:r>
              <a:rPr lang="en-US" sz="1050" b="1" dirty="0">
                <a:latin typeface="Bahnschrift SemiBold" panose="020B0502040204020203" pitchFamily="34" charset="0"/>
              </a:rPr>
              <a:t> &gt; </a:t>
            </a:r>
            <a:r>
              <a:rPr lang="en-US" sz="1050" b="1" dirty="0" err="1">
                <a:latin typeface="Bahnschrift SemiBold" panose="020B0502040204020203" pitchFamily="34" charset="0"/>
              </a:rPr>
              <a:t>aoa.AvgOrderAmount</a:t>
            </a:r>
            <a:endParaRPr lang="en-US" sz="1050" b="1" dirty="0">
              <a:latin typeface="Bahnschrift SemiBold" panose="020B0502040204020203" pitchFamily="34" charset="0"/>
            </a:endParaRPr>
          </a:p>
          <a:p>
            <a:r>
              <a:rPr lang="en-US" sz="1050" b="1" dirty="0">
                <a:latin typeface="Bahnschrift SemiBold" panose="020B0502040204020203" pitchFamily="34" charset="0"/>
              </a:rPr>
              <a:t>ORDER BY</a:t>
            </a:r>
          </a:p>
          <a:p>
            <a:r>
              <a:rPr lang="en-US" sz="1050" b="1" dirty="0">
                <a:latin typeface="Bahnschrift SemiBold" panose="020B0502040204020203" pitchFamily="34" charset="0"/>
              </a:rPr>
              <a:t>  </a:t>
            </a:r>
            <a:r>
              <a:rPr lang="en-US" sz="1050" b="1" dirty="0" err="1">
                <a:latin typeface="Bahnschrift SemiBold" panose="020B0502040204020203" pitchFamily="34" charset="0"/>
              </a:rPr>
              <a:t>cot.TotalOrderAmount</a:t>
            </a:r>
            <a:r>
              <a:rPr lang="en-US" sz="1050" b="1" dirty="0">
                <a:latin typeface="Bahnschrift SemiBold" panose="020B0502040204020203" pitchFamily="34" charset="0"/>
              </a:rPr>
              <a:t> DESC, </a:t>
            </a:r>
            <a:r>
              <a:rPr lang="en-US" sz="1050" b="1" dirty="0" err="1">
                <a:latin typeface="Bahnschrift SemiBold" panose="020B0502040204020203" pitchFamily="34" charset="0"/>
              </a:rPr>
              <a:t>cot.LastName</a:t>
            </a:r>
            <a:r>
              <a:rPr lang="en-US" sz="1050" b="1" dirty="0">
                <a:latin typeface="Bahnschrift SemiBold" panose="020B0502040204020203" pitchFamily="34" charset="0"/>
              </a:rPr>
              <a:t>, </a:t>
            </a:r>
            <a:r>
              <a:rPr lang="en-US" sz="1050" b="1" dirty="0" err="1">
                <a:latin typeface="Bahnschrift SemiBold" panose="020B0502040204020203" pitchFamily="34" charset="0"/>
              </a:rPr>
              <a:t>cot.FirstName</a:t>
            </a:r>
            <a:r>
              <a:rPr lang="en-US" sz="1050" b="1" dirty="0">
                <a:latin typeface="Bahnschrift SemiBold" panose="020B0502040204020203" pitchFamily="34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786B91-2ADC-9750-5FF7-EA209A6B3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82" y="3910036"/>
            <a:ext cx="5940425" cy="107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17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Сохранение запросов в </a:t>
            </a:r>
            <a:r>
              <a:rPr lang="ru-RU" b="1" dirty="0" err="1">
                <a:latin typeface="Bahnschrift SemiBold" panose="020B0502040204020203" pitchFamily="34" charset="0"/>
              </a:rPr>
              <a:t>init</a:t>
            </a:r>
            <a:r>
              <a:rPr lang="ru-RU" b="1" dirty="0">
                <a:latin typeface="Bahnschrift SemiBold" panose="020B0502040204020203" pitchFamily="34" charset="0"/>
              </a:rPr>
              <a:t> файл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DECE0F4-898B-55AF-E9FA-73246A53F196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44877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Bahnschrift SemiBold" panose="020B0502040204020203" pitchFamily="34" charset="0"/>
              </a:rPr>
              <a:t>Сохраним все запросы сортировок в файл </a:t>
            </a:r>
            <a:r>
              <a:rPr lang="en-US" b="1" dirty="0" err="1">
                <a:latin typeface="Bahnschrift SemiBold" panose="020B0502040204020203" pitchFamily="34" charset="0"/>
              </a:rPr>
              <a:t>init.sql</a:t>
            </a:r>
            <a:r>
              <a:rPr lang="ru-RU" b="1" dirty="0">
                <a:latin typeface="Bahnschrift SemiBold" panose="020B0502040204020203" pitchFamily="34" charset="0"/>
              </a:rPr>
              <a:t>, включая запросы для создания таблиц.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DD67A-3224-CA00-5714-0D40DE855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93" r="31907" b="2000"/>
          <a:stretch/>
        </p:blipFill>
        <p:spPr>
          <a:xfrm>
            <a:off x="6719219" y="1411705"/>
            <a:ext cx="4045034" cy="468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Формулирование собственной задачи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DECE0F4-898B-55AF-E9FA-73246A53F19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4877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Bahnschrift SemiBold" panose="020B0502040204020203" pitchFamily="34" charset="0"/>
              </a:rPr>
              <a:t>Разработаем задачу, которую необходимо будет решить для базы данных созданной в результате выполнения лабораторной работы номер 8.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A8EE9CD-D62A-A221-FCC7-EA3E5DF1749E}"/>
              </a:ext>
            </a:extLst>
          </p:cNvPr>
          <p:cNvSpPr txBox="1">
            <a:spLocks/>
          </p:cNvSpPr>
          <p:nvPr/>
        </p:nvSpPr>
        <p:spPr>
          <a:xfrm>
            <a:off x="838199" y="3429000"/>
            <a:ext cx="4648201" cy="2025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Bahnschrift SemiBold" panose="020B0502040204020203" pitchFamily="34" charset="0"/>
              </a:rPr>
              <a:t>Была разработана база данных медицинских приёмов в поликлинике, поэтому выведем </a:t>
            </a:r>
            <a:r>
              <a:rPr lang="ru-RU" b="1" dirty="0" err="1">
                <a:latin typeface="Bahnschrift SemiBold" panose="020B0502040204020203" pitchFamily="34" charset="0"/>
              </a:rPr>
              <a:t>Id</a:t>
            </a:r>
            <a:r>
              <a:rPr lang="ru-RU" b="1" dirty="0">
                <a:latin typeface="Bahnschrift SemiBold" panose="020B0502040204020203" pitchFamily="34" charset="0"/>
              </a:rPr>
              <a:t> приёма, дату приёма пациента, стоимость приёма, данные о пациенте, принимающего врача и специальность врача.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D7AC8C9-38C6-3CB2-1171-F173E5448CC4}"/>
              </a:ext>
            </a:extLst>
          </p:cNvPr>
          <p:cNvSpPr txBox="1">
            <a:spLocks/>
          </p:cNvSpPr>
          <p:nvPr/>
        </p:nvSpPr>
        <p:spPr>
          <a:xfrm>
            <a:off x="5706979" y="1690688"/>
            <a:ext cx="5646821" cy="3763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Bahnschrift SemiBold" panose="020B0502040204020203" pitchFamily="34" charset="0"/>
              </a:rPr>
              <a:t>SELECT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  </a:t>
            </a:r>
            <a:r>
              <a:rPr lang="en-US" b="1" dirty="0" err="1">
                <a:latin typeface="Bahnschrift SemiBold" panose="020B0502040204020203" pitchFamily="34" charset="0"/>
              </a:rPr>
              <a:t>R.Receipt_ID</a:t>
            </a:r>
            <a:r>
              <a:rPr lang="en-US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  </a:t>
            </a:r>
            <a:r>
              <a:rPr lang="en-US" b="1" dirty="0" err="1">
                <a:latin typeface="Bahnschrift SemiBold" panose="020B0502040204020203" pitchFamily="34" charset="0"/>
              </a:rPr>
              <a:t>A.Appointment_Date</a:t>
            </a:r>
            <a:r>
              <a:rPr lang="en-US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  </a:t>
            </a:r>
            <a:r>
              <a:rPr lang="en-US" b="1" dirty="0" err="1">
                <a:latin typeface="Bahnschrift SemiBold" panose="020B0502040204020203" pitchFamily="34" charset="0"/>
              </a:rPr>
              <a:t>A.Cost</a:t>
            </a:r>
            <a:r>
              <a:rPr lang="en-US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  </a:t>
            </a:r>
            <a:r>
              <a:rPr lang="en-US" b="1" dirty="0" err="1">
                <a:latin typeface="Bahnschrift SemiBold" panose="020B0502040204020203" pitchFamily="34" charset="0"/>
              </a:rPr>
              <a:t>P.Last_Name</a:t>
            </a:r>
            <a:r>
              <a:rPr lang="en-US" b="1" dirty="0">
                <a:latin typeface="Bahnschrift SemiBold" panose="020B0502040204020203" pitchFamily="34" charset="0"/>
              </a:rPr>
              <a:t> AS </a:t>
            </a:r>
            <a:r>
              <a:rPr lang="en-US" b="1" dirty="0" err="1">
                <a:latin typeface="Bahnschrift SemiBold" panose="020B0502040204020203" pitchFamily="34" charset="0"/>
              </a:rPr>
              <a:t>Patient_Last_Name</a:t>
            </a:r>
            <a:r>
              <a:rPr lang="en-US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  </a:t>
            </a:r>
            <a:r>
              <a:rPr lang="en-US" b="1" dirty="0" err="1">
                <a:latin typeface="Bahnschrift SemiBold" panose="020B0502040204020203" pitchFamily="34" charset="0"/>
              </a:rPr>
              <a:t>P.First_Name</a:t>
            </a:r>
            <a:r>
              <a:rPr lang="en-US" b="1" dirty="0">
                <a:latin typeface="Bahnschrift SemiBold" panose="020B0502040204020203" pitchFamily="34" charset="0"/>
              </a:rPr>
              <a:t> AS </a:t>
            </a:r>
            <a:r>
              <a:rPr lang="en-US" b="1" dirty="0" err="1">
                <a:latin typeface="Bahnschrift SemiBold" panose="020B0502040204020203" pitchFamily="34" charset="0"/>
              </a:rPr>
              <a:t>Patient_First_Name</a:t>
            </a:r>
            <a:r>
              <a:rPr lang="en-US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  </a:t>
            </a:r>
            <a:r>
              <a:rPr lang="en-US" b="1" dirty="0" err="1">
                <a:latin typeface="Bahnschrift SemiBold" panose="020B0502040204020203" pitchFamily="34" charset="0"/>
              </a:rPr>
              <a:t>D.Full_Name</a:t>
            </a:r>
            <a:r>
              <a:rPr lang="en-US" b="1" dirty="0">
                <a:latin typeface="Bahnschrift SemiBold" panose="020B0502040204020203" pitchFamily="34" charset="0"/>
              </a:rPr>
              <a:t> AS </a:t>
            </a:r>
            <a:r>
              <a:rPr lang="en-US" b="1" dirty="0" err="1">
                <a:latin typeface="Bahnschrift SemiBold" panose="020B0502040204020203" pitchFamily="34" charset="0"/>
              </a:rPr>
              <a:t>Doctor_Name</a:t>
            </a:r>
            <a:r>
              <a:rPr lang="en-US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  </a:t>
            </a:r>
            <a:r>
              <a:rPr lang="en-US" b="1" dirty="0" err="1">
                <a:latin typeface="Bahnschrift SemiBold" panose="020B0502040204020203" pitchFamily="34" charset="0"/>
              </a:rPr>
              <a:t>D.Specialty</a:t>
            </a:r>
            <a:endParaRPr lang="en-US" b="1" dirty="0">
              <a:latin typeface="Bahnschrift SemiBold" panose="020B0502040204020203" pitchFamily="34" charset="0"/>
            </a:endParaRPr>
          </a:p>
          <a:p>
            <a:r>
              <a:rPr lang="en-US" b="1" dirty="0">
                <a:latin typeface="Bahnschrift SemiBold" panose="020B0502040204020203" pitchFamily="34" charset="0"/>
              </a:rPr>
              <a:t>FROM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  Receipts R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JOIN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  Appointments A ON </a:t>
            </a:r>
            <a:r>
              <a:rPr lang="en-US" b="1" dirty="0" err="1">
                <a:latin typeface="Bahnschrift SemiBold" panose="020B0502040204020203" pitchFamily="34" charset="0"/>
              </a:rPr>
              <a:t>R.Appointment_ID</a:t>
            </a:r>
            <a:r>
              <a:rPr lang="en-US" b="1" dirty="0">
                <a:latin typeface="Bahnschrift SemiBold" panose="020B0502040204020203" pitchFamily="34" charset="0"/>
              </a:rPr>
              <a:t> = </a:t>
            </a:r>
            <a:r>
              <a:rPr lang="en-US" b="1" dirty="0" err="1">
                <a:latin typeface="Bahnschrift SemiBold" panose="020B0502040204020203" pitchFamily="34" charset="0"/>
              </a:rPr>
              <a:t>A.Appointment_ID</a:t>
            </a:r>
            <a:endParaRPr lang="en-US" b="1" dirty="0">
              <a:latin typeface="Bahnschrift SemiBold" panose="020B0502040204020203" pitchFamily="34" charset="0"/>
            </a:endParaRPr>
          </a:p>
          <a:p>
            <a:r>
              <a:rPr lang="en-US" b="1" dirty="0">
                <a:latin typeface="Bahnschrift SemiBold" panose="020B0502040204020203" pitchFamily="34" charset="0"/>
              </a:rPr>
              <a:t>JOIN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  Doctors D ON </a:t>
            </a:r>
            <a:r>
              <a:rPr lang="en-US" b="1" dirty="0" err="1">
                <a:latin typeface="Bahnschrift SemiBold" panose="020B0502040204020203" pitchFamily="34" charset="0"/>
              </a:rPr>
              <a:t>A.Doctor_ID</a:t>
            </a:r>
            <a:r>
              <a:rPr lang="en-US" b="1" dirty="0">
                <a:latin typeface="Bahnschrift SemiBold" panose="020B0502040204020203" pitchFamily="34" charset="0"/>
              </a:rPr>
              <a:t> = </a:t>
            </a:r>
            <a:r>
              <a:rPr lang="en-US" b="1" dirty="0" err="1">
                <a:latin typeface="Bahnschrift SemiBold" panose="020B0502040204020203" pitchFamily="34" charset="0"/>
              </a:rPr>
              <a:t>D.Doctor_ID</a:t>
            </a:r>
            <a:endParaRPr lang="en-US" b="1" dirty="0">
              <a:latin typeface="Bahnschrift SemiBold" panose="020B0502040204020203" pitchFamily="34" charset="0"/>
            </a:endParaRPr>
          </a:p>
          <a:p>
            <a:r>
              <a:rPr lang="en-US" b="1" dirty="0">
                <a:latin typeface="Bahnschrift SemiBold" panose="020B0502040204020203" pitchFamily="34" charset="0"/>
              </a:rPr>
              <a:t>JOIN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  Patients P ON </a:t>
            </a:r>
            <a:r>
              <a:rPr lang="en-US" b="1" dirty="0" err="1">
                <a:latin typeface="Bahnschrift SemiBold" panose="020B0502040204020203" pitchFamily="34" charset="0"/>
              </a:rPr>
              <a:t>A.Patient_ID</a:t>
            </a:r>
            <a:r>
              <a:rPr lang="en-US" b="1" dirty="0">
                <a:latin typeface="Bahnschrift SemiBold" panose="020B0502040204020203" pitchFamily="34" charset="0"/>
              </a:rPr>
              <a:t> = </a:t>
            </a:r>
            <a:r>
              <a:rPr lang="en-US" b="1" dirty="0" err="1">
                <a:latin typeface="Bahnschrift SemiBold" panose="020B0502040204020203" pitchFamily="34" charset="0"/>
              </a:rPr>
              <a:t>P.Patient_ID</a:t>
            </a:r>
            <a:r>
              <a:rPr lang="en-US" b="1" dirty="0">
                <a:latin typeface="Bahnschrift SemiBold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8724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Формулирование собственной задачи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A5451-FC7E-348F-80F7-DEFDB1446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68" y="1690688"/>
            <a:ext cx="10173765" cy="394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22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Вывод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4AC16D9-704E-738F-1650-10390755972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824411" cy="218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Bahnschrift SemiBold" panose="020B0502040204020203" pitchFamily="34" charset="0"/>
              </a:rPr>
              <a:t>В процессе выполнения работы было освоено формирование SQL-запросов и проектирование физической структуры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67797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Разработка структуры базы данных в СУБД </a:t>
            </a:r>
            <a:r>
              <a:rPr lang="ru-RU" b="1" dirty="0" err="1">
                <a:latin typeface="Bahnschrift SemiBold" panose="020B0502040204020203" pitchFamily="34" charset="0"/>
              </a:rPr>
              <a:t>Postgres</a:t>
            </a:r>
            <a:endParaRPr lang="ru-RU" b="1" dirty="0">
              <a:latin typeface="Bahnschrift SemiBold" panose="020B050204020402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1BF82D5-9E5B-537C-8D79-D7999309078F}"/>
              </a:ext>
            </a:extLst>
          </p:cNvPr>
          <p:cNvSpPr txBox="1">
            <a:spLocks/>
          </p:cNvSpPr>
          <p:nvPr/>
        </p:nvSpPr>
        <p:spPr>
          <a:xfrm>
            <a:off x="838200" y="1892967"/>
            <a:ext cx="4693903" cy="1989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Bahnschrift SemiBold" panose="020B0502040204020203" pitchFamily="34" charset="0"/>
              </a:rPr>
              <a:t>Сформируем запросы согласно заданию и структуре базы данных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448F7-9BCB-E0EC-F271-56F31A2E0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09"/>
          <a:stretch/>
        </p:blipFill>
        <p:spPr bwMode="auto">
          <a:xfrm>
            <a:off x="5829300" y="1892967"/>
            <a:ext cx="5524500" cy="3848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4426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Наполнение базы данных данными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6FFD4-9695-9E1D-E677-E97418328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61"/>
          <a:stretch/>
        </p:blipFill>
        <p:spPr>
          <a:xfrm>
            <a:off x="838200" y="1690688"/>
            <a:ext cx="5241758" cy="4028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5D54A1-E1EB-DD1F-FEDC-6D8C5687F0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12"/>
          <a:stretch/>
        </p:blipFill>
        <p:spPr>
          <a:xfrm>
            <a:off x="6391943" y="1690688"/>
            <a:ext cx="5411036" cy="406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1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Наполнение базы данных данными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F364E-4079-4285-2230-71F03E476B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42" r="4982" b="52574"/>
          <a:stretch/>
        </p:blipFill>
        <p:spPr>
          <a:xfrm>
            <a:off x="838200" y="1690688"/>
            <a:ext cx="5658853" cy="3619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6D82F6-98FE-2F7E-B6E0-519ED6782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16" r="21334"/>
          <a:stretch/>
        </p:blipFill>
        <p:spPr>
          <a:xfrm>
            <a:off x="6680701" y="1690688"/>
            <a:ext cx="4673099" cy="405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6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Наполнение базы данных данными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890CC3-F218-EC21-A611-2ECD25B000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44" b="55056"/>
          <a:stretch/>
        </p:blipFill>
        <p:spPr>
          <a:xfrm>
            <a:off x="838200" y="2110916"/>
            <a:ext cx="5684937" cy="32181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544A2C-5563-BC71-8626-49980CB01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176" r="38118"/>
          <a:stretch/>
        </p:blipFill>
        <p:spPr>
          <a:xfrm>
            <a:off x="7409031" y="1970831"/>
            <a:ext cx="3676066" cy="349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8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Написать ряд запросов к базе данных для отработки навыка формирования SQL-запросов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DECE0F4-898B-55AF-E9FA-73246A53F196}"/>
              </a:ext>
            </a:extLst>
          </p:cNvPr>
          <p:cNvSpPr txBox="1">
            <a:spLocks/>
          </p:cNvSpPr>
          <p:nvPr/>
        </p:nvSpPr>
        <p:spPr>
          <a:xfrm>
            <a:off x="838200" y="2151564"/>
            <a:ext cx="4287937" cy="3735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Bahnschrift SemiBold" panose="020B0502040204020203" pitchFamily="34" charset="0"/>
              </a:rPr>
              <a:t>Составим и выполним запрос. Используем SELECT для выбора столбцов с именем и фамилией клиента, а также суммарной стоимости заказов. Используем COALESCE для предотвращение вывода нулевых значений, если заказы будут отсутствовать в таблице. данных для отработки навыка формирования SQL-запросов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795C5-CE6D-EC37-D7B6-18829D68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37" y="2281237"/>
            <a:ext cx="6850324" cy="33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6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Написать ряд запросов к базе данных для отработки навыка формирования SQL-запросов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DECE0F4-898B-55AF-E9FA-73246A53F196}"/>
              </a:ext>
            </a:extLst>
          </p:cNvPr>
          <p:cNvSpPr txBox="1">
            <a:spLocks/>
          </p:cNvSpPr>
          <p:nvPr/>
        </p:nvSpPr>
        <p:spPr>
          <a:xfrm>
            <a:off x="838199" y="2151565"/>
            <a:ext cx="5049253" cy="83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Bahnschrift SemiBold" panose="020B0502040204020203" pitchFamily="34" charset="0"/>
              </a:rPr>
              <a:t>Вывод суммарной стоимости заказов каждого клиента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B81F45-5D50-3BBB-ABE2-03C51FC4E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44196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7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Написать ряд запросов к базе данных для отработки навыка формирования SQL-запросов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DECE0F4-898B-55AF-E9FA-73246A53F196}"/>
              </a:ext>
            </a:extLst>
          </p:cNvPr>
          <p:cNvSpPr txBox="1">
            <a:spLocks/>
          </p:cNvSpPr>
          <p:nvPr/>
        </p:nvSpPr>
        <p:spPr>
          <a:xfrm>
            <a:off x="838200" y="2151565"/>
            <a:ext cx="5097379" cy="1277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Bahnschrift SemiBold" panose="020B0502040204020203" pitchFamily="34" charset="0"/>
              </a:rPr>
              <a:t>Отсортируем полученный список по убыванию суммарной стоимости заказов клиента, для этого используем ORDER BY с параметром DESC.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63E8D-6E41-4C58-EAA7-52F50D20D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4572635" cy="44196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033B207-2908-2B1D-DD19-82E93CB1CAB3}"/>
              </a:ext>
            </a:extLst>
          </p:cNvPr>
          <p:cNvSpPr txBox="1">
            <a:spLocks/>
          </p:cNvSpPr>
          <p:nvPr/>
        </p:nvSpPr>
        <p:spPr>
          <a:xfrm>
            <a:off x="838199" y="3251160"/>
            <a:ext cx="5257801" cy="2652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Bahnschrift SemiBold" panose="020B0502040204020203" pitchFamily="34" charset="0"/>
              </a:rPr>
              <a:t>SELECT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</a:t>
            </a:r>
            <a:r>
              <a:rPr lang="en-US" b="1" dirty="0" err="1">
                <a:latin typeface="Bahnschrift SemiBold" panose="020B0502040204020203" pitchFamily="34" charset="0"/>
              </a:rPr>
              <a:t>c.FirstName</a:t>
            </a:r>
            <a:r>
              <a:rPr lang="en-US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</a:t>
            </a:r>
            <a:r>
              <a:rPr lang="en-US" b="1" dirty="0" err="1">
                <a:latin typeface="Bahnschrift SemiBold" panose="020B0502040204020203" pitchFamily="34" charset="0"/>
              </a:rPr>
              <a:t>c.LastName</a:t>
            </a:r>
            <a:r>
              <a:rPr lang="en-US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COALESCE(SUM(</a:t>
            </a:r>
            <a:r>
              <a:rPr lang="en-US" b="1" dirty="0" err="1">
                <a:latin typeface="Bahnschrift SemiBold" panose="020B0502040204020203" pitchFamily="34" charset="0"/>
              </a:rPr>
              <a:t>o.TotalAmount</a:t>
            </a:r>
            <a:r>
              <a:rPr lang="en-US" b="1" dirty="0">
                <a:latin typeface="Bahnschrift SemiBold" panose="020B0502040204020203" pitchFamily="34" charset="0"/>
              </a:rPr>
              <a:t>), 0) AS TotalOrderAmount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FROM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Customers c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LEFT JOIN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Orders o ON </a:t>
            </a:r>
            <a:r>
              <a:rPr lang="en-US" b="1" dirty="0" err="1">
                <a:latin typeface="Bahnschrift SemiBold" panose="020B0502040204020203" pitchFamily="34" charset="0"/>
              </a:rPr>
              <a:t>c.CustomerID</a:t>
            </a:r>
            <a:r>
              <a:rPr lang="en-US" b="1" dirty="0">
                <a:latin typeface="Bahnschrift SemiBold" panose="020B0502040204020203" pitchFamily="34" charset="0"/>
              </a:rPr>
              <a:t> = </a:t>
            </a:r>
            <a:r>
              <a:rPr lang="en-US" b="1" dirty="0" err="1">
                <a:latin typeface="Bahnschrift SemiBold" panose="020B0502040204020203" pitchFamily="34" charset="0"/>
              </a:rPr>
              <a:t>o.CustomerID</a:t>
            </a:r>
            <a:endParaRPr lang="en-US" b="1" dirty="0">
              <a:latin typeface="Bahnschrift SemiBold" panose="020B0502040204020203" pitchFamily="34" charset="0"/>
            </a:endParaRPr>
          </a:p>
          <a:p>
            <a:r>
              <a:rPr lang="en-US" b="1" dirty="0">
                <a:latin typeface="Bahnschrift SemiBold" panose="020B0502040204020203" pitchFamily="34" charset="0"/>
              </a:rPr>
              <a:t>GROUP BY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</a:t>
            </a:r>
            <a:r>
              <a:rPr lang="en-US" b="1" dirty="0" err="1">
                <a:latin typeface="Bahnschrift SemiBold" panose="020B0502040204020203" pitchFamily="34" charset="0"/>
              </a:rPr>
              <a:t>c.FirstName</a:t>
            </a:r>
            <a:r>
              <a:rPr lang="en-US" b="1" dirty="0">
                <a:latin typeface="Bahnschrift SemiBold" panose="020B0502040204020203" pitchFamily="34" charset="0"/>
              </a:rPr>
              <a:t>, </a:t>
            </a:r>
            <a:r>
              <a:rPr lang="en-US" b="1" dirty="0" err="1">
                <a:latin typeface="Bahnschrift SemiBold" panose="020B0502040204020203" pitchFamily="34" charset="0"/>
              </a:rPr>
              <a:t>c.LastName</a:t>
            </a:r>
            <a:endParaRPr lang="en-US" b="1" dirty="0">
              <a:latin typeface="Bahnschrift SemiBold" panose="020B0502040204020203" pitchFamily="34" charset="0"/>
            </a:endParaRPr>
          </a:p>
          <a:p>
            <a:r>
              <a:rPr lang="en-US" b="1" dirty="0">
                <a:latin typeface="Bahnschrift SemiBold" panose="020B0502040204020203" pitchFamily="34" charset="0"/>
              </a:rPr>
              <a:t>ORDER BY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TotalOrderAmount DESC, </a:t>
            </a:r>
            <a:r>
              <a:rPr lang="en-US" b="1" dirty="0" err="1">
                <a:latin typeface="Bahnschrift SemiBold" panose="020B0502040204020203" pitchFamily="34" charset="0"/>
              </a:rPr>
              <a:t>c.LastName</a:t>
            </a:r>
            <a:r>
              <a:rPr lang="en-US" b="1" dirty="0">
                <a:latin typeface="Bahnschrift SemiBold" panose="020B0502040204020203" pitchFamily="34" charset="0"/>
              </a:rPr>
              <a:t>, </a:t>
            </a:r>
            <a:r>
              <a:rPr lang="en-US" b="1" dirty="0" err="1">
                <a:latin typeface="Bahnschrift SemiBold" panose="020B0502040204020203" pitchFamily="34" charset="0"/>
              </a:rPr>
              <a:t>c.FirstName</a:t>
            </a:r>
            <a:r>
              <a:rPr lang="en-US" b="1" dirty="0">
                <a:latin typeface="Bahnschrift SemiBold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7759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Написать ряд запросов к базе данных для отработки навыка формирования SQL-запросов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DECE0F4-898B-55AF-E9FA-73246A53F196}"/>
              </a:ext>
            </a:extLst>
          </p:cNvPr>
          <p:cNvSpPr txBox="1">
            <a:spLocks/>
          </p:cNvSpPr>
          <p:nvPr/>
        </p:nvSpPr>
        <p:spPr>
          <a:xfrm>
            <a:off x="838200" y="2151564"/>
            <a:ext cx="4487779" cy="1088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Bahnschrift SemiBold" panose="020B0502040204020203" pitchFamily="34" charset="0"/>
              </a:rPr>
              <a:t>Теперь добавим столбец со средней суммарной стоимостью всех заказов для каждого покупателя.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DFA54-622C-2F66-6BD4-856937CB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565" y="1690688"/>
            <a:ext cx="5563235" cy="427672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FF3AFDE-F1A2-672C-5CB4-DC293E47E4C2}"/>
              </a:ext>
            </a:extLst>
          </p:cNvPr>
          <p:cNvSpPr txBox="1">
            <a:spLocks/>
          </p:cNvSpPr>
          <p:nvPr/>
        </p:nvSpPr>
        <p:spPr>
          <a:xfrm>
            <a:off x="838200" y="3240505"/>
            <a:ext cx="4952366" cy="2652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Bahnschrift SemiBold" panose="020B0502040204020203" pitchFamily="34" charset="0"/>
              </a:rPr>
              <a:t>SELECT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</a:t>
            </a:r>
            <a:r>
              <a:rPr lang="en-US" b="1" dirty="0" err="1">
                <a:latin typeface="Bahnschrift SemiBold" panose="020B0502040204020203" pitchFamily="34" charset="0"/>
              </a:rPr>
              <a:t>c.FirstName</a:t>
            </a:r>
            <a:r>
              <a:rPr lang="en-US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</a:t>
            </a:r>
            <a:r>
              <a:rPr lang="en-US" b="1" dirty="0" err="1">
                <a:latin typeface="Bahnschrift SemiBold" panose="020B0502040204020203" pitchFamily="34" charset="0"/>
              </a:rPr>
              <a:t>c.LastName</a:t>
            </a:r>
            <a:r>
              <a:rPr lang="en-US" b="1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COALESCE(SUM(o.TotalAmount), 0) AS TotalOrderAmount,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COALESCE(ROUND(AVG(o.TotalAmount), 2), 0) AS </a:t>
            </a:r>
            <a:r>
              <a:rPr lang="en-US" b="1" dirty="0" err="1">
                <a:latin typeface="Bahnschrift SemiBold" panose="020B0502040204020203" pitchFamily="34" charset="0"/>
              </a:rPr>
              <a:t>AvgOrderAmount</a:t>
            </a:r>
            <a:endParaRPr lang="en-US" b="1" dirty="0">
              <a:latin typeface="Bahnschrift SemiBold" panose="020B0502040204020203" pitchFamily="34" charset="0"/>
            </a:endParaRPr>
          </a:p>
          <a:p>
            <a:r>
              <a:rPr lang="en-US" b="1" dirty="0">
                <a:latin typeface="Bahnschrift SemiBold" panose="020B0502040204020203" pitchFamily="34" charset="0"/>
              </a:rPr>
              <a:t>FROM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Customers c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LEFT JOIN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Orders o ON </a:t>
            </a:r>
            <a:r>
              <a:rPr lang="en-US" b="1" dirty="0" err="1">
                <a:latin typeface="Bahnschrift SemiBold" panose="020B0502040204020203" pitchFamily="34" charset="0"/>
              </a:rPr>
              <a:t>c.CustomerID</a:t>
            </a:r>
            <a:r>
              <a:rPr lang="en-US" b="1" dirty="0">
                <a:latin typeface="Bahnschrift SemiBold" panose="020B0502040204020203" pitchFamily="34" charset="0"/>
              </a:rPr>
              <a:t> = </a:t>
            </a:r>
            <a:r>
              <a:rPr lang="en-US" b="1" dirty="0" err="1">
                <a:latin typeface="Bahnschrift SemiBold" panose="020B0502040204020203" pitchFamily="34" charset="0"/>
              </a:rPr>
              <a:t>o.CustomerID</a:t>
            </a:r>
            <a:endParaRPr lang="en-US" b="1" dirty="0">
              <a:latin typeface="Bahnschrift SemiBold" panose="020B0502040204020203" pitchFamily="34" charset="0"/>
            </a:endParaRPr>
          </a:p>
          <a:p>
            <a:r>
              <a:rPr lang="en-US" b="1" dirty="0">
                <a:latin typeface="Bahnschrift SemiBold" panose="020B0502040204020203" pitchFamily="34" charset="0"/>
              </a:rPr>
              <a:t>GROUP BY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</a:t>
            </a:r>
            <a:r>
              <a:rPr lang="en-US" b="1" dirty="0" err="1">
                <a:latin typeface="Bahnschrift SemiBold" panose="020B0502040204020203" pitchFamily="34" charset="0"/>
              </a:rPr>
              <a:t>c.FirstName</a:t>
            </a:r>
            <a:r>
              <a:rPr lang="en-US" b="1" dirty="0">
                <a:latin typeface="Bahnschrift SemiBold" panose="020B0502040204020203" pitchFamily="34" charset="0"/>
              </a:rPr>
              <a:t>, </a:t>
            </a:r>
            <a:r>
              <a:rPr lang="en-US" b="1" dirty="0" err="1">
                <a:latin typeface="Bahnschrift SemiBold" panose="020B0502040204020203" pitchFamily="34" charset="0"/>
              </a:rPr>
              <a:t>c.LastName</a:t>
            </a:r>
            <a:endParaRPr lang="en-US" b="1" dirty="0">
              <a:latin typeface="Bahnschrift SemiBold" panose="020B0502040204020203" pitchFamily="34" charset="0"/>
            </a:endParaRPr>
          </a:p>
          <a:p>
            <a:r>
              <a:rPr lang="en-US" b="1" dirty="0">
                <a:latin typeface="Bahnschrift SemiBold" panose="020B0502040204020203" pitchFamily="34" charset="0"/>
              </a:rPr>
              <a:t>ORDER BY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  TotalOrderAmount DESC, </a:t>
            </a:r>
            <a:r>
              <a:rPr lang="en-US" b="1" dirty="0" err="1">
                <a:latin typeface="Bahnschrift SemiBold" panose="020B0502040204020203" pitchFamily="34" charset="0"/>
              </a:rPr>
              <a:t>c.LastName</a:t>
            </a:r>
            <a:r>
              <a:rPr lang="en-US" b="1" dirty="0">
                <a:latin typeface="Bahnschrift SemiBold" panose="020B0502040204020203" pitchFamily="34" charset="0"/>
              </a:rPr>
              <a:t>, </a:t>
            </a:r>
            <a:r>
              <a:rPr lang="en-US" b="1" dirty="0" err="1">
                <a:latin typeface="Bahnschrift SemiBold" panose="020B0502040204020203" pitchFamily="34" charset="0"/>
              </a:rPr>
              <a:t>c.FirstName</a:t>
            </a:r>
            <a:r>
              <a:rPr lang="en-US" b="1" dirty="0">
                <a:latin typeface="Bahnschrift SemiBold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707031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640</TotalTime>
  <Words>1064</Words>
  <Application>Microsoft Office PowerPoint</Application>
  <PresentationFormat>Widescreen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Bahnschrift SemiBold</vt:lpstr>
      <vt:lpstr>Calibri</vt:lpstr>
      <vt:lpstr>Calibri Light</vt:lpstr>
      <vt:lpstr>Тема Office</vt:lpstr>
      <vt:lpstr>Формирование запросов к базе данных</vt:lpstr>
      <vt:lpstr>Разработка структуры базы данных в СУБД Postgres</vt:lpstr>
      <vt:lpstr>Наполнение базы данных данными</vt:lpstr>
      <vt:lpstr>Наполнение базы данных данными</vt:lpstr>
      <vt:lpstr>Наполнение базы данных данными</vt:lpstr>
      <vt:lpstr>Написать ряд запросов к базе данных для отработки навыка формирования SQL-запросов</vt:lpstr>
      <vt:lpstr>Написать ряд запросов к базе данных для отработки навыка формирования SQL-запросов</vt:lpstr>
      <vt:lpstr>Написать ряд запросов к базе данных для отработки навыка формирования SQL-запросов</vt:lpstr>
      <vt:lpstr>Написать ряд запросов к базе данных для отработки навыка формирования SQL-запросов</vt:lpstr>
      <vt:lpstr>Написать ряд запросов к базе данных для отработки навыка формирования SQL-запросов</vt:lpstr>
      <vt:lpstr>Написать ряд запросов к базе данных для отработки навыка формирования SQL-запросов</vt:lpstr>
      <vt:lpstr>Написать ряд запросов к базе данных для отработки навыка формирования SQL-запросов</vt:lpstr>
      <vt:lpstr>Сохранение запросов в init файл</vt:lpstr>
      <vt:lpstr>Формулирование собственной задачи</vt:lpstr>
      <vt:lpstr>Формулирование собственной задачи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выпускной квалификационной работы</dc:title>
  <dc:creator/>
  <cp:lastModifiedBy>Ахлестин Андрей</cp:lastModifiedBy>
  <cp:revision>227</cp:revision>
  <dcterms:created xsi:type="dcterms:W3CDTF">2019-12-10T08:07:30Z</dcterms:created>
  <dcterms:modified xsi:type="dcterms:W3CDTF">2023-12-07T12:47:01Z</dcterms:modified>
</cp:coreProperties>
</file>