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11"/>
  </p:notes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2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595D9-17D1-AE4E-9005-BF571A8655BD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766BF-9D8B-354E-B71F-7EBD9F63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1" dirty="0">
                <a:effectLst/>
              </a:rPr>
              <a:t>Checked for potential class imbalance</a:t>
            </a:r>
          </a:p>
          <a:p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This can be helpful in determining whether any resizing or cropping is necessary before feeding the images into a machine learning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47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The loss is a measure of how well the model's predictions match the true labels in the test set, with lower values indicating better performance. </a:t>
            </a:r>
          </a:p>
          <a:p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The accuracy represents the proportion of correctly classified examples in the test set, with higher values indicating better performance.</a:t>
            </a:r>
          </a:p>
          <a:p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an epoch is a unit of measurement that indicates how many times the learning algorithm has passed through the entire dataset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81" y="6244982"/>
            <a:ext cx="2057400" cy="365125"/>
          </a:xfrm>
        </p:spPr>
        <p:txBody>
          <a:bodyPr/>
          <a:lstStyle/>
          <a:p>
            <a:fld id="{CCCCE547-CD5F-FE4E-9410-E8C301433F3D}" type="datetime1">
              <a:rPr lang="en-US" smtClean="0"/>
              <a:t>5/3/23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244982"/>
            <a:ext cx="2057400" cy="365125"/>
          </a:xfrm>
        </p:spPr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39C166-2D6D-4472-BD2A-84AC66866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2775" y="76200"/>
            <a:ext cx="2181225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952500"/>
            <a:ext cx="7848600" cy="25574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8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65031"/>
            <a:ext cx="2949178" cy="803030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65031"/>
            <a:ext cx="4629150" cy="4296020"/>
          </a:xfrm>
          <a:noFill/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91154"/>
            <a:ext cx="2949178" cy="33778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5F8B-2A68-7348-8556-D6503424ED23}" type="datetime1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CA4C-802C-2349-901A-DDF38BEE0FE1}" type="datetime1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706" y="1652952"/>
            <a:ext cx="1971675" cy="4524010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652953"/>
            <a:ext cx="6164873" cy="45240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70E0-EA7A-584E-9A8C-36F848DD2E04}" type="datetime1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4D41-ADF8-3724-E477-0CFA23D6D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7026E-97F7-484A-9B18-59E977F4C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613DC-F9B0-6F0C-A12D-ABB6C43F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A965-7351-CF43-DEE1-D69F8D27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AF9B7-A784-0CB4-1658-CCDBAEEB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62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8AA4-87A4-2076-C8FC-263E7BE5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DF19-867C-4DD5-D5C8-AED8757C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3676-5052-5B5A-12FF-D66F4120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4385-41EE-775A-D109-E86DF997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8B121-6D97-C091-DDE1-99F604D6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106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5493-F81D-8FF1-E7C0-8BAAD2BC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E2B3-6FD8-A601-7C81-F8699EDE6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01A9-3A3B-C49B-8D15-9F3C792F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8631-3C3E-81BF-53EC-EDE844BB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41E6D-1411-0128-F3AC-58628A36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96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1738-26CE-ABFF-10B6-6647CB7F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C8021-F055-3719-6A8B-55963C383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03E00-6EC2-8AB3-2416-E3A957F0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9395-CC3D-E2A2-1EFA-114F84FB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0361C-FA91-0D6C-22A0-DB3CD886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246F4-B4C0-0D5C-3905-6E713F03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755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7A06-A96F-F80A-BB5E-D8BAB03E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866EE-9271-8CA8-5D1C-287D7030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FA008-6F73-030B-12B1-F7BFB543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EFFEA-0B09-7B48-17BF-C6AF65222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92AE4-0590-0740-E361-1BBE43A80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384E9-5A71-65D7-A066-58AE7241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45B52-676E-926E-31B5-ECC9F87B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DE06A-2499-BB6C-915E-E502A251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796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556A-4E37-6C04-3A06-B22428FB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0D942-1058-85ED-D42B-04482512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266E4-2F6B-29F5-B1A7-A0A11C52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62B46-E744-3B12-4559-46A4D8F1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746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43B50-FF4D-8922-5962-C73A4FA9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84F2C-610D-AB34-1BC5-3507545C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634F8-A277-C8EC-B3B8-2148BBBF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99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D126-ADCC-4628-A588-FA24DA70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24915-01B2-4BBC-9813-DF3AC26E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0275-9735-8D48-A4F7-4B722041E22B}" type="datetime1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8612-6FFF-4267-889A-C3D668D9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B30C1-CE6B-417E-925A-806FF502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5F72-686A-C6BC-002C-7298B52C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0148-3C30-188F-A0AF-D80AC7A5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3A8AD-8FF2-7E92-2C27-07F29A2A0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7E021-F9E1-7E27-D5B4-1A78D6D8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44F1-A353-FDA7-4CCC-9464E619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CE28C-4BEA-407E-A22C-29A40A58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971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5AB7-72D5-CF30-1B03-D4C20044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DC2C-E274-9551-F8E4-97C12CBDD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AB5AD-59D0-4748-5C82-3827D9BA7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BC177-394F-D4D2-609B-4E9D43BA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05EC5-DBC1-940E-119D-C6027396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9C0F8-C5BD-2166-ABED-55D041FE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332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F8F1-15F5-F817-2F9F-23CE5C2F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61AF-F9F6-7ED2-4B34-7429C2724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CD23D-6DA9-5853-CA87-D0BDFF7E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0A12-8CAE-588F-4563-9F4BE972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ABC06-05F1-0032-5165-DFFF4D28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278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4EE8D-C813-2F0A-A25D-67ED673CB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50438-8D13-EC4B-2DB6-B198196A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24FB-0925-FB91-91EB-8D2AE2BC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3E5F-9630-85B3-4C07-E4389DB9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BCD1-998B-9462-88AB-AD663D1D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79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8A2F-68F5-CB43-A185-DE86886D23B9}" type="datetime1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57B5-BC93-AE46-9517-7143CFC6EB83}" type="datetime1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C449-89B1-E242-97AB-AE36EF8508B9}" type="datetime1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2046"/>
            <a:ext cx="7977279" cy="1115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DF5-5C7D-0741-9DE4-1610A6ECD20B}" type="datetime1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D08E-61A3-D343-9E65-14E7255CD38A}" type="datetime1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CE7-1FF8-7D4A-820B-CFF902F3610F}" type="datetime1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5030"/>
            <a:ext cx="2949178" cy="973015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65030"/>
            <a:ext cx="4629150" cy="42960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37692"/>
            <a:ext cx="2949178" cy="32312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B0C5-E22B-F940-B369-6BB9609A4EDF}" type="datetime1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1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48604"/>
            <a:ext cx="6168520" cy="1243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112BD-5968-1F4D-B1E4-B6CB3D5BDAF2}" type="datetime1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A77845-9B08-4D10-A9B0-E4FF1606A63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149493" y="676272"/>
            <a:ext cx="1822862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5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9B6F6-26AB-D73E-80F2-4F9F2AF8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93E63-A340-7DA5-D378-0F26ED8C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D1246-CEE5-3C33-D9E7-A8C6B9193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676A7-79E5-4E0F-A270-EF421B83E6DC}" type="datetimeFigureOut">
              <a:rPr lang="en-AU" smtClean="0"/>
              <a:t>3/5/2023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C475-87C0-C276-0B52-B337AB2EE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D4FB-D5CD-9807-9234-3FF58A9F0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4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edia.org/flask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lcodigok.blogspot.com/2015/11/el-framework-django.html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piosenka/cats-in-the-wild-image-classificatio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C4E5DC-F785-3C44-8D74-72C83B99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1" y="101424"/>
            <a:ext cx="8917497" cy="1333849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/>
              <a:t>4483/8995 CAPSTONE PROJECT</a:t>
            </a:r>
            <a:br>
              <a:rPr lang="en-US" sz="3600" dirty="0"/>
            </a:br>
            <a:r>
              <a:rPr lang="en-US" sz="3600" dirty="0"/>
              <a:t>PRESENTATION</a:t>
            </a:r>
            <a:endParaRPr lang="en-US" sz="56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103FB4D-68CC-6D49-9F8F-3A82CADE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389" y="4055418"/>
            <a:ext cx="7886700" cy="150018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Ahmed Anwar / u3244786</a:t>
            </a:r>
          </a:p>
          <a:p>
            <a:r>
              <a:rPr lang="en-US" sz="2000" dirty="0"/>
              <a:t>TUTORIAL GROUP – WEEKDAY/TIME: Friday/11:30 (online)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261A9-6DF5-F024-FD50-B0BF105AC34E}"/>
              </a:ext>
            </a:extLst>
          </p:cNvPr>
          <p:cNvSpPr txBox="1">
            <a:spLocks/>
          </p:cNvSpPr>
          <p:nvPr/>
        </p:nvSpPr>
        <p:spPr>
          <a:xfrm>
            <a:off x="499451" y="2256014"/>
            <a:ext cx="7886700" cy="1728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600" dirty="0"/>
              <a:t>Big Cats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5096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Introduction / Problem Statement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Dataset Details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EDA (Exploratory Data Analysis) Outcomes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PDA (Predictive Data Analytics) Outcomes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Implementation and Deployment (TkInter/Flask/Streamlit) Plan and Status Update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References/Bibliography</a:t>
            </a:r>
          </a:p>
        </p:txBody>
      </p:sp>
    </p:spTree>
    <p:extLst>
      <p:ext uri="{BB962C8B-B14F-4D97-AF65-F5344CB8AC3E}">
        <p14:creationId xmlns:p14="http://schemas.microsoft.com/office/powerpoint/2010/main" val="415371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Introduction / 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is to identify different cats in the wild using image classification model </a:t>
            </a:r>
          </a:p>
          <a:p>
            <a:r>
              <a:rPr lang="en-AU" dirty="0"/>
              <a:t>The challenge with this problem is the large variability in cat appearances due to factors such as lighting conditions, camera angles, and natural variations within the cat population.</a:t>
            </a:r>
            <a:endParaRPr lang="en-US" dirty="0"/>
          </a:p>
        </p:txBody>
      </p:sp>
      <p:pic>
        <p:nvPicPr>
          <p:cNvPr id="7" name="Picture 6" descr="A picture containing mammal, big cat, terrestrial animal, wildlife&#10;&#10;Description automatically generated">
            <a:extLst>
              <a:ext uri="{FF2B5EF4-FFF2-40B4-BE49-F238E27FC236}">
                <a16:creationId xmlns:a16="http://schemas.microsoft.com/office/drawing/2014/main" id="{776BEB51-D404-921F-A618-80EF1A647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82" y="4571997"/>
            <a:ext cx="1909418" cy="1909418"/>
          </a:xfrm>
          <a:prstGeom prst="rect">
            <a:avLst/>
          </a:prstGeom>
        </p:spPr>
      </p:pic>
      <p:pic>
        <p:nvPicPr>
          <p:cNvPr id="9" name="Picture 8" descr="A close-up of a wild cat&#10;&#10;Description automatically generated with medium confidence">
            <a:extLst>
              <a:ext uri="{FF2B5EF4-FFF2-40B4-BE49-F238E27FC236}">
                <a16:creationId xmlns:a16="http://schemas.microsoft.com/office/drawing/2014/main" id="{4036866B-A966-AB54-70D3-2A0EEBB92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1997"/>
            <a:ext cx="1909417" cy="1909417"/>
          </a:xfrm>
          <a:prstGeom prst="rect">
            <a:avLst/>
          </a:prstGeom>
        </p:spPr>
      </p:pic>
      <p:pic>
        <p:nvPicPr>
          <p:cNvPr id="11" name="Picture 10" descr="A tiger sitting in the snow&#10;&#10;Description automatically generated">
            <a:extLst>
              <a:ext uri="{FF2B5EF4-FFF2-40B4-BE49-F238E27FC236}">
                <a16:creationId xmlns:a16="http://schemas.microsoft.com/office/drawing/2014/main" id="{44D744FD-5E5B-7D0B-CDC3-1EAB31DE8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286" y="4571997"/>
            <a:ext cx="1909418" cy="1909418"/>
          </a:xfrm>
          <a:prstGeom prst="rect">
            <a:avLst/>
          </a:prstGeom>
        </p:spPr>
      </p:pic>
      <p:pic>
        <p:nvPicPr>
          <p:cNvPr id="13" name="Picture 12" descr="A lion lying in the grass&#10;&#10;Description automatically generated with low confidence">
            <a:extLst>
              <a:ext uri="{FF2B5EF4-FFF2-40B4-BE49-F238E27FC236}">
                <a16:creationId xmlns:a16="http://schemas.microsoft.com/office/drawing/2014/main" id="{637C56BC-5E0D-6D01-2139-FE90C19C3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371" y="4571996"/>
            <a:ext cx="1909418" cy="190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6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49850"/>
            <a:ext cx="4263892" cy="97301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2. Dataset Details</a:t>
            </a:r>
          </a:p>
        </p:txBody>
      </p:sp>
      <p:pic>
        <p:nvPicPr>
          <p:cNvPr id="4" name="Picture 3" descr="A collage of different animals&#10;&#10;Description automatically generated with low confidence">
            <a:extLst>
              <a:ext uri="{FF2B5EF4-FFF2-40B4-BE49-F238E27FC236}">
                <a16:creationId xmlns:a16="http://schemas.microsoft.com/office/drawing/2014/main" id="{7A612CC7-C97A-1D0D-A559-B97DD219C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018" y="2787211"/>
            <a:ext cx="5468847" cy="2304967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637692"/>
            <a:ext cx="2949178" cy="3231296"/>
          </a:xfrm>
        </p:spPr>
        <p:txBody>
          <a:bodyPr>
            <a:normAutofit/>
          </a:bodyPr>
          <a:lstStyle/>
          <a:p>
            <a:r>
              <a:rPr lang="en-AU"/>
              <a:t>10 classes 2339 train, 50 test, 50 validation files 224X224X3 jpg format</a:t>
            </a:r>
          </a:p>
          <a:p>
            <a:endParaRPr lang="en-AU"/>
          </a:p>
          <a:p>
            <a:r>
              <a:rPr lang="en-AU"/>
              <a:t>Images were gathered from Google searches by Kaggle author</a:t>
            </a:r>
          </a:p>
          <a:p>
            <a:endParaRPr lang="en-AU"/>
          </a:p>
          <a:p>
            <a:r>
              <a:rPr lang="en-AU"/>
              <a:t>Image Blur Quality Check to reduce redundancy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1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168520" cy="1243418"/>
          </a:xfrm>
        </p:spPr>
        <p:txBody>
          <a:bodyPr anchor="b">
            <a:normAutofit/>
          </a:bodyPr>
          <a:lstStyle/>
          <a:p>
            <a:r>
              <a:rPr lang="en-US"/>
              <a:t>3. EDA (Exploratory Data Analysis) Outcomes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0C5E04-D1A4-5CD2-9599-2DC25E2C8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each of train, test &amp; valid datasets, instances were consistent hence no outlier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Pie charts depict balanced dataset </a:t>
            </a:r>
            <a:r>
              <a:rPr lang="en-AU" sz="2400" b="0" i="0" dirty="0">
                <a:effectLst/>
              </a:rPr>
              <a:t>with each of the 10 classes accounting for approximately 10%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Image Dimensions checked </a:t>
            </a:r>
            <a:endParaRPr lang="en-US" sz="2400" dirty="0"/>
          </a:p>
        </p:txBody>
      </p:sp>
      <p:pic>
        <p:nvPicPr>
          <p:cNvPr id="9" name="Content Placeholder 8" descr="A picture containing text, screenshot, diagram, circle&#10;&#10;Description automatically generated">
            <a:extLst>
              <a:ext uri="{FF2B5EF4-FFF2-40B4-BE49-F238E27FC236}">
                <a16:creationId xmlns:a16="http://schemas.microsoft.com/office/drawing/2014/main" id="{8E4A6ED5-831C-DFDF-1660-EB4DC3507F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54071" y="1656906"/>
            <a:ext cx="3886200" cy="2555176"/>
          </a:xfrm>
          <a:noFill/>
        </p:spPr>
      </p:pic>
      <p:pic>
        <p:nvPicPr>
          <p:cNvPr id="11" name="Picture 10" descr="A cheetah standing on a rock&#10;&#10;Description automatically generated">
            <a:extLst>
              <a:ext uri="{FF2B5EF4-FFF2-40B4-BE49-F238E27FC236}">
                <a16:creationId xmlns:a16="http://schemas.microsoft.com/office/drawing/2014/main" id="{C4D7069B-464A-38D4-7AF4-E1E49805B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459" y="4254220"/>
            <a:ext cx="2249811" cy="2555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86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/>
              <a:t>4. PDA (Predictive Data Analysis) Outcomes</a:t>
            </a:r>
          </a:p>
        </p:txBody>
      </p:sp>
      <p:pic>
        <p:nvPicPr>
          <p:cNvPr id="4" name="Content Placeholder 3" descr="A picture containing screenshot, text, line, plot&#10;&#10;Description automatically generated">
            <a:extLst>
              <a:ext uri="{FF2B5EF4-FFF2-40B4-BE49-F238E27FC236}">
                <a16:creationId xmlns:a16="http://schemas.microsoft.com/office/drawing/2014/main" id="{0ADE445D-15B0-32CC-B3FC-72207C74F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429" y="1588558"/>
            <a:ext cx="4343549" cy="3669242"/>
          </a:xfrm>
        </p:spPr>
      </p:pic>
      <p:pic>
        <p:nvPicPr>
          <p:cNvPr id="7" name="Picture 6" descr="A graph with blue and orange lines&#10;&#10;Description automatically generated with low confidence">
            <a:extLst>
              <a:ext uri="{FF2B5EF4-FFF2-40B4-BE49-F238E27FC236}">
                <a16:creationId xmlns:a16="http://schemas.microsoft.com/office/drawing/2014/main" id="{2D764030-DBA5-0B26-65E1-5D4C1194E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641" y="1588557"/>
            <a:ext cx="4539374" cy="37539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91BFD6-B5A5-0ED1-AA4F-B485E4AC45DE}"/>
              </a:ext>
            </a:extLst>
          </p:cNvPr>
          <p:cNvSpPr txBox="1"/>
          <p:nvPr/>
        </p:nvSpPr>
        <p:spPr>
          <a:xfrm>
            <a:off x="270933" y="5639001"/>
            <a:ext cx="7147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/>
                </a:solidFill>
              </a:rPr>
              <a:t>The goal is to predict the classes of the images in the dataset with high accuracy.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8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168520" cy="1243418"/>
          </a:xfrm>
        </p:spPr>
        <p:txBody>
          <a:bodyPr anchor="b">
            <a:normAutofit fontScale="90000"/>
          </a:bodyPr>
          <a:lstStyle/>
          <a:p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2700" dirty="0"/>
              <a:t>5. </a:t>
            </a:r>
            <a:r>
              <a:rPr lang="en-AU" sz="2700" dirty="0"/>
              <a:t>Implementation and Deployment (</a:t>
            </a:r>
            <a:r>
              <a:rPr lang="en-AU" sz="2700" dirty="0" err="1"/>
              <a:t>TkInter</a:t>
            </a:r>
            <a:r>
              <a:rPr lang="en-AU" sz="2700" dirty="0"/>
              <a:t>/Flask/</a:t>
            </a:r>
            <a:r>
              <a:rPr lang="en-AU" sz="2700" dirty="0" err="1"/>
              <a:t>Streamlit</a:t>
            </a:r>
            <a:r>
              <a:rPr lang="en-AU" sz="2700" dirty="0"/>
              <a:t>) Plan and Status Update</a:t>
            </a:r>
            <a:endParaRPr lang="en-US" sz="16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r>
              <a:rPr lang="en-US" dirty="0"/>
              <a:t>Implementation and deployment plan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Current status </a:t>
            </a:r>
            <a:r>
              <a:rPr lang="en-US" dirty="0"/>
              <a:t>– Web App Deployment Stage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7C5476E-B082-8F1F-9700-A8F1906AF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3082" y="2831560"/>
            <a:ext cx="3888918" cy="15264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7C97EE-C58D-83FE-3432-BBF65817F252}"/>
              </a:ext>
            </a:extLst>
          </p:cNvPr>
          <p:cNvSpPr txBox="1"/>
          <p:nvPr/>
        </p:nvSpPr>
        <p:spPr>
          <a:xfrm>
            <a:off x="6797171" y="6485838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devopedia.org/flas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  <p:pic>
        <p:nvPicPr>
          <p:cNvPr id="14" name="Picture 13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A48B52D9-F268-4272-E760-D0F8025D8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27600" y="2515993"/>
            <a:ext cx="3587750" cy="201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/>
              <a:t>References /Bibliography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G. </a:t>
            </a:r>
            <a:r>
              <a:rPr lang="en-AU" dirty="0" err="1"/>
              <a:t>Piosenka</a:t>
            </a:r>
            <a:r>
              <a:rPr lang="en-AU" dirty="0"/>
              <a:t>, "Cats in the Wild Image Classification," Kaggle, 2021. [Online]. Available: </a:t>
            </a:r>
            <a:r>
              <a:rPr lang="en-AU" dirty="0">
                <a:hlinkClick r:id="rId2"/>
              </a:rPr>
              <a:t>https://www.kaggle.com/datasets/gpiosenka/cats-in-the-wild-image-classification</a:t>
            </a:r>
            <a:r>
              <a:rPr lang="en-A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owson">
      <a:dk1>
        <a:srgbClr val="000000"/>
      </a:dk1>
      <a:lt1>
        <a:srgbClr val="FFFFFF"/>
      </a:lt1>
      <a:dk2>
        <a:srgbClr val="44546A"/>
      </a:dk2>
      <a:lt2>
        <a:srgbClr val="DDDDDD"/>
      </a:lt2>
      <a:accent1>
        <a:srgbClr val="FFBB00"/>
      </a:accent1>
      <a:accent2>
        <a:srgbClr val="DDDDDD"/>
      </a:accent2>
      <a:accent3>
        <a:srgbClr val="3C3C3C"/>
      </a:accent3>
      <a:accent4>
        <a:srgbClr val="FFC000"/>
      </a:accent4>
      <a:accent5>
        <a:srgbClr val="CC9900"/>
      </a:accent5>
      <a:accent6>
        <a:srgbClr val="70AD47"/>
      </a:accent6>
      <a:hlink>
        <a:srgbClr val="CC9900"/>
      </a:hlink>
      <a:folHlink>
        <a:srgbClr val="DDDDDD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 Charcoal.potx" id="{A10D2970-A675-42FF-86BD-60022CDB6C3D}" vid="{F0B54EFA-268C-40FD-8803-C3E6751DCDC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TUPPT-Graphite-43</Template>
  <TotalTime>2119</TotalTime>
  <Words>402</Words>
  <Application>Microsoft Macintosh PowerPoint</Application>
  <PresentationFormat>On-screen Show (4:3)</PresentationFormat>
  <Paragraphs>45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Proxima Nova</vt:lpstr>
      <vt:lpstr>Söhne</vt:lpstr>
      <vt:lpstr>Office Theme</vt:lpstr>
      <vt:lpstr>Custom Design</vt:lpstr>
      <vt:lpstr>4483/8995 CAPSTONE PROJECT PRESENTATION</vt:lpstr>
      <vt:lpstr>Table of Contents </vt:lpstr>
      <vt:lpstr>Introduction / Problem Statement</vt:lpstr>
      <vt:lpstr>2. Dataset Details</vt:lpstr>
      <vt:lpstr>3. EDA (Exploratory Data Analysis) Outcomes</vt:lpstr>
      <vt:lpstr>4. PDA (Predictive Data Analysis) Outcomes</vt:lpstr>
      <vt:lpstr>   5. Implementation and Deployment (TkInter/Flask/Streamlit) Plan and Status Update</vt:lpstr>
      <vt:lpstr>References /Bibliography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rakshitha rao</dc:creator>
  <cp:lastModifiedBy>Kamila Jafri</cp:lastModifiedBy>
  <cp:revision>14</cp:revision>
  <dcterms:created xsi:type="dcterms:W3CDTF">2019-03-14T01:12:25Z</dcterms:created>
  <dcterms:modified xsi:type="dcterms:W3CDTF">2023-05-04T18:34:43Z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2023-04-26T00:57:11Z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24dac2fe-ea53-43a1-86b4-5af1bf9b3648</vt:lpwstr>
  </property>
  <property fmtid="{D5CDD505-2E9C-101B-9397-08002B2CF9AE}" pid="8" name="MSIP_Label_bf6fef03-d487-4433-8e43-6b81c0a1b7be_ContentBits">
    <vt:lpwstr>0</vt:lpwstr>
  </property>
</Properties>
</file>