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9"/>
  </p:notesMasterIdLst>
  <p:sldIdLst>
    <p:sldId id="1318" r:id="rId2"/>
    <p:sldId id="1319" r:id="rId3"/>
    <p:sldId id="1320" r:id="rId4"/>
    <p:sldId id="1321" r:id="rId5"/>
    <p:sldId id="1322" r:id="rId6"/>
    <p:sldId id="1323" r:id="rId7"/>
    <p:sldId id="1324" r:id="rId8"/>
    <p:sldId id="1325" r:id="rId9"/>
    <p:sldId id="1326" r:id="rId10"/>
    <p:sldId id="1327" r:id="rId11"/>
    <p:sldId id="1328" r:id="rId12"/>
    <p:sldId id="1329" r:id="rId13"/>
    <p:sldId id="1330" r:id="rId14"/>
    <p:sldId id="1331" r:id="rId15"/>
    <p:sldId id="1332" r:id="rId16"/>
    <p:sldId id="1333" r:id="rId17"/>
    <p:sldId id="1334" r:id="rId18"/>
    <p:sldId id="1335" r:id="rId19"/>
    <p:sldId id="1336" r:id="rId20"/>
    <p:sldId id="1337" r:id="rId21"/>
    <p:sldId id="1338" r:id="rId22"/>
    <p:sldId id="1339" r:id="rId23"/>
    <p:sldId id="1340" r:id="rId24"/>
    <p:sldId id="1341" r:id="rId25"/>
    <p:sldId id="1342" r:id="rId26"/>
    <p:sldId id="1343" r:id="rId27"/>
    <p:sldId id="1344" r:id="rId28"/>
    <p:sldId id="1345" r:id="rId29"/>
    <p:sldId id="1346" r:id="rId30"/>
    <p:sldId id="1347" r:id="rId31"/>
    <p:sldId id="1348" r:id="rId32"/>
    <p:sldId id="1349" r:id="rId33"/>
    <p:sldId id="1350" r:id="rId34"/>
    <p:sldId id="1351" r:id="rId35"/>
    <p:sldId id="1352" r:id="rId36"/>
    <p:sldId id="1353" r:id="rId37"/>
    <p:sldId id="1354" r:id="rId38"/>
    <p:sldId id="1355" r:id="rId39"/>
    <p:sldId id="1356" r:id="rId40"/>
    <p:sldId id="1357" r:id="rId41"/>
    <p:sldId id="1358" r:id="rId42"/>
    <p:sldId id="1359" r:id="rId43"/>
    <p:sldId id="1360" r:id="rId44"/>
    <p:sldId id="1361" r:id="rId45"/>
    <p:sldId id="1362" r:id="rId46"/>
    <p:sldId id="1363" r:id="rId47"/>
    <p:sldId id="1364" r:id="rId48"/>
    <p:sldId id="1365" r:id="rId49"/>
    <p:sldId id="1366" r:id="rId50"/>
    <p:sldId id="1399" r:id="rId51"/>
    <p:sldId id="1367" r:id="rId52"/>
    <p:sldId id="1368" r:id="rId53"/>
    <p:sldId id="1369" r:id="rId54"/>
    <p:sldId id="1370" r:id="rId55"/>
    <p:sldId id="1371" r:id="rId56"/>
    <p:sldId id="1372" r:id="rId57"/>
    <p:sldId id="1373" r:id="rId58"/>
    <p:sldId id="1374" r:id="rId59"/>
    <p:sldId id="1375" r:id="rId60"/>
    <p:sldId id="1376" r:id="rId61"/>
    <p:sldId id="1377" r:id="rId62"/>
    <p:sldId id="1378" r:id="rId63"/>
    <p:sldId id="1379" r:id="rId64"/>
    <p:sldId id="1380" r:id="rId65"/>
    <p:sldId id="1381" r:id="rId66"/>
    <p:sldId id="1382" r:id="rId67"/>
    <p:sldId id="1383" r:id="rId68"/>
    <p:sldId id="1384" r:id="rId69"/>
    <p:sldId id="1385" r:id="rId70"/>
    <p:sldId id="1386" r:id="rId71"/>
    <p:sldId id="1387" r:id="rId72"/>
    <p:sldId id="1388" r:id="rId73"/>
    <p:sldId id="1400" r:id="rId74"/>
    <p:sldId id="1401" r:id="rId75"/>
    <p:sldId id="1402" r:id="rId76"/>
    <p:sldId id="1389" r:id="rId77"/>
    <p:sldId id="1390" r:id="rId78"/>
    <p:sldId id="1391" r:id="rId79"/>
    <p:sldId id="1392" r:id="rId80"/>
    <p:sldId id="1393" r:id="rId81"/>
    <p:sldId id="1394" r:id="rId82"/>
    <p:sldId id="1395" r:id="rId83"/>
    <p:sldId id="1396" r:id="rId84"/>
    <p:sldId id="1397" r:id="rId85"/>
    <p:sldId id="1398" r:id="rId86"/>
    <p:sldId id="1315" r:id="rId87"/>
    <p:sldId id="1233" r:id="rId8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FF0000"/>
    <a:srgbClr val="130A36"/>
    <a:srgbClr val="79710F"/>
    <a:srgbClr val="EEE6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9685" autoAdjust="0"/>
  </p:normalViewPr>
  <p:slideViewPr>
    <p:cSldViewPr>
      <p:cViewPr varScale="1">
        <p:scale>
          <a:sx n="91" d="100"/>
          <a:sy n="91" d="100"/>
        </p:scale>
        <p:origin x="2184" y="90"/>
      </p:cViewPr>
      <p:guideLst>
        <p:guide orient="horz" pos="2160"/>
        <p:guide pos="2880"/>
      </p:guideLst>
    </p:cSldViewPr>
  </p:slideViewPr>
  <p:outlineViewPr>
    <p:cViewPr>
      <p:scale>
        <a:sx n="33" d="100"/>
        <a:sy n="33" d="100"/>
      </p:scale>
      <p:origin x="0" y="987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smtClean="0">
                <a:latin typeface="Times New Roman" panose="02020603050405020304" pitchFamily="18" charset="0"/>
              </a:defRPr>
            </a:lvl1pPr>
          </a:lstStyle>
          <a:p>
            <a:pPr>
              <a:defRPr/>
            </a:pPr>
            <a:endParaRPr lang="zh-CN" altLang="zh-CN"/>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smtClean="0">
                <a:latin typeface="Times New Roman" panose="02020603050405020304" pitchFamily="18" charset="0"/>
              </a:defRPr>
            </a:lvl1pPr>
          </a:lstStyle>
          <a:p>
            <a:pPr>
              <a:defRPr/>
            </a:pPr>
            <a:endParaRPr lang="zh-CN" altLang="zh-CN"/>
          </a:p>
        </p:txBody>
      </p:sp>
      <p:sp>
        <p:nvSpPr>
          <p:cNvPr id="245764" name="Rectangle 4"/>
          <p:cNvSpPr>
            <a:spLocks noGrp="1" noRot="1" noChangeAspect="1" noChangeArrowheads="1" noTextEdit="1"/>
          </p:cNvSpPr>
          <p:nvPr>
            <p:ph type="sldImg" idx="2"/>
          </p:nvPr>
        </p:nvSpPr>
        <p:spPr bwMode="auto">
          <a:xfrm>
            <a:off x="1143000" y="685800"/>
            <a:ext cx="4572000" cy="3429000"/>
          </a:xfrm>
          <a:prstGeom prst="rect">
            <a:avLst/>
          </a:prstGeom>
          <a:noFill/>
          <a:ln w="9525">
            <a:noFill/>
            <a:miter lim="800000"/>
          </a:ln>
        </p:spPr>
      </p:sp>
      <p:sp>
        <p:nvSpPr>
          <p:cNvPr id="3077" name="Rectangle 5"/>
          <p:cNvSpPr>
            <a:spLocks noGrp="1" noChangeArrowheads="1" noTextEdit="1"/>
          </p:cNvSpPr>
          <p:nvPr>
            <p:ph type="body" sz="quarter" idx="3"/>
          </p:nvPr>
        </p:nvSpPr>
        <p:spPr bwMode="auto">
          <a:xfrm>
            <a:off x="914400" y="4343400"/>
            <a:ext cx="5029200" cy="4114800"/>
          </a:xfrm>
          <a:prstGeom prst="rect">
            <a:avLst/>
          </a:prstGeom>
          <a:noFill/>
          <a:ln w="9525" cmpd="sng">
            <a:noFill/>
            <a:miter lim="800000"/>
          </a:ln>
          <a:effectLst/>
        </p:spPr>
        <p:txBody>
          <a:bodyPr vert="horz" wrap="square" lIns="91440" tIns="45720" rIns="91440" bIns="45720" numCol="1" anchor="ctr" anchorCtr="0" compatLnSpc="1"/>
          <a:lstStyle/>
          <a:p>
            <a:pPr lvl="0"/>
            <a:r>
              <a:rPr lang="zh-CN" noProof="0"/>
              <a:t>            </a:t>
            </a:r>
          </a:p>
          <a:p>
            <a:pPr lvl="1"/>
            <a:r>
              <a:rPr lang="zh-CN" noProof="0"/>
              <a:t>   </a:t>
            </a:r>
          </a:p>
          <a:p>
            <a:pPr lvl="2"/>
            <a:r>
              <a:rPr lang="zh-CN" noProof="0"/>
              <a:t>   </a:t>
            </a:r>
          </a:p>
          <a:p>
            <a:pPr lvl="3"/>
            <a:r>
              <a:rPr lang="zh-CN" noProof="0"/>
              <a:t>   </a:t>
            </a:r>
          </a:p>
          <a:p>
            <a:pPr lvl="4"/>
            <a:r>
              <a:rPr lang="zh-CN" noProof="0"/>
              <a:t>   </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smtClean="0">
                <a:latin typeface="Times New Roman" panose="02020603050405020304" pitchFamily="18" charset="0"/>
              </a:defRPr>
            </a:lvl1pPr>
          </a:lstStyle>
          <a:p>
            <a:pPr>
              <a:defRPr/>
            </a:pPr>
            <a:endParaRPr lang="zh-CN" altLang="zh-CN"/>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smtClean="0">
                <a:latin typeface="Times New Roman" panose="02020603050405020304" pitchFamily="18" charset="0"/>
              </a:defRPr>
            </a:lvl1pPr>
          </a:lstStyle>
          <a:p>
            <a:pPr>
              <a:defRPr/>
            </a:pPr>
            <a:fld id="{6ECCADAA-EA7F-4DAF-917B-9398003FB8C7}" type="slidenum">
              <a:rPr lang="zh-CN" altLang="zh-CN"/>
              <a:t>‹#›</a:t>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a:xfrm>
            <a:off x="922338" y="747713"/>
            <a:ext cx="4987925" cy="3741737"/>
          </a:xfrm>
        </p:spPr>
      </p:sp>
      <p:sp>
        <p:nvSpPr>
          <p:cNvPr id="8909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8909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B6738762-7C83-4C88-8DD4-121644198A32}" type="slidenum">
              <a:rPr lang="zh-CN" altLang="en-US"/>
              <a:pPr/>
              <a:t>8</a:t>
            </a:fld>
            <a:endParaRPr lang="en-US" altLang="zh-CN"/>
          </a:p>
        </p:txBody>
      </p:sp>
    </p:spTree>
    <p:extLst>
      <p:ext uri="{BB962C8B-B14F-4D97-AF65-F5344CB8AC3E}">
        <p14:creationId xmlns:p14="http://schemas.microsoft.com/office/powerpoint/2010/main" val="2284572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ECCADAA-EA7F-4DAF-917B-9398003FB8C7}" type="slidenum">
              <a:rPr lang="zh-CN" altLang="zh-CN" smtClean="0"/>
              <a:t>73</a:t>
            </a:fld>
            <a:endParaRPr lang="zh-CN" altLang="zh-CN"/>
          </a:p>
        </p:txBody>
      </p:sp>
    </p:spTree>
    <p:extLst>
      <p:ext uri="{BB962C8B-B14F-4D97-AF65-F5344CB8AC3E}">
        <p14:creationId xmlns:p14="http://schemas.microsoft.com/office/powerpoint/2010/main" val="2595877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6ECCADAA-EA7F-4DAF-917B-9398003FB8C7}" type="slidenum">
              <a:rPr lang="zh-CN" altLang="zh-CN" smtClean="0"/>
              <a:t>86</a:t>
            </a:fld>
            <a:endParaRPr lang="zh-CN" altLang="zh-CN"/>
          </a:p>
        </p:txBody>
      </p:sp>
    </p:spTree>
    <p:extLst>
      <p:ext uri="{BB962C8B-B14F-4D97-AF65-F5344CB8AC3E}">
        <p14:creationId xmlns:p14="http://schemas.microsoft.com/office/powerpoint/2010/main" val="1275608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未知"/>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round/>
          </a:ln>
        </p:spPr>
        <p:txBody>
          <a:bodyPr/>
          <a:lstStyle/>
          <a:p>
            <a:pPr>
              <a:defRPr/>
            </a:pPr>
            <a:endParaRPr lang="zh-CN" altLang="en-US"/>
          </a:p>
        </p:txBody>
      </p:sp>
      <p:sp>
        <p:nvSpPr>
          <p:cNvPr id="5" name="Line 8"/>
          <p:cNvSpPr>
            <a:spLocks noChangeShapeType="1"/>
          </p:cNvSpPr>
          <p:nvPr/>
        </p:nvSpPr>
        <p:spPr bwMode="auto">
          <a:xfrm>
            <a:off x="1981200" y="3962400"/>
            <a:ext cx="6511925" cy="0"/>
          </a:xfrm>
          <a:prstGeom prst="line">
            <a:avLst/>
          </a:prstGeom>
          <a:noFill/>
          <a:ln w="19050" cmpd="sng">
            <a:solidFill>
              <a:schemeClr val="accent1"/>
            </a:solidFill>
            <a:round/>
          </a:ln>
          <a:effectLst/>
        </p:spPr>
        <p:txBody>
          <a:bodyPr/>
          <a:lstStyle/>
          <a:p>
            <a:pPr>
              <a:defRPr/>
            </a:pPr>
            <a:endParaRPr lang="zh-CN" altLang="en-US"/>
          </a:p>
        </p:txBody>
      </p:sp>
      <p:sp>
        <p:nvSpPr>
          <p:cNvPr id="2050" name="Rectangle 2"/>
          <p:cNvSpPr>
            <a:spLocks noGrp="1" noChangeArrowheads="1"/>
          </p:cNvSpPr>
          <p:nvPr>
            <p:ph type="ctrTitle"/>
          </p:nvPr>
        </p:nvSpPr>
        <p:spPr>
          <a:xfrm>
            <a:off x="914400" y="1524000"/>
            <a:ext cx="7623175" cy="1752600"/>
          </a:xfrm>
        </p:spPr>
        <p:txBody>
          <a:bodyPr/>
          <a:lstStyle>
            <a:lvl1pPr>
              <a:defRPr sz="5000"/>
            </a:lvl1pPr>
          </a:lstStyle>
          <a:p>
            <a:r>
              <a:rPr lang="zh-CN"/>
              <a:t>单击此处编辑母版标题样式</a:t>
            </a:r>
          </a:p>
        </p:txBody>
      </p:sp>
      <p:sp>
        <p:nvSpPr>
          <p:cNvPr id="2051"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r>
              <a:rPr lang="zh-CN"/>
              <a:t>单击此处编辑母版副标题样式</a:t>
            </a:r>
          </a:p>
        </p:txBody>
      </p:sp>
      <p:sp>
        <p:nvSpPr>
          <p:cNvPr id="6" name="Rectangle 4"/>
          <p:cNvSpPr>
            <a:spLocks noGrp="1" noChangeArrowheads="1"/>
          </p:cNvSpPr>
          <p:nvPr>
            <p:ph type="dt" sz="half" idx="10"/>
          </p:nvPr>
        </p:nvSpPr>
        <p:spPr/>
        <p:txBody>
          <a:bodyPr/>
          <a:lstStyle>
            <a:lvl1pPr>
              <a:defRPr smtClean="0"/>
            </a:lvl1pPr>
          </a:lstStyle>
          <a:p>
            <a:pPr>
              <a:defRPr/>
            </a:pPr>
            <a:endParaRPr lang="zh-CN" altLang="zh-CN"/>
          </a:p>
        </p:txBody>
      </p:sp>
      <p:sp>
        <p:nvSpPr>
          <p:cNvPr id="7" name="Rectangle 5"/>
          <p:cNvSpPr>
            <a:spLocks noGrp="1" noChangeArrowheads="1"/>
          </p:cNvSpPr>
          <p:nvPr>
            <p:ph type="ftr" sz="quarter" idx="11"/>
          </p:nvPr>
        </p:nvSpPr>
        <p:spPr bwMode="auto">
          <a:xfrm>
            <a:off x="3124200" y="6243638"/>
            <a:ext cx="2895600" cy="457200"/>
          </a:xfrm>
          <a:prstGeom prst="rect">
            <a:avLst/>
          </a:prstGeom>
          <a:ln>
            <a:miter lim="800000"/>
          </a:ln>
        </p:spPr>
        <p:txBody>
          <a:bodyPr vert="horz" wrap="square" lIns="91440" tIns="45720" rIns="91440" bIns="45720" numCol="1" anchor="b" anchorCtr="0" compatLnSpc="1"/>
          <a:lstStyle>
            <a:lvl1pPr algn="ctr">
              <a:defRPr sz="1200" smtClean="0">
                <a:latin typeface="+mj-lt"/>
              </a:defRPr>
            </a:lvl1pPr>
          </a:lstStyle>
          <a:p>
            <a:pPr>
              <a:defRPr/>
            </a:pPr>
            <a:r>
              <a:rPr lang="zh-CN" altLang="zh-CN"/>
              <a:t>An Introduction to Database System</a:t>
            </a:r>
          </a:p>
        </p:txBody>
      </p:sp>
      <p:sp>
        <p:nvSpPr>
          <p:cNvPr id="8" name="Rectangle 6"/>
          <p:cNvSpPr>
            <a:spLocks noGrp="1" noChangeArrowheads="1"/>
          </p:cNvSpPr>
          <p:nvPr>
            <p:ph type="sldNum" sz="quarter" idx="12"/>
          </p:nvPr>
        </p:nvSpPr>
        <p:spPr/>
        <p:txBody>
          <a:bodyPr/>
          <a:lstStyle>
            <a:lvl1pPr>
              <a:defRPr smtClean="0"/>
            </a:lvl1pPr>
          </a:lstStyle>
          <a:p>
            <a:pPr>
              <a:defRPr/>
            </a:pPr>
            <a:fld id="{FAE41564-0AE4-4B98-883B-13A8A0E0AF95}" type="slidenum">
              <a:rPr lang="zh-CN" altLang="zh-CN"/>
              <a:t>‹#›</a:t>
            </a:fld>
            <a:endParaRPr lang="zh-CN"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sldNum" sz="quarter" idx="11"/>
          </p:nvPr>
        </p:nvSpPr>
        <p:spPr/>
        <p:txBody>
          <a:bodyPr/>
          <a:lstStyle>
            <a:lvl1pPr>
              <a:defRPr/>
            </a:lvl1pPr>
          </a:lstStyle>
          <a:p>
            <a:pPr>
              <a:defRPr/>
            </a:pPr>
            <a:fld id="{D560E978-D4E8-4805-9F6C-386C804177A0}" type="slidenum">
              <a:rPr lang="zh-CN" altLang="zh-CN"/>
              <a:t>‹#›</a:t>
            </a:fld>
            <a:endParaRPr lang="zh-CN"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sldNum" sz="quarter" idx="11"/>
          </p:nvPr>
        </p:nvSpPr>
        <p:spPr/>
        <p:txBody>
          <a:bodyPr/>
          <a:lstStyle>
            <a:lvl1pPr>
              <a:defRPr/>
            </a:lvl1pPr>
          </a:lstStyle>
          <a:p>
            <a:pPr>
              <a:defRPr/>
            </a:pPr>
            <a:fld id="{F85CD287-2CEF-4C73-8350-60ACACBF4249}" type="slidenum">
              <a:rPr lang="zh-CN" altLang="zh-CN"/>
              <a:t>‹#›</a:t>
            </a:fld>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sldNum" sz="quarter" idx="11"/>
          </p:nvPr>
        </p:nvSpPr>
        <p:spPr/>
        <p:txBody>
          <a:bodyPr/>
          <a:lstStyle>
            <a:lvl1pPr>
              <a:defRPr/>
            </a:lvl1pPr>
          </a:lstStyle>
          <a:p>
            <a:pPr>
              <a:defRPr/>
            </a:pPr>
            <a:fld id="{398146F0-1012-461B-98A9-919603E261BA}" type="slidenum">
              <a:rPr lang="zh-CN" altLang="zh-CN"/>
              <a:t>‹#›</a:t>
            </a:fld>
            <a:endParaRPr lang="zh-CN"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sldNum" sz="quarter" idx="11"/>
          </p:nvPr>
        </p:nvSpPr>
        <p:spPr/>
        <p:txBody>
          <a:bodyPr/>
          <a:lstStyle>
            <a:lvl1pPr>
              <a:defRPr/>
            </a:lvl1pPr>
          </a:lstStyle>
          <a:p>
            <a:pPr>
              <a:defRPr/>
            </a:pPr>
            <a:fld id="{0A76E435-DB8D-47DC-8BBC-CC2E9DB1FBA1}" type="slidenum">
              <a:rPr lang="zh-CN" altLang="zh-CN"/>
              <a:t>‹#›</a:t>
            </a:fld>
            <a:endParaRPr lang="zh-CN"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zh-CN" altLang="zh-CN"/>
          </a:p>
        </p:txBody>
      </p:sp>
      <p:sp>
        <p:nvSpPr>
          <p:cNvPr id="6" name="Rectangle 5"/>
          <p:cNvSpPr>
            <a:spLocks noGrp="1" noChangeArrowheads="1"/>
          </p:cNvSpPr>
          <p:nvPr>
            <p:ph type="sldNum" sz="quarter" idx="11"/>
          </p:nvPr>
        </p:nvSpPr>
        <p:spPr/>
        <p:txBody>
          <a:bodyPr/>
          <a:lstStyle>
            <a:lvl1pPr>
              <a:defRPr/>
            </a:lvl1pPr>
          </a:lstStyle>
          <a:p>
            <a:pPr>
              <a:defRPr/>
            </a:pPr>
            <a:fld id="{0251B774-BEB7-4392-BE2A-41672509E66F}" type="slidenum">
              <a:rPr lang="zh-CN" altLang="zh-CN"/>
              <a:t>‹#›</a:t>
            </a:fld>
            <a:endParaRPr lang="zh-CN"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zh-CN" altLang="zh-CN"/>
          </a:p>
        </p:txBody>
      </p:sp>
      <p:sp>
        <p:nvSpPr>
          <p:cNvPr id="8" name="Rectangle 5"/>
          <p:cNvSpPr>
            <a:spLocks noGrp="1" noChangeArrowheads="1"/>
          </p:cNvSpPr>
          <p:nvPr>
            <p:ph type="sldNum" sz="quarter" idx="11"/>
          </p:nvPr>
        </p:nvSpPr>
        <p:spPr/>
        <p:txBody>
          <a:bodyPr/>
          <a:lstStyle>
            <a:lvl1pPr>
              <a:defRPr/>
            </a:lvl1pPr>
          </a:lstStyle>
          <a:p>
            <a:pPr>
              <a:defRPr/>
            </a:pPr>
            <a:fld id="{574CEE08-DB70-4584-8321-3104D1CF6D25}" type="slidenum">
              <a:rPr lang="zh-CN" altLang="zh-CN"/>
              <a:t>‹#›</a:t>
            </a:fld>
            <a:endParaRPr lang="zh-CN"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zh-CN" altLang="zh-CN"/>
          </a:p>
        </p:txBody>
      </p:sp>
      <p:sp>
        <p:nvSpPr>
          <p:cNvPr id="4" name="Rectangle 5"/>
          <p:cNvSpPr>
            <a:spLocks noGrp="1" noChangeArrowheads="1"/>
          </p:cNvSpPr>
          <p:nvPr>
            <p:ph type="sldNum" sz="quarter" idx="11"/>
          </p:nvPr>
        </p:nvSpPr>
        <p:spPr/>
        <p:txBody>
          <a:bodyPr/>
          <a:lstStyle>
            <a:lvl1pPr>
              <a:defRPr/>
            </a:lvl1pPr>
          </a:lstStyle>
          <a:p>
            <a:pPr>
              <a:defRPr/>
            </a:pPr>
            <a:fld id="{F9738534-1C98-411E-ADC5-440D965E2FCB}" type="slidenum">
              <a:rPr lang="zh-CN" altLang="zh-CN"/>
              <a:t>‹#›</a:t>
            </a:fld>
            <a:endParaRPr lang="zh-CN"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zh-CN" altLang="zh-CN"/>
          </a:p>
        </p:txBody>
      </p:sp>
      <p:sp>
        <p:nvSpPr>
          <p:cNvPr id="3" name="Rectangle 5"/>
          <p:cNvSpPr>
            <a:spLocks noGrp="1" noChangeArrowheads="1"/>
          </p:cNvSpPr>
          <p:nvPr>
            <p:ph type="sldNum" sz="quarter" idx="11"/>
          </p:nvPr>
        </p:nvSpPr>
        <p:spPr/>
        <p:txBody>
          <a:bodyPr/>
          <a:lstStyle>
            <a:lvl1pPr>
              <a:defRPr/>
            </a:lvl1pPr>
          </a:lstStyle>
          <a:p>
            <a:pPr>
              <a:defRPr/>
            </a:pPr>
            <a:fld id="{03A33306-C960-4DC9-BA11-3DC7717C906C}" type="slidenum">
              <a:rPr lang="zh-CN" altLang="zh-CN"/>
              <a:t>‹#›</a:t>
            </a:fld>
            <a:endParaRPr lang="zh-CN"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zh-CN" altLang="zh-CN"/>
          </a:p>
        </p:txBody>
      </p:sp>
      <p:sp>
        <p:nvSpPr>
          <p:cNvPr id="6" name="Rectangle 5"/>
          <p:cNvSpPr>
            <a:spLocks noGrp="1" noChangeArrowheads="1"/>
          </p:cNvSpPr>
          <p:nvPr>
            <p:ph type="sldNum" sz="quarter" idx="11"/>
          </p:nvPr>
        </p:nvSpPr>
        <p:spPr/>
        <p:txBody>
          <a:bodyPr/>
          <a:lstStyle>
            <a:lvl1pPr>
              <a:defRPr/>
            </a:lvl1pPr>
          </a:lstStyle>
          <a:p>
            <a:pPr>
              <a:defRPr/>
            </a:pPr>
            <a:fld id="{F24B74B0-A8C9-4C10-94B2-9923A1268A06}" type="slidenum">
              <a:rPr lang="zh-CN" altLang="zh-CN"/>
              <a:t>‹#›</a:t>
            </a:fld>
            <a:endParaRPr lang="zh-CN"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zh-CN" altLang="zh-CN"/>
          </a:p>
        </p:txBody>
      </p:sp>
      <p:sp>
        <p:nvSpPr>
          <p:cNvPr id="6" name="Rectangle 5"/>
          <p:cNvSpPr>
            <a:spLocks noGrp="1" noChangeArrowheads="1"/>
          </p:cNvSpPr>
          <p:nvPr>
            <p:ph type="sldNum" sz="quarter" idx="11"/>
          </p:nvPr>
        </p:nvSpPr>
        <p:spPr/>
        <p:txBody>
          <a:bodyPr/>
          <a:lstStyle>
            <a:lvl1pPr>
              <a:defRPr/>
            </a:lvl1pPr>
          </a:lstStyle>
          <a:p>
            <a:pPr>
              <a:defRPr/>
            </a:pPr>
            <a:fld id="{27F98827-9F87-40D0-A5E5-D9734262C910}" type="slidenum">
              <a:rPr lang="zh-CN" altLang="zh-CN"/>
              <a:t>‹#›</a:t>
            </a:fld>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ln>
        </p:spPr>
        <p:txBody>
          <a:bodyPr vert="horz" wrap="square" lIns="91440" tIns="45720" rIns="91440" bIns="45720" numCol="1" anchor="t" anchorCtr="0" compatLnSpc="1"/>
          <a:lstStyle/>
          <a:p>
            <a:pPr lvl="0"/>
            <a:r>
              <a:rPr lang="zh-CN"/>
              <a:t>单击此处编辑母版标题样式</a:t>
            </a:r>
          </a:p>
        </p:txBody>
      </p:sp>
      <p:sp>
        <p:nvSpPr>
          <p:cNvPr id="1027" name="Rectangle 3"/>
          <p:cNvSpPr>
            <a:spLocks noGrp="1" noChangeArrowheads="1"/>
          </p:cNvSpPr>
          <p:nvPr>
            <p:ph type="body" idx="1"/>
          </p:nvPr>
        </p:nvSpPr>
        <p:spPr bwMode="auto">
          <a:xfrm>
            <a:off x="457200" y="1600200"/>
            <a:ext cx="8229600" cy="4530725"/>
          </a:xfrm>
          <a:prstGeom prst="rect">
            <a:avLst/>
          </a:prstGeom>
          <a:noFill/>
          <a:ln w="9525">
            <a:noFill/>
            <a:miter lim="800000"/>
          </a:ln>
        </p:spPr>
        <p:txBody>
          <a:bodyPr vert="horz" wrap="square" lIns="91440" tIns="45720" rIns="91440" bIns="45720" numCol="1" anchor="t" anchorCtr="0" compatLnSpc="1"/>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1028"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a:defRPr sz="1200" smtClean="0">
                <a:latin typeface="+mj-lt"/>
              </a:defRPr>
            </a:lvl1pPr>
          </a:lstStyle>
          <a:p>
            <a:pPr>
              <a:defRPr/>
            </a:pPr>
            <a:endParaRPr lang="zh-CN" altLang="zh-CN"/>
          </a:p>
        </p:txBody>
      </p:sp>
      <p:sp>
        <p:nvSpPr>
          <p:cNvPr id="1029" name="Rectangle 5"/>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smtClean="0">
                <a:latin typeface="+mj-lt"/>
              </a:defRPr>
            </a:lvl1pPr>
          </a:lstStyle>
          <a:p>
            <a:pPr>
              <a:defRPr/>
            </a:pPr>
            <a:fld id="{C3C890AE-41A6-4AAA-A642-FE7D8C2B4C4A}" type="slidenum">
              <a:rPr lang="zh-CN" altLang="zh-CN"/>
              <a:t>‹#›</a:t>
            </a:fld>
            <a:endParaRPr lang="zh-CN" altLang="zh-CN"/>
          </a:p>
        </p:txBody>
      </p:sp>
      <p:sp>
        <p:nvSpPr>
          <p:cNvPr id="1030" name="未知"/>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round/>
          </a:ln>
        </p:spPr>
        <p:txBody>
          <a:bodyPr/>
          <a:lstStyle/>
          <a:p>
            <a:pPr>
              <a:defRPr/>
            </a:pPr>
            <a:endParaRPr lang="zh-CN" altLang="en-US"/>
          </a:p>
        </p:txBody>
      </p:sp>
      <p:sp>
        <p:nvSpPr>
          <p:cNvPr id="1031" name="Line 7"/>
          <p:cNvSpPr>
            <a:spLocks noChangeShapeType="1"/>
          </p:cNvSpPr>
          <p:nvPr/>
        </p:nvSpPr>
        <p:spPr bwMode="auto">
          <a:xfrm>
            <a:off x="457200" y="6172200"/>
            <a:ext cx="8229600" cy="0"/>
          </a:xfrm>
          <a:prstGeom prst="line">
            <a:avLst/>
          </a:prstGeom>
          <a:noFill/>
          <a:ln w="19050" cmpd="sng">
            <a:solidFill>
              <a:schemeClr val="accent1"/>
            </a:solidFill>
            <a:round/>
          </a:ln>
          <a:effectLst/>
        </p:spPr>
        <p:txBody>
          <a:body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页脚占位符 4"/>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a:p>
        </p:txBody>
      </p:sp>
      <p:sp>
        <p:nvSpPr>
          <p:cNvPr id="5123" name="Rectangle 2"/>
          <p:cNvSpPr>
            <a:spLocks noGrp="1" noChangeArrowheads="1"/>
          </p:cNvSpPr>
          <p:nvPr>
            <p:ph type="title" idx="4294967295"/>
          </p:nvPr>
        </p:nvSpPr>
        <p:spPr/>
        <p:txBody>
          <a:bodyPr/>
          <a:lstStyle/>
          <a:p>
            <a:pPr eaLnBrk="1" hangingPunct="1"/>
            <a:r>
              <a:rPr lang="zh-CN" altLang="en-US" sz="3600" smtClean="0"/>
              <a:t>第三章</a:t>
            </a:r>
            <a:r>
              <a:rPr lang="zh-CN" altLang="en-US" sz="3600" smtClean="0">
                <a:ea typeface="黑体" panose="02010609060101010101" pitchFamily="49" charset="-122"/>
              </a:rPr>
              <a:t>  </a:t>
            </a:r>
            <a:r>
              <a:rPr lang="zh-CN" altLang="en-US" sz="3600" smtClean="0"/>
              <a:t>关系数据库标准语言</a:t>
            </a:r>
            <a:r>
              <a:rPr lang="en-US" altLang="zh-CN" sz="3600" smtClean="0">
                <a:ea typeface="黑体" panose="02010609060101010101" pitchFamily="49" charset="-122"/>
              </a:rPr>
              <a:t>SQL</a:t>
            </a:r>
          </a:p>
        </p:txBody>
      </p:sp>
      <p:sp>
        <p:nvSpPr>
          <p:cNvPr id="5124" name="Rectangle 3"/>
          <p:cNvSpPr>
            <a:spLocks noGrp="1" noChangeArrowheads="1"/>
          </p:cNvSpPr>
          <p:nvPr>
            <p:ph type="body" idx="4294967295"/>
          </p:nvPr>
        </p:nvSpPr>
        <p:spPr>
          <a:xfrm>
            <a:off x="971550" y="1098550"/>
            <a:ext cx="6508750" cy="4994275"/>
          </a:xfrm>
        </p:spPr>
        <p:txBody>
          <a:bodyPr/>
          <a:lstStyle/>
          <a:p>
            <a:pPr algn="just" eaLnBrk="1" hangingPunct="1">
              <a:lnSpc>
                <a:spcPct val="130000"/>
              </a:lnSpc>
              <a:buFont typeface="Wingdings" panose="05000000000000000000" pitchFamily="2" charset="2"/>
              <a:buNone/>
            </a:pPr>
            <a:r>
              <a:rPr lang="en-US" altLang="zh-CN" smtClean="0"/>
              <a:t>3.1 SQL</a:t>
            </a:r>
            <a:r>
              <a:rPr lang="zh-CN" altLang="en-US" smtClean="0"/>
              <a:t>概述</a:t>
            </a:r>
          </a:p>
          <a:p>
            <a:pPr algn="just" eaLnBrk="1" hangingPunct="1">
              <a:lnSpc>
                <a:spcPct val="130000"/>
              </a:lnSpc>
              <a:buFont typeface="Wingdings" panose="05000000000000000000" pitchFamily="2" charset="2"/>
              <a:buNone/>
            </a:pPr>
            <a:r>
              <a:rPr lang="en-US" altLang="zh-CN" smtClean="0"/>
              <a:t>3.2 </a:t>
            </a:r>
            <a:r>
              <a:rPr lang="zh-CN" altLang="en-US" smtClean="0"/>
              <a:t>学生</a:t>
            </a:r>
            <a:r>
              <a:rPr lang="en-US" altLang="zh-CN" smtClean="0"/>
              <a:t>-</a:t>
            </a:r>
            <a:r>
              <a:rPr lang="zh-CN" altLang="en-US" smtClean="0"/>
              <a:t>课程数据库</a:t>
            </a:r>
          </a:p>
          <a:p>
            <a:pPr algn="just" eaLnBrk="1" hangingPunct="1">
              <a:lnSpc>
                <a:spcPct val="130000"/>
              </a:lnSpc>
              <a:buFont typeface="Wingdings" panose="05000000000000000000" pitchFamily="2" charset="2"/>
              <a:buNone/>
            </a:pPr>
            <a:r>
              <a:rPr lang="en-US" altLang="zh-CN" smtClean="0"/>
              <a:t>3.3 </a:t>
            </a:r>
            <a:r>
              <a:rPr lang="zh-CN" altLang="en-US" smtClean="0"/>
              <a:t>数据定义</a:t>
            </a:r>
          </a:p>
          <a:p>
            <a:pPr algn="just" eaLnBrk="1" hangingPunct="1">
              <a:lnSpc>
                <a:spcPct val="130000"/>
              </a:lnSpc>
              <a:buFont typeface="Wingdings" panose="05000000000000000000" pitchFamily="2" charset="2"/>
              <a:buNone/>
            </a:pPr>
            <a:r>
              <a:rPr lang="en-US" altLang="zh-CN" smtClean="0">
                <a:solidFill>
                  <a:srgbClr val="0066FF"/>
                </a:solidFill>
              </a:rPr>
              <a:t>3.4 </a:t>
            </a:r>
            <a:r>
              <a:rPr lang="zh-CN" altLang="en-US" smtClean="0">
                <a:solidFill>
                  <a:srgbClr val="0066FF"/>
                </a:solidFill>
              </a:rPr>
              <a:t>数据查询</a:t>
            </a:r>
          </a:p>
          <a:p>
            <a:pPr algn="just" eaLnBrk="1" hangingPunct="1">
              <a:lnSpc>
                <a:spcPct val="130000"/>
              </a:lnSpc>
              <a:buFont typeface="Wingdings" panose="05000000000000000000" pitchFamily="2" charset="2"/>
              <a:buNone/>
            </a:pPr>
            <a:r>
              <a:rPr lang="en-US" altLang="zh-CN" smtClean="0"/>
              <a:t>3.5 </a:t>
            </a:r>
            <a:r>
              <a:rPr lang="zh-CN" altLang="en-US" smtClean="0"/>
              <a:t>数据更新</a:t>
            </a:r>
            <a:endParaRPr lang="zh-CN" altLang="en-US" sz="3200" smtClean="0"/>
          </a:p>
          <a:p>
            <a:pPr algn="just" eaLnBrk="1" hangingPunct="1">
              <a:lnSpc>
                <a:spcPct val="130000"/>
              </a:lnSpc>
              <a:buFont typeface="Wingdings" panose="05000000000000000000" pitchFamily="2" charset="2"/>
              <a:buNone/>
            </a:pPr>
            <a:r>
              <a:rPr lang="en-US" altLang="zh-CN" smtClean="0"/>
              <a:t>3.6 </a:t>
            </a:r>
            <a:r>
              <a:rPr lang="zh-CN" altLang="en-US" smtClean="0"/>
              <a:t>空值的处理</a:t>
            </a:r>
          </a:p>
          <a:p>
            <a:pPr algn="just" eaLnBrk="1" hangingPunct="1">
              <a:lnSpc>
                <a:spcPct val="130000"/>
              </a:lnSpc>
              <a:buFont typeface="Wingdings" panose="05000000000000000000" pitchFamily="2" charset="2"/>
              <a:buNone/>
            </a:pPr>
            <a:r>
              <a:rPr lang="en-US" altLang="zh-CN" smtClean="0"/>
              <a:t>3.7 </a:t>
            </a:r>
            <a:r>
              <a:rPr lang="zh-CN" altLang="en-US" smtClean="0"/>
              <a:t>视图</a:t>
            </a:r>
          </a:p>
          <a:p>
            <a:pPr algn="just" eaLnBrk="1" hangingPunct="1">
              <a:lnSpc>
                <a:spcPct val="130000"/>
              </a:lnSpc>
              <a:buFont typeface="Wingdings" panose="05000000000000000000" pitchFamily="2" charset="2"/>
              <a:buNone/>
            </a:pPr>
            <a:r>
              <a:rPr lang="en-US" altLang="zh-CN" smtClean="0"/>
              <a:t>3.8 </a:t>
            </a:r>
            <a:r>
              <a:rPr lang="zh-CN" altLang="en-US" smtClean="0"/>
              <a:t>小结</a:t>
            </a:r>
          </a:p>
        </p:txBody>
      </p:sp>
    </p:spTree>
    <p:extLst>
      <p:ext uri="{BB962C8B-B14F-4D97-AF65-F5344CB8AC3E}">
        <p14:creationId xmlns:p14="http://schemas.microsoft.com/office/powerpoint/2010/main" val="29004329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p:txBody>
          <a:bodyPr/>
          <a:lstStyle/>
          <a:p>
            <a:pPr eaLnBrk="1" hangingPunct="1"/>
            <a:r>
              <a:rPr lang="zh-CN" altLang="en-US" sz="3600" smtClean="0"/>
              <a:t>连接操作的执行过程（续）</a:t>
            </a:r>
          </a:p>
        </p:txBody>
      </p:sp>
      <p:sp>
        <p:nvSpPr>
          <p:cNvPr id="14339" name="Rectangle 3"/>
          <p:cNvSpPr>
            <a:spLocks noGrp="1" noChangeArrowheads="1"/>
          </p:cNvSpPr>
          <p:nvPr>
            <p:ph type="body" idx="4294967295"/>
          </p:nvPr>
        </p:nvSpPr>
        <p:spPr>
          <a:xfrm>
            <a:off x="544513" y="1125538"/>
            <a:ext cx="8142287" cy="4114800"/>
          </a:xfrm>
        </p:spPr>
        <p:txBody>
          <a:bodyPr/>
          <a:lstStyle/>
          <a:p>
            <a:pPr marL="342900" lvl="1" indent="-342900" algn="just" eaLnBrk="1" hangingPunct="1">
              <a:lnSpc>
                <a:spcPct val="160000"/>
              </a:lnSpc>
              <a:buFont typeface="Wingdings" panose="05000000000000000000" pitchFamily="2" charset="2"/>
              <a:buNone/>
              <a:defRPr/>
            </a:pPr>
            <a:r>
              <a:rPr lang="zh-CN" altLang="en-US" sz="2800" dirty="0" smtClean="0">
                <a:cs typeface="+mn-cs"/>
              </a:rPr>
              <a:t>（3）索引连接（</a:t>
            </a:r>
            <a:r>
              <a:rPr lang="en-US" altLang="zh-CN" sz="2800" dirty="0" smtClean="0">
                <a:cs typeface="+mn-cs"/>
              </a:rPr>
              <a:t>INDEX-JOIN</a:t>
            </a:r>
            <a:r>
              <a:rPr lang="zh-CN" altLang="en-US" sz="2800" dirty="0" smtClean="0">
                <a:cs typeface="+mn-cs"/>
              </a:rPr>
              <a:t>）</a:t>
            </a:r>
            <a:endParaRPr lang="en-US" altLang="zh-CN" sz="2800" dirty="0" smtClean="0">
              <a:cs typeface="+mn-cs"/>
            </a:endParaRPr>
          </a:p>
          <a:p>
            <a:pPr lvl="1" algn="just">
              <a:lnSpc>
                <a:spcPct val="120000"/>
              </a:lnSpc>
              <a:defRPr/>
            </a:pPr>
            <a:r>
              <a:rPr lang="zh-CN" altLang="en-US" dirty="0" smtClean="0"/>
              <a:t>对表</a:t>
            </a:r>
            <a:r>
              <a:rPr lang="en-US" altLang="zh-CN" dirty="0" smtClean="0"/>
              <a:t>2</a:t>
            </a:r>
            <a:r>
              <a:rPr lang="zh-CN" altLang="en-US" dirty="0" smtClean="0"/>
              <a:t>按连接字段建立索引</a:t>
            </a:r>
          </a:p>
          <a:p>
            <a:pPr lvl="1" algn="just">
              <a:lnSpc>
                <a:spcPct val="120000"/>
              </a:lnSpc>
              <a:defRPr/>
            </a:pPr>
            <a:r>
              <a:rPr lang="zh-CN" altLang="en-US" dirty="0" smtClean="0"/>
              <a:t>对表</a:t>
            </a:r>
            <a:r>
              <a:rPr lang="en-US" altLang="zh-CN" dirty="0" smtClean="0"/>
              <a:t>1</a:t>
            </a:r>
            <a:r>
              <a:rPr lang="zh-CN" altLang="en-US" dirty="0" smtClean="0"/>
              <a:t>中的每个元组，依次根据其连接字段值查询表</a:t>
            </a:r>
            <a:r>
              <a:rPr lang="en-US" altLang="zh-CN" dirty="0" smtClean="0"/>
              <a:t>2</a:t>
            </a:r>
            <a:r>
              <a:rPr lang="zh-CN" altLang="en-US" dirty="0" smtClean="0"/>
              <a:t>的索引，从中找到满足条件的元组，找到后就将表</a:t>
            </a:r>
            <a:r>
              <a:rPr lang="en-US" altLang="zh-CN" dirty="0" smtClean="0"/>
              <a:t>1</a:t>
            </a:r>
            <a:r>
              <a:rPr lang="zh-CN" altLang="en-US" dirty="0" smtClean="0"/>
              <a:t>中的第一个元组与该元组拼接起来，形成结果表中一个元组</a:t>
            </a:r>
            <a:endParaRPr lang="en-US" altLang="zh-CN" dirty="0" smtClean="0"/>
          </a:p>
        </p:txBody>
      </p:sp>
    </p:spTree>
    <p:extLst>
      <p:ext uri="{BB962C8B-B14F-4D97-AF65-F5344CB8AC3E}">
        <p14:creationId xmlns:p14="http://schemas.microsoft.com/office/powerpoint/2010/main" val="21599495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pPr eaLnBrk="1" hangingPunct="1"/>
            <a:r>
              <a:rPr lang="zh-CN" altLang="en-US" sz="3600" smtClean="0"/>
              <a:t>等值与非等值连接查询（续）</a:t>
            </a:r>
          </a:p>
        </p:txBody>
      </p:sp>
      <p:sp>
        <p:nvSpPr>
          <p:cNvPr id="15363" name="Rectangle 3"/>
          <p:cNvSpPr>
            <a:spLocks noGrp="1" noChangeArrowheads="1"/>
          </p:cNvSpPr>
          <p:nvPr>
            <p:ph type="body" idx="4294967295"/>
          </p:nvPr>
        </p:nvSpPr>
        <p:spPr>
          <a:xfrm>
            <a:off x="250825" y="1196975"/>
            <a:ext cx="8893175" cy="4495800"/>
          </a:xfrm>
        </p:spPr>
        <p:txBody>
          <a:bodyPr/>
          <a:lstStyle/>
          <a:p>
            <a:pPr algn="just" eaLnBrk="1" hangingPunct="1"/>
            <a:r>
              <a:rPr lang="zh-CN" altLang="en-US" smtClean="0"/>
              <a:t>自然连接</a:t>
            </a:r>
          </a:p>
          <a:p>
            <a:pPr eaLnBrk="1" hangingPunct="1">
              <a:lnSpc>
                <a:spcPct val="140000"/>
              </a:lnSpc>
              <a:buFont typeface="Wingdings" panose="05000000000000000000" pitchFamily="2" charset="2"/>
              <a:buNone/>
            </a:pPr>
            <a:endParaRPr lang="en-US" altLang="zh-CN" sz="2400" smtClean="0"/>
          </a:p>
          <a:p>
            <a:pPr eaLnBrk="1" hangingPunct="1">
              <a:lnSpc>
                <a:spcPct val="140000"/>
              </a:lnSpc>
              <a:buFont typeface="Wingdings" panose="05000000000000000000" pitchFamily="2" charset="2"/>
              <a:buNone/>
            </a:pPr>
            <a:r>
              <a:rPr lang="en-US" altLang="zh-CN" sz="2400" smtClean="0"/>
              <a:t>[</a:t>
            </a:r>
            <a:r>
              <a:rPr lang="zh-CN" altLang="en-US" sz="2400" smtClean="0"/>
              <a:t>例 </a:t>
            </a:r>
            <a:r>
              <a:rPr lang="en-US" altLang="zh-CN" sz="2400" smtClean="0"/>
              <a:t>3.50]  </a:t>
            </a:r>
            <a:r>
              <a:rPr lang="zh-CN" altLang="en-US" sz="2400" smtClean="0"/>
              <a:t>对</a:t>
            </a:r>
            <a:r>
              <a:rPr lang="en-US" altLang="zh-CN" sz="2400" smtClean="0"/>
              <a:t>[</a:t>
            </a:r>
            <a:r>
              <a:rPr lang="zh-CN" altLang="en-US" sz="2400" smtClean="0"/>
              <a:t>例 </a:t>
            </a:r>
            <a:r>
              <a:rPr lang="en-US" altLang="zh-CN" sz="2400" smtClean="0"/>
              <a:t>3.49]</a:t>
            </a:r>
            <a:r>
              <a:rPr lang="zh-CN" altLang="en-US" sz="2400" smtClean="0"/>
              <a:t>用自然连接完成。</a:t>
            </a:r>
          </a:p>
          <a:p>
            <a:pPr eaLnBrk="1" hangingPunct="1">
              <a:lnSpc>
                <a:spcPct val="140000"/>
              </a:lnSpc>
              <a:buFont typeface="Wingdings" panose="05000000000000000000" pitchFamily="2" charset="2"/>
              <a:buNone/>
            </a:pPr>
            <a:r>
              <a:rPr lang="zh-CN" altLang="en-US" sz="2400" smtClean="0"/>
              <a:t> </a:t>
            </a:r>
            <a:r>
              <a:rPr lang="en-US" altLang="zh-CN" sz="2400" smtClean="0"/>
              <a:t>SELECT  </a:t>
            </a:r>
            <a:r>
              <a:rPr lang="en-US" altLang="zh-CN" sz="2400" smtClean="0">
                <a:solidFill>
                  <a:srgbClr val="D75B5B"/>
                </a:solidFill>
              </a:rPr>
              <a:t>Student.Sno</a:t>
            </a:r>
            <a:r>
              <a:rPr lang="zh-CN" altLang="en-US" sz="2400" smtClean="0"/>
              <a:t>,</a:t>
            </a:r>
            <a:r>
              <a:rPr lang="en-US" altLang="zh-CN" sz="2400" smtClean="0"/>
              <a:t>Sname</a:t>
            </a:r>
            <a:r>
              <a:rPr lang="zh-CN" altLang="en-US" sz="2400" smtClean="0"/>
              <a:t>,</a:t>
            </a:r>
            <a:r>
              <a:rPr lang="en-US" altLang="zh-CN" sz="2400" smtClean="0"/>
              <a:t>Ssex</a:t>
            </a:r>
            <a:r>
              <a:rPr lang="zh-CN" altLang="en-US" sz="2400" smtClean="0"/>
              <a:t>,</a:t>
            </a:r>
            <a:r>
              <a:rPr lang="en-US" altLang="zh-CN" sz="2400" smtClean="0"/>
              <a:t>Sage</a:t>
            </a:r>
            <a:r>
              <a:rPr lang="zh-CN" altLang="en-US" sz="2400" smtClean="0"/>
              <a:t>,</a:t>
            </a:r>
            <a:r>
              <a:rPr lang="en-US" altLang="zh-CN" sz="2400" smtClean="0"/>
              <a:t>Sdept</a:t>
            </a:r>
            <a:r>
              <a:rPr lang="zh-CN" altLang="en-US" sz="2400" smtClean="0"/>
              <a:t>,</a:t>
            </a:r>
            <a:r>
              <a:rPr lang="en-US" altLang="zh-CN" sz="2400" smtClean="0"/>
              <a:t>Cno</a:t>
            </a:r>
            <a:r>
              <a:rPr lang="zh-CN" altLang="en-US" sz="2400" smtClean="0"/>
              <a:t>,</a:t>
            </a:r>
            <a:r>
              <a:rPr lang="en-US" altLang="zh-CN" sz="2400" smtClean="0"/>
              <a:t>Grade</a:t>
            </a:r>
          </a:p>
          <a:p>
            <a:pPr eaLnBrk="1" hangingPunct="1">
              <a:lnSpc>
                <a:spcPct val="140000"/>
              </a:lnSpc>
              <a:buFont typeface="Wingdings" panose="05000000000000000000" pitchFamily="2" charset="2"/>
              <a:buNone/>
            </a:pPr>
            <a:r>
              <a:rPr lang="en-US" altLang="zh-CN" sz="2400" smtClean="0"/>
              <a:t> FROM     Student</a:t>
            </a:r>
            <a:r>
              <a:rPr lang="zh-CN" altLang="en-US" sz="2400" smtClean="0"/>
              <a:t>,</a:t>
            </a:r>
            <a:r>
              <a:rPr lang="en-US" altLang="zh-CN" sz="2400" smtClean="0"/>
              <a:t>SC</a:t>
            </a:r>
          </a:p>
          <a:p>
            <a:pPr eaLnBrk="1" hangingPunct="1">
              <a:lnSpc>
                <a:spcPct val="140000"/>
              </a:lnSpc>
              <a:buFont typeface="Wingdings" panose="05000000000000000000" pitchFamily="2" charset="2"/>
              <a:buNone/>
            </a:pPr>
            <a:r>
              <a:rPr lang="en-US" altLang="zh-CN" sz="2400" smtClean="0"/>
              <a:t> WHERE  Student.Sno = SC.Sno</a:t>
            </a:r>
            <a:r>
              <a:rPr lang="zh-CN" altLang="en-US" sz="2400" smtClean="0"/>
              <a:t>;</a:t>
            </a:r>
            <a:endParaRPr lang="en-US" altLang="zh-CN" sz="2400" smtClean="0"/>
          </a:p>
          <a:p>
            <a:pPr eaLnBrk="1" hangingPunct="1">
              <a:lnSpc>
                <a:spcPct val="140000"/>
              </a:lnSpc>
              <a:buFont typeface="Wingdings" panose="05000000000000000000" pitchFamily="2" charset="2"/>
              <a:buNone/>
            </a:pPr>
            <a:endParaRPr lang="en-US" altLang="zh-CN" sz="2400" smtClean="0"/>
          </a:p>
        </p:txBody>
      </p:sp>
    </p:spTree>
    <p:extLst>
      <p:ext uri="{BB962C8B-B14F-4D97-AF65-F5344CB8AC3E}">
        <p14:creationId xmlns:p14="http://schemas.microsoft.com/office/powerpoint/2010/main" val="9437780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idx="4294967295"/>
          </p:nvPr>
        </p:nvSpPr>
        <p:spPr/>
        <p:txBody>
          <a:bodyPr/>
          <a:lstStyle/>
          <a:p>
            <a:pPr eaLnBrk="1" hangingPunct="1"/>
            <a:r>
              <a:rPr lang="zh-CN" altLang="en-US" sz="3600" smtClean="0"/>
              <a:t>等值与非等值连接查询（续）</a:t>
            </a:r>
          </a:p>
        </p:txBody>
      </p:sp>
      <p:sp>
        <p:nvSpPr>
          <p:cNvPr id="16387" name="内容占位符 2"/>
          <p:cNvSpPr>
            <a:spLocks noGrp="1"/>
          </p:cNvSpPr>
          <p:nvPr>
            <p:ph idx="4294967295"/>
          </p:nvPr>
        </p:nvSpPr>
        <p:spPr>
          <a:xfrm>
            <a:off x="215900" y="981075"/>
            <a:ext cx="8823325" cy="5499100"/>
          </a:xfrm>
        </p:spPr>
        <p:txBody>
          <a:bodyPr/>
          <a:lstStyle/>
          <a:p>
            <a:pPr marL="87313" indent="-87313" eaLnBrk="1" hangingPunct="1">
              <a:lnSpc>
                <a:spcPct val="120000"/>
              </a:lnSpc>
              <a:spcBef>
                <a:spcPct val="0"/>
              </a:spcBef>
            </a:pPr>
            <a:r>
              <a:rPr lang="zh-CN" altLang="en-US" dirty="0" smtClean="0">
                <a:latin typeface="宋体" panose="02010600030101010101" pitchFamily="2" charset="-122"/>
              </a:rPr>
              <a:t>一条</a:t>
            </a:r>
            <a:r>
              <a:rPr lang="en-US" altLang="zh-CN" dirty="0" smtClean="0"/>
              <a:t>SQL</a:t>
            </a:r>
            <a:r>
              <a:rPr lang="zh-CN" altLang="en-US" dirty="0" smtClean="0">
                <a:latin typeface="宋体" panose="02010600030101010101" pitchFamily="2" charset="-122"/>
              </a:rPr>
              <a:t>语句可以同时完成选择和连接查询，这时</a:t>
            </a:r>
            <a:r>
              <a:rPr lang="en-US" altLang="zh-CN" dirty="0" smtClean="0"/>
              <a:t>WHERE</a:t>
            </a:r>
            <a:r>
              <a:rPr lang="zh-CN" altLang="en-US" dirty="0" smtClean="0">
                <a:latin typeface="宋体" panose="02010600030101010101" pitchFamily="2" charset="-122"/>
              </a:rPr>
              <a:t>子句是由连接谓词和选择谓词组成的复合条件。</a:t>
            </a:r>
          </a:p>
          <a:p>
            <a:pPr marL="87313" indent="-87313" eaLnBrk="1" hangingPunct="1">
              <a:lnSpc>
                <a:spcPct val="150000"/>
              </a:lnSpc>
              <a:spcBef>
                <a:spcPct val="0"/>
              </a:spcBef>
              <a:buFont typeface="Wingdings" panose="05000000000000000000" pitchFamily="2" charset="2"/>
              <a:buNone/>
            </a:pPr>
            <a:r>
              <a:rPr lang="en-US" altLang="zh-CN" sz="2400" dirty="0" smtClean="0"/>
              <a:t>[</a:t>
            </a:r>
            <a:r>
              <a:rPr lang="zh-CN" altLang="en-US" sz="2400" dirty="0" smtClean="0"/>
              <a:t>例 </a:t>
            </a:r>
            <a:r>
              <a:rPr lang="en-US" altLang="zh-CN" sz="2400" dirty="0" smtClean="0"/>
              <a:t>3.51 ]</a:t>
            </a:r>
            <a:r>
              <a:rPr lang="zh-CN" altLang="en-US" sz="2000" dirty="0" smtClean="0"/>
              <a:t>查询选修</a:t>
            </a:r>
            <a:r>
              <a:rPr lang="en-US" altLang="zh-CN" sz="2000" dirty="0" smtClean="0"/>
              <a:t>2</a:t>
            </a:r>
            <a:r>
              <a:rPr lang="zh-CN" altLang="en-US" sz="2000" dirty="0" smtClean="0"/>
              <a:t>号课程且成绩在</a:t>
            </a:r>
            <a:r>
              <a:rPr lang="en-US" altLang="zh-CN" sz="2000" dirty="0" smtClean="0"/>
              <a:t>90</a:t>
            </a:r>
            <a:r>
              <a:rPr lang="zh-CN" altLang="en-US" sz="2000" dirty="0" smtClean="0"/>
              <a:t>分以上的所有学生的学号和姓名。</a:t>
            </a:r>
            <a:endParaRPr lang="zh-CN" altLang="en-US" sz="2400" dirty="0" smtClean="0"/>
          </a:p>
          <a:p>
            <a:pPr marL="87313" indent="-87313" eaLnBrk="1" hangingPunct="1">
              <a:lnSpc>
                <a:spcPct val="120000"/>
              </a:lnSpc>
              <a:spcBef>
                <a:spcPct val="0"/>
              </a:spcBef>
              <a:buFont typeface="Wingdings" panose="05000000000000000000" pitchFamily="2" charset="2"/>
              <a:buNone/>
            </a:pPr>
            <a:r>
              <a:rPr lang="en-US" altLang="zh-CN" sz="2200" dirty="0" smtClean="0"/>
              <a:t>    SELECT </a:t>
            </a:r>
            <a:r>
              <a:rPr lang="en-US" altLang="zh-CN" sz="2200" dirty="0" err="1" smtClean="0"/>
              <a:t>Student.Sno</a:t>
            </a:r>
            <a:r>
              <a:rPr lang="zh-CN" altLang="en-US" sz="2200" dirty="0" smtClean="0"/>
              <a:t>, </a:t>
            </a:r>
            <a:r>
              <a:rPr lang="en-US" altLang="zh-CN" sz="2200" dirty="0" err="1" smtClean="0"/>
              <a:t>Sname</a:t>
            </a:r>
            <a:endParaRPr lang="zh-CN" altLang="en-US" sz="2200" dirty="0" smtClean="0"/>
          </a:p>
          <a:p>
            <a:pPr marL="87313" indent="-87313" eaLnBrk="1" hangingPunct="1">
              <a:lnSpc>
                <a:spcPct val="120000"/>
              </a:lnSpc>
              <a:spcBef>
                <a:spcPct val="0"/>
              </a:spcBef>
              <a:buFont typeface="Wingdings" panose="05000000000000000000" pitchFamily="2" charset="2"/>
              <a:buNone/>
            </a:pPr>
            <a:r>
              <a:rPr lang="en-US" altLang="zh-CN" sz="2200" dirty="0" smtClean="0"/>
              <a:t>    FROM     Student</a:t>
            </a:r>
            <a:r>
              <a:rPr lang="zh-CN" altLang="en-US" sz="2200" dirty="0" smtClean="0"/>
              <a:t>, </a:t>
            </a:r>
            <a:r>
              <a:rPr lang="en-US" altLang="zh-CN" sz="2200" dirty="0" smtClean="0"/>
              <a:t>SC</a:t>
            </a:r>
            <a:endParaRPr lang="zh-CN" altLang="en-US" sz="2200" dirty="0" smtClean="0"/>
          </a:p>
          <a:p>
            <a:pPr marL="87313" indent="-87313" eaLnBrk="1" hangingPunct="1">
              <a:lnSpc>
                <a:spcPct val="120000"/>
              </a:lnSpc>
              <a:spcBef>
                <a:spcPct val="0"/>
              </a:spcBef>
              <a:buFont typeface="Wingdings" panose="05000000000000000000" pitchFamily="2" charset="2"/>
              <a:buNone/>
            </a:pPr>
            <a:r>
              <a:rPr lang="en-US" altLang="zh-CN" sz="2200" dirty="0" smtClean="0"/>
              <a:t>    WHERE  </a:t>
            </a:r>
            <a:r>
              <a:rPr lang="en-US" altLang="zh-CN" sz="2200" dirty="0" err="1" smtClean="0"/>
              <a:t>Student.Sno</a:t>
            </a:r>
            <a:r>
              <a:rPr lang="en-US" altLang="zh-CN" sz="2200" dirty="0" smtClean="0"/>
              <a:t>=</a:t>
            </a:r>
            <a:r>
              <a:rPr lang="en-US" altLang="zh-CN" sz="2200" dirty="0" err="1" smtClean="0"/>
              <a:t>SC.Sno</a:t>
            </a:r>
            <a:r>
              <a:rPr lang="en-US" altLang="zh-CN" sz="2200" dirty="0" smtClean="0"/>
              <a:t>  AND    		               </a:t>
            </a:r>
          </a:p>
          <a:p>
            <a:pPr marL="87313" indent="-87313" eaLnBrk="1" hangingPunct="1">
              <a:lnSpc>
                <a:spcPct val="120000"/>
              </a:lnSpc>
              <a:spcBef>
                <a:spcPct val="0"/>
              </a:spcBef>
              <a:buFont typeface="Wingdings" panose="05000000000000000000" pitchFamily="2" charset="2"/>
              <a:buNone/>
            </a:pPr>
            <a:r>
              <a:rPr lang="en-US" altLang="zh-CN" sz="2200" dirty="0" smtClean="0"/>
              <a:t>                   </a:t>
            </a:r>
            <a:r>
              <a:rPr lang="en-US" altLang="zh-CN" sz="2200" dirty="0" err="1" smtClean="0"/>
              <a:t>SC.Cno</a:t>
            </a:r>
            <a:r>
              <a:rPr lang="en-US" altLang="zh-CN" sz="2200" dirty="0" smtClean="0"/>
              <a:t>=' 2 ' AND </a:t>
            </a:r>
            <a:r>
              <a:rPr lang="en-US" altLang="zh-CN" sz="2200" dirty="0" err="1" smtClean="0"/>
              <a:t>SC.Grade</a:t>
            </a:r>
            <a:r>
              <a:rPr lang="en-US" altLang="zh-CN" sz="2200" dirty="0" smtClean="0"/>
              <a:t>&gt;90</a:t>
            </a:r>
            <a:r>
              <a:rPr lang="zh-CN" altLang="en-US" sz="2200" dirty="0" smtClean="0"/>
              <a:t>;</a:t>
            </a:r>
            <a:endParaRPr lang="en-US" altLang="zh-CN" sz="2200" dirty="0" smtClean="0"/>
          </a:p>
          <a:p>
            <a:pPr marL="400050" lvl="1" indent="0" eaLnBrk="1" hangingPunct="1">
              <a:lnSpc>
                <a:spcPct val="150000"/>
              </a:lnSpc>
              <a:spcBef>
                <a:spcPct val="0"/>
              </a:spcBef>
            </a:pPr>
            <a:r>
              <a:rPr lang="zh-CN" altLang="en-US" dirty="0" smtClean="0"/>
              <a:t>执行过程</a:t>
            </a:r>
            <a:r>
              <a:rPr lang="en-US" altLang="zh-CN" dirty="0" smtClean="0"/>
              <a:t>:</a:t>
            </a:r>
          </a:p>
          <a:p>
            <a:pPr marL="800100" lvl="2" indent="0" eaLnBrk="1" hangingPunct="1">
              <a:lnSpc>
                <a:spcPct val="120000"/>
              </a:lnSpc>
              <a:spcBef>
                <a:spcPct val="0"/>
              </a:spcBef>
              <a:buSzPct val="87000"/>
              <a:buFont typeface="Wingdings" panose="05000000000000000000" pitchFamily="2" charset="2"/>
              <a:buChar char="l"/>
            </a:pPr>
            <a:r>
              <a:rPr lang="zh-CN" altLang="en-US" sz="2200" dirty="0" smtClean="0"/>
              <a:t>先从</a:t>
            </a:r>
            <a:r>
              <a:rPr lang="en-US" altLang="zh-CN" sz="2200" dirty="0" smtClean="0"/>
              <a:t>SC</a:t>
            </a:r>
            <a:r>
              <a:rPr lang="zh-CN" altLang="en-US" sz="2200" dirty="0" smtClean="0"/>
              <a:t>中挑选出</a:t>
            </a:r>
            <a:r>
              <a:rPr lang="en-US" altLang="zh-CN" sz="2200" dirty="0" err="1" smtClean="0"/>
              <a:t>Cno</a:t>
            </a:r>
            <a:r>
              <a:rPr lang="en-US" altLang="zh-CN" sz="2200" dirty="0" smtClean="0"/>
              <a:t>=</a:t>
            </a:r>
            <a:r>
              <a:rPr lang="zh-CN" altLang="en-US" sz="2200" dirty="0" smtClean="0"/>
              <a:t>'</a:t>
            </a:r>
            <a:r>
              <a:rPr lang="en-US" altLang="zh-CN" sz="2200" dirty="0" smtClean="0"/>
              <a:t>2</a:t>
            </a:r>
            <a:r>
              <a:rPr lang="zh-CN" altLang="en-US" sz="2200" dirty="0" smtClean="0"/>
              <a:t>'并且</a:t>
            </a:r>
            <a:r>
              <a:rPr lang="en-US" altLang="zh-CN" sz="2200" dirty="0" smtClean="0"/>
              <a:t>Grade&gt;90</a:t>
            </a:r>
            <a:r>
              <a:rPr lang="zh-CN" altLang="en-US" sz="2200" dirty="0" smtClean="0"/>
              <a:t>的元组形成一个中间关系</a:t>
            </a:r>
          </a:p>
          <a:p>
            <a:pPr marL="800100" lvl="2" indent="0" eaLnBrk="1" hangingPunct="1">
              <a:lnSpc>
                <a:spcPct val="120000"/>
              </a:lnSpc>
              <a:spcBef>
                <a:spcPct val="0"/>
              </a:spcBef>
              <a:buSzPct val="87000"/>
              <a:buFont typeface="Wingdings" panose="05000000000000000000" pitchFamily="2" charset="2"/>
              <a:buChar char="l"/>
            </a:pPr>
            <a:r>
              <a:rPr lang="zh-CN" altLang="en-US" sz="2200" dirty="0" smtClean="0"/>
              <a:t>再和</a:t>
            </a:r>
            <a:r>
              <a:rPr lang="en-US" altLang="zh-CN" sz="2200" dirty="0" smtClean="0"/>
              <a:t>Student</a:t>
            </a:r>
            <a:r>
              <a:rPr lang="zh-CN" altLang="en-US" sz="2200" dirty="0" smtClean="0"/>
              <a:t>中满足连接条件的元组进行连接得到最终的结果关系</a:t>
            </a:r>
          </a:p>
        </p:txBody>
      </p:sp>
    </p:spTree>
    <p:extLst>
      <p:ext uri="{BB962C8B-B14F-4D97-AF65-F5344CB8AC3E}">
        <p14:creationId xmlns:p14="http://schemas.microsoft.com/office/powerpoint/2010/main" val="25527069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lstStyle/>
          <a:p>
            <a:pPr eaLnBrk="1" hangingPunct="1"/>
            <a:r>
              <a:rPr lang="zh-CN" altLang="en-US" sz="3600" smtClean="0"/>
              <a:t>连接查询（续）</a:t>
            </a:r>
          </a:p>
        </p:txBody>
      </p:sp>
      <p:sp>
        <p:nvSpPr>
          <p:cNvPr id="17411" name="Rectangle 3"/>
          <p:cNvSpPr>
            <a:spLocks noGrp="1" noChangeArrowheads="1"/>
          </p:cNvSpPr>
          <p:nvPr>
            <p:ph type="body" idx="4294967295"/>
          </p:nvPr>
        </p:nvSpPr>
        <p:spPr/>
        <p:txBody>
          <a:bodyPr/>
          <a:lstStyle/>
          <a:p>
            <a:pPr lvl="1">
              <a:lnSpc>
                <a:spcPct val="150000"/>
              </a:lnSpc>
              <a:buFont typeface="Wingdings" panose="05000000000000000000" pitchFamily="2" charset="2"/>
              <a:buNone/>
            </a:pPr>
            <a:r>
              <a:rPr lang="en-US" altLang="zh-CN" sz="2800" smtClean="0"/>
              <a:t>1.</a:t>
            </a:r>
            <a:r>
              <a:rPr lang="zh-CN" altLang="en-US" sz="2800" smtClean="0"/>
              <a:t>等值与非等值连接查询 </a:t>
            </a:r>
          </a:p>
          <a:p>
            <a:pPr lvl="1">
              <a:lnSpc>
                <a:spcPct val="150000"/>
              </a:lnSpc>
              <a:buFont typeface="Wingdings" panose="05000000000000000000" pitchFamily="2" charset="2"/>
              <a:buNone/>
            </a:pPr>
            <a:r>
              <a:rPr lang="en-US" altLang="zh-CN" sz="2800" smtClean="0">
                <a:solidFill>
                  <a:srgbClr val="7030A0"/>
                </a:solidFill>
              </a:rPr>
              <a:t>2.</a:t>
            </a:r>
            <a:r>
              <a:rPr lang="zh-CN" altLang="en-US" sz="2800" smtClean="0">
                <a:solidFill>
                  <a:srgbClr val="7030A0"/>
                </a:solidFill>
              </a:rPr>
              <a:t>自身连接</a:t>
            </a:r>
          </a:p>
          <a:p>
            <a:pPr lvl="1">
              <a:lnSpc>
                <a:spcPct val="150000"/>
              </a:lnSpc>
              <a:buFont typeface="Wingdings" panose="05000000000000000000" pitchFamily="2" charset="2"/>
              <a:buNone/>
            </a:pPr>
            <a:r>
              <a:rPr lang="en-US" altLang="zh-CN" sz="2800" smtClean="0"/>
              <a:t>3.</a:t>
            </a:r>
            <a:r>
              <a:rPr lang="zh-CN" altLang="en-US" sz="2800" smtClean="0"/>
              <a:t>外连接</a:t>
            </a:r>
          </a:p>
          <a:p>
            <a:pPr lvl="1">
              <a:lnSpc>
                <a:spcPct val="150000"/>
              </a:lnSpc>
              <a:buFont typeface="Wingdings" panose="05000000000000000000" pitchFamily="2" charset="2"/>
              <a:buNone/>
            </a:pPr>
            <a:r>
              <a:rPr lang="en-US" altLang="zh-CN" sz="2800" smtClean="0"/>
              <a:t>4.</a:t>
            </a:r>
            <a:r>
              <a:rPr lang="zh-CN" altLang="en-US" sz="2800" smtClean="0"/>
              <a:t>多表连接</a:t>
            </a:r>
          </a:p>
          <a:p>
            <a:pPr lvl="1">
              <a:buFont typeface="Wingdings" panose="05000000000000000000" pitchFamily="2" charset="2"/>
              <a:buNone/>
            </a:pPr>
            <a:endParaRPr lang="en-US" altLang="zh-CN" sz="2800" smtClean="0"/>
          </a:p>
        </p:txBody>
      </p:sp>
    </p:spTree>
    <p:extLst>
      <p:ext uri="{BB962C8B-B14F-4D97-AF65-F5344CB8AC3E}">
        <p14:creationId xmlns:p14="http://schemas.microsoft.com/office/powerpoint/2010/main" val="16030768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pPr eaLnBrk="1" hangingPunct="1"/>
            <a:r>
              <a:rPr lang="en-US" altLang="zh-CN" sz="3600" smtClean="0"/>
              <a:t>2. </a:t>
            </a:r>
            <a:r>
              <a:rPr lang="zh-CN" altLang="en-US" sz="3600" smtClean="0"/>
              <a:t>自身连接 </a:t>
            </a:r>
          </a:p>
        </p:txBody>
      </p:sp>
      <p:sp>
        <p:nvSpPr>
          <p:cNvPr id="18435" name="Rectangle 3"/>
          <p:cNvSpPr>
            <a:spLocks noGrp="1" noChangeArrowheads="1"/>
          </p:cNvSpPr>
          <p:nvPr>
            <p:ph type="body" idx="4294967295"/>
          </p:nvPr>
        </p:nvSpPr>
        <p:spPr>
          <a:xfrm>
            <a:off x="457200" y="1125538"/>
            <a:ext cx="8229600" cy="4854575"/>
          </a:xfrm>
        </p:spPr>
        <p:txBody>
          <a:bodyPr/>
          <a:lstStyle/>
          <a:p>
            <a:pPr eaLnBrk="1" hangingPunct="1">
              <a:lnSpc>
                <a:spcPct val="110000"/>
              </a:lnSpc>
              <a:defRPr/>
            </a:pPr>
            <a:r>
              <a:rPr lang="zh-CN" altLang="en-US" dirty="0" smtClean="0">
                <a:latin typeface="+mn-ea"/>
              </a:rPr>
              <a:t>自身连接</a:t>
            </a:r>
            <a:r>
              <a:rPr lang="zh-CN" altLang="en-US" dirty="0" smtClean="0">
                <a:ea typeface="黑体" pitchFamily="49" charset="-122"/>
              </a:rPr>
              <a:t>：</a:t>
            </a:r>
            <a:r>
              <a:rPr lang="zh-CN" altLang="en-US" dirty="0" smtClean="0"/>
              <a:t>一个表与其自己进行连接</a:t>
            </a:r>
          </a:p>
          <a:p>
            <a:pPr eaLnBrk="1" hangingPunct="1">
              <a:lnSpc>
                <a:spcPct val="110000"/>
              </a:lnSpc>
              <a:defRPr/>
            </a:pPr>
            <a:r>
              <a:rPr lang="zh-CN" altLang="en-US" dirty="0" smtClean="0"/>
              <a:t>需要给表起别名以示区别</a:t>
            </a:r>
          </a:p>
          <a:p>
            <a:pPr eaLnBrk="1" hangingPunct="1">
              <a:lnSpc>
                <a:spcPct val="140000"/>
              </a:lnSpc>
              <a:defRPr/>
            </a:pPr>
            <a:r>
              <a:rPr lang="zh-CN" altLang="en-US" dirty="0" smtClean="0"/>
              <a:t>由于所有属性名都是同名属性，因此必须使用别名前缀</a:t>
            </a:r>
          </a:p>
          <a:p>
            <a:pPr eaLnBrk="1" hangingPunct="1">
              <a:lnSpc>
                <a:spcPct val="140000"/>
              </a:lnSpc>
              <a:buFont typeface="Wingdings" panose="05000000000000000000" pitchFamily="2" charset="2"/>
              <a:buNone/>
              <a:defRPr/>
            </a:pPr>
            <a:r>
              <a:rPr lang="en-US" altLang="zh-CN" sz="2400" dirty="0" smtClean="0"/>
              <a:t>[</a:t>
            </a:r>
            <a:r>
              <a:rPr lang="zh-CN" altLang="en-US" sz="2400" dirty="0" smtClean="0">
                <a:ea typeface="黑体" pitchFamily="49" charset="-122"/>
              </a:rPr>
              <a:t>例 </a:t>
            </a:r>
            <a:r>
              <a:rPr lang="en-US" altLang="zh-CN" sz="2400" dirty="0" smtClean="0">
                <a:ea typeface="黑体" pitchFamily="49" charset="-122"/>
              </a:rPr>
              <a:t>3.</a:t>
            </a:r>
            <a:r>
              <a:rPr lang="en-US" altLang="zh-CN" sz="2400" dirty="0" smtClean="0"/>
              <a:t>52]</a:t>
            </a:r>
            <a:r>
              <a:rPr lang="zh-CN" altLang="en-US" sz="2400" dirty="0" smtClean="0"/>
              <a:t>查询每一门课的间接先修课（即先修课的先修课）</a:t>
            </a:r>
          </a:p>
          <a:p>
            <a:pPr eaLnBrk="1" hangingPunct="1">
              <a:lnSpc>
                <a:spcPct val="140000"/>
              </a:lnSpc>
              <a:buFont typeface="Wingdings" panose="05000000000000000000" pitchFamily="2" charset="2"/>
              <a:buNone/>
              <a:defRPr/>
            </a:pPr>
            <a:r>
              <a:rPr lang="zh-CN" altLang="en-US" dirty="0" smtClean="0"/>
              <a:t>    </a:t>
            </a:r>
            <a:r>
              <a:rPr lang="en-US" altLang="zh-CN" sz="2400" dirty="0" smtClean="0"/>
              <a:t>SELECT  </a:t>
            </a:r>
            <a:r>
              <a:rPr lang="en-US" altLang="zh-CN" sz="2400" dirty="0" err="1" smtClean="0"/>
              <a:t>FIRST.Cno</a:t>
            </a:r>
            <a:r>
              <a:rPr lang="zh-CN" altLang="en-US" sz="2400" dirty="0" smtClean="0"/>
              <a:t>, </a:t>
            </a:r>
            <a:r>
              <a:rPr lang="en-US" altLang="zh-CN" sz="2400" dirty="0" err="1" smtClean="0"/>
              <a:t>SECOND.Cpno</a:t>
            </a:r>
            <a:endParaRPr lang="en-US" altLang="zh-CN" sz="2400" dirty="0" smtClean="0"/>
          </a:p>
          <a:p>
            <a:pPr eaLnBrk="1" hangingPunct="1">
              <a:lnSpc>
                <a:spcPct val="140000"/>
              </a:lnSpc>
              <a:buFont typeface="Wingdings" panose="05000000000000000000" pitchFamily="2" charset="2"/>
              <a:buNone/>
              <a:defRPr/>
            </a:pPr>
            <a:r>
              <a:rPr lang="en-US" altLang="zh-CN" sz="2400" dirty="0" smtClean="0"/>
              <a:t>     FROM  Course  </a:t>
            </a:r>
            <a:r>
              <a:rPr lang="en-US" altLang="zh-CN" sz="2400" dirty="0" smtClean="0">
                <a:solidFill>
                  <a:srgbClr val="D75B5B"/>
                </a:solidFill>
              </a:rPr>
              <a:t>FIRST</a:t>
            </a:r>
            <a:r>
              <a:rPr lang="zh-CN" altLang="en-US" sz="2400" dirty="0" smtClean="0"/>
              <a:t>, </a:t>
            </a:r>
            <a:r>
              <a:rPr lang="en-US" altLang="zh-CN" sz="2400" dirty="0" smtClean="0"/>
              <a:t>Course  </a:t>
            </a:r>
            <a:r>
              <a:rPr lang="en-US" altLang="zh-CN" sz="2400" dirty="0" smtClean="0">
                <a:solidFill>
                  <a:srgbClr val="D75B5B"/>
                </a:solidFill>
              </a:rPr>
              <a:t>SECOND</a:t>
            </a:r>
            <a:endParaRPr lang="en-US" altLang="zh-CN" sz="2400" dirty="0" smtClean="0"/>
          </a:p>
          <a:p>
            <a:pPr eaLnBrk="1" hangingPunct="1">
              <a:lnSpc>
                <a:spcPct val="140000"/>
              </a:lnSpc>
              <a:buFont typeface="Wingdings" panose="05000000000000000000" pitchFamily="2" charset="2"/>
              <a:buNone/>
              <a:defRPr/>
            </a:pPr>
            <a:r>
              <a:rPr lang="en-US" altLang="zh-CN" sz="2400" dirty="0" smtClean="0"/>
              <a:t>     WHERE </a:t>
            </a:r>
            <a:r>
              <a:rPr lang="en-US" altLang="zh-CN" sz="2400" dirty="0" err="1" smtClean="0"/>
              <a:t>FIRST.Cpno</a:t>
            </a:r>
            <a:r>
              <a:rPr lang="en-US" altLang="zh-CN" sz="2400" dirty="0" smtClean="0"/>
              <a:t> = </a:t>
            </a:r>
            <a:r>
              <a:rPr lang="en-US" altLang="zh-CN" sz="2400" dirty="0" err="1" smtClean="0"/>
              <a:t>SECOND.Cno</a:t>
            </a:r>
            <a:r>
              <a:rPr lang="zh-CN" altLang="en-US" sz="2400" dirty="0" smtClean="0"/>
              <a:t>;</a:t>
            </a:r>
          </a:p>
        </p:txBody>
      </p:sp>
    </p:spTree>
    <p:extLst>
      <p:ext uri="{BB962C8B-B14F-4D97-AF65-F5344CB8AC3E}">
        <p14:creationId xmlns:p14="http://schemas.microsoft.com/office/powerpoint/2010/main" val="8530347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a:lstStyle/>
          <a:p>
            <a:pPr eaLnBrk="1" hangingPunct="1"/>
            <a:r>
              <a:rPr lang="zh-CN" altLang="en-US" sz="3600" smtClean="0"/>
              <a:t>自身连接（续）</a:t>
            </a:r>
          </a:p>
        </p:txBody>
      </p:sp>
      <p:sp>
        <p:nvSpPr>
          <p:cNvPr id="19459" name="Rectangle 3"/>
          <p:cNvSpPr>
            <a:spLocks noGrp="1" noChangeArrowheads="1"/>
          </p:cNvSpPr>
          <p:nvPr>
            <p:ph type="body" idx="4294967295"/>
          </p:nvPr>
        </p:nvSpPr>
        <p:spPr>
          <a:xfrm>
            <a:off x="396875" y="1081088"/>
            <a:ext cx="8229600" cy="647700"/>
          </a:xfrm>
        </p:spPr>
        <p:txBody>
          <a:bodyPr/>
          <a:lstStyle/>
          <a:p>
            <a:pPr algn="just" eaLnBrk="1" hangingPunct="1">
              <a:buFont typeface="Wingdings" panose="05000000000000000000" pitchFamily="2" charset="2"/>
              <a:buNone/>
            </a:pPr>
            <a:r>
              <a:rPr lang="en-US" altLang="zh-CN" sz="2400" smtClean="0"/>
              <a:t>    FIRST</a:t>
            </a:r>
            <a:r>
              <a:rPr lang="zh-CN" altLang="en-US" sz="2400" smtClean="0"/>
              <a:t>表（</a:t>
            </a:r>
            <a:r>
              <a:rPr lang="en-US" altLang="zh-CN" sz="2400" smtClean="0"/>
              <a:t>Course</a:t>
            </a:r>
            <a:r>
              <a:rPr lang="zh-CN" altLang="en-US" sz="2400" smtClean="0"/>
              <a:t>表）               </a:t>
            </a:r>
            <a:r>
              <a:rPr lang="en-US" altLang="zh-CN" sz="2400" smtClean="0"/>
              <a:t>SECOND</a:t>
            </a:r>
            <a:r>
              <a:rPr lang="zh-CN" altLang="en-US" sz="2400" smtClean="0"/>
              <a:t>表（</a:t>
            </a:r>
            <a:r>
              <a:rPr lang="en-US" altLang="zh-CN" sz="2400" smtClean="0"/>
              <a:t>Course</a:t>
            </a:r>
            <a:r>
              <a:rPr lang="zh-CN" altLang="en-US" sz="2400" smtClean="0"/>
              <a:t>表） </a:t>
            </a:r>
          </a:p>
        </p:txBody>
      </p:sp>
      <p:graphicFrame>
        <p:nvGraphicFramePr>
          <p:cNvPr id="198" name="Group 3"/>
          <p:cNvGraphicFramePr>
            <a:graphicFrameLocks noGrp="1"/>
          </p:cNvGraphicFramePr>
          <p:nvPr/>
        </p:nvGraphicFramePr>
        <p:xfrm>
          <a:off x="323850" y="1916113"/>
          <a:ext cx="4103688" cy="3529767"/>
        </p:xfrm>
        <a:graphic>
          <a:graphicData uri="http://schemas.openxmlformats.org/drawingml/2006/table">
            <a:tbl>
              <a:tblPr/>
              <a:tblGrid>
                <a:gridCol w="904875">
                  <a:extLst>
                    <a:ext uri="{9D8B030D-6E8A-4147-A177-3AD203B41FA5}">
                      <a16:colId xmlns:a16="http://schemas.microsoft.com/office/drawing/2014/main" val="198025283"/>
                    </a:ext>
                  </a:extLst>
                </a:gridCol>
                <a:gridCol w="1235075">
                  <a:extLst>
                    <a:ext uri="{9D8B030D-6E8A-4147-A177-3AD203B41FA5}">
                      <a16:colId xmlns:a16="http://schemas.microsoft.com/office/drawing/2014/main" val="3837480847"/>
                    </a:ext>
                  </a:extLst>
                </a:gridCol>
                <a:gridCol w="969963">
                  <a:extLst>
                    <a:ext uri="{9D8B030D-6E8A-4147-A177-3AD203B41FA5}">
                      <a16:colId xmlns:a16="http://schemas.microsoft.com/office/drawing/2014/main" val="3103799288"/>
                    </a:ext>
                  </a:extLst>
                </a:gridCol>
                <a:gridCol w="993775">
                  <a:extLst>
                    <a:ext uri="{9D8B030D-6E8A-4147-A177-3AD203B41FA5}">
                      <a16:colId xmlns:a16="http://schemas.microsoft.com/office/drawing/2014/main" val="3213248641"/>
                    </a:ext>
                  </a:extLst>
                </a:gridCol>
              </a:tblGrid>
              <a:tr h="695325">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课程号</a:t>
                      </a:r>
                    </a:p>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Cno</a:t>
                      </a:r>
                    </a:p>
                  </a:txBody>
                  <a:tcPr marL="91423" marR="91423"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课程名</a:t>
                      </a:r>
                    </a:p>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Cname</a:t>
                      </a:r>
                    </a:p>
                  </a:txBody>
                  <a:tcPr marL="91423" marR="91423"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先行课</a:t>
                      </a:r>
                    </a:p>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Cpno</a:t>
                      </a:r>
                    </a:p>
                  </a:txBody>
                  <a:tcPr marL="91423" marR="91423"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学分</a:t>
                      </a:r>
                    </a:p>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Ccredit</a:t>
                      </a:r>
                    </a:p>
                  </a:txBody>
                  <a:tcPr marL="91423" marR="91423"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16345305"/>
                  </a:ext>
                </a:extLst>
              </a:tr>
              <a:tr h="365125">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p>
                  </a:txBody>
                  <a:tcPr marL="91423" marR="91423"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数据库</a:t>
                      </a:r>
                    </a:p>
                  </a:txBody>
                  <a:tcPr marL="91423" marR="91423"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p>
                  </a:txBody>
                  <a:tcPr marL="91423" marR="91423"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p>
                  </a:txBody>
                  <a:tcPr marL="91423" marR="91423"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32993623"/>
                  </a:ext>
                </a:extLst>
              </a:tr>
              <a:tr h="365125">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数学</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tabLst/>
                      </a:pP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23984504"/>
                  </a:ext>
                </a:extLst>
              </a:tr>
              <a:tr h="365125">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信息系统</a:t>
                      </a: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23357230"/>
                  </a:ext>
                </a:extLst>
              </a:tr>
              <a:tr h="365125">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操作系统</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1510645"/>
                  </a:ext>
                </a:extLst>
              </a:tr>
              <a:tr h="365125">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数据结构</a:t>
                      </a: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40970076"/>
                  </a:ext>
                </a:extLst>
              </a:tr>
              <a:tr h="365125">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数据处理</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tabLst/>
                      </a:pP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25731672"/>
                  </a:ext>
                </a:extLst>
              </a:tr>
              <a:tr h="639763">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PASCAL</a:t>
                      </a: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语言</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61382112"/>
                  </a:ext>
                </a:extLst>
              </a:tr>
            </a:tbl>
          </a:graphicData>
        </a:graphic>
      </p:graphicFrame>
      <p:graphicFrame>
        <p:nvGraphicFramePr>
          <p:cNvPr id="199" name="Group 3"/>
          <p:cNvGraphicFramePr>
            <a:graphicFrameLocks noGrp="1"/>
          </p:cNvGraphicFramePr>
          <p:nvPr/>
        </p:nvGraphicFramePr>
        <p:xfrm>
          <a:off x="4779963" y="1927225"/>
          <a:ext cx="4113212" cy="3529767"/>
        </p:xfrm>
        <a:graphic>
          <a:graphicData uri="http://schemas.openxmlformats.org/drawingml/2006/table">
            <a:tbl>
              <a:tblPr/>
              <a:tblGrid>
                <a:gridCol w="906462">
                  <a:extLst>
                    <a:ext uri="{9D8B030D-6E8A-4147-A177-3AD203B41FA5}">
                      <a16:colId xmlns:a16="http://schemas.microsoft.com/office/drawing/2014/main" val="2449699654"/>
                    </a:ext>
                  </a:extLst>
                </a:gridCol>
                <a:gridCol w="1239838">
                  <a:extLst>
                    <a:ext uri="{9D8B030D-6E8A-4147-A177-3AD203B41FA5}">
                      <a16:colId xmlns:a16="http://schemas.microsoft.com/office/drawing/2014/main" val="3610691358"/>
                    </a:ext>
                  </a:extLst>
                </a:gridCol>
                <a:gridCol w="969962">
                  <a:extLst>
                    <a:ext uri="{9D8B030D-6E8A-4147-A177-3AD203B41FA5}">
                      <a16:colId xmlns:a16="http://schemas.microsoft.com/office/drawing/2014/main" val="3690291319"/>
                    </a:ext>
                  </a:extLst>
                </a:gridCol>
                <a:gridCol w="996950">
                  <a:extLst>
                    <a:ext uri="{9D8B030D-6E8A-4147-A177-3AD203B41FA5}">
                      <a16:colId xmlns:a16="http://schemas.microsoft.com/office/drawing/2014/main" val="3740056055"/>
                    </a:ext>
                  </a:extLst>
                </a:gridCol>
              </a:tblGrid>
              <a:tr h="695325">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课程号</a:t>
                      </a:r>
                    </a:p>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Cno</a:t>
                      </a:r>
                    </a:p>
                  </a:txBody>
                  <a:tcPr marL="91470" marR="91470"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课程名</a:t>
                      </a:r>
                    </a:p>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Cname</a:t>
                      </a:r>
                    </a:p>
                  </a:txBody>
                  <a:tcPr marL="91470" marR="91470"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先行课</a:t>
                      </a:r>
                    </a:p>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Cpno</a:t>
                      </a:r>
                    </a:p>
                  </a:txBody>
                  <a:tcPr marL="91470" marR="91470"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学分</a:t>
                      </a:r>
                    </a:p>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Ccredit</a:t>
                      </a:r>
                    </a:p>
                  </a:txBody>
                  <a:tcPr marL="91470" marR="91470"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01606132"/>
                  </a:ext>
                </a:extLst>
              </a:tr>
              <a:tr h="365125">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p>
                  </a:txBody>
                  <a:tcPr marL="91470" marR="91470"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数据库</a:t>
                      </a:r>
                    </a:p>
                  </a:txBody>
                  <a:tcPr marL="91470" marR="91470"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p>
                  </a:txBody>
                  <a:tcPr marL="91470" marR="91470"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p>
                  </a:txBody>
                  <a:tcPr marL="91470" marR="91470"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15467382"/>
                  </a:ext>
                </a:extLst>
              </a:tr>
              <a:tr h="365125">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数学</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tabLst/>
                      </a:pP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13004808"/>
                  </a:ext>
                </a:extLst>
              </a:tr>
              <a:tr h="365125">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信息系统</a:t>
                      </a: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74459395"/>
                  </a:ext>
                </a:extLst>
              </a:tr>
              <a:tr h="365125">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操作系统</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08198762"/>
                  </a:ext>
                </a:extLst>
              </a:tr>
              <a:tr h="365125">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数据结构</a:t>
                      </a: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03708750"/>
                  </a:ext>
                </a:extLst>
              </a:tr>
              <a:tr h="365125">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数据处理</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tabLst/>
                      </a:pP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48438278"/>
                  </a:ext>
                </a:extLst>
              </a:tr>
              <a:tr h="639763">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PASCAL</a:t>
                      </a: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语言</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22434197"/>
                  </a:ext>
                </a:extLst>
              </a:tr>
            </a:tbl>
          </a:graphicData>
        </a:graphic>
      </p:graphicFrame>
    </p:spTree>
    <p:extLst>
      <p:ext uri="{BB962C8B-B14F-4D97-AF65-F5344CB8AC3E}">
        <p14:creationId xmlns:p14="http://schemas.microsoft.com/office/powerpoint/2010/main" val="339538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914400" y="260350"/>
            <a:ext cx="7391400" cy="561975"/>
          </a:xfrm>
        </p:spPr>
        <p:txBody>
          <a:bodyPr/>
          <a:lstStyle/>
          <a:p>
            <a:pPr eaLnBrk="1" hangingPunct="1"/>
            <a:r>
              <a:rPr lang="zh-CN" altLang="en-US" sz="3600" smtClean="0"/>
              <a:t>自身连接（续）</a:t>
            </a:r>
          </a:p>
        </p:txBody>
      </p:sp>
      <p:sp>
        <p:nvSpPr>
          <p:cNvPr id="20483" name="Rectangle 3"/>
          <p:cNvSpPr>
            <a:spLocks noGrp="1" noChangeArrowheads="1"/>
          </p:cNvSpPr>
          <p:nvPr>
            <p:ph type="body" sz="half" idx="4294967295"/>
          </p:nvPr>
        </p:nvSpPr>
        <p:spPr>
          <a:xfrm>
            <a:off x="457200" y="1828800"/>
            <a:ext cx="4038600" cy="592138"/>
          </a:xfrm>
        </p:spPr>
        <p:txBody>
          <a:bodyPr/>
          <a:lstStyle/>
          <a:p>
            <a:pPr eaLnBrk="1" hangingPunct="1">
              <a:buFont typeface="Wingdings" panose="05000000000000000000" pitchFamily="2" charset="2"/>
              <a:buNone/>
            </a:pPr>
            <a:r>
              <a:rPr lang="zh-CN" altLang="en-US" smtClean="0"/>
              <a:t>查询结果：</a:t>
            </a:r>
          </a:p>
        </p:txBody>
      </p:sp>
      <p:graphicFrame>
        <p:nvGraphicFramePr>
          <p:cNvPr id="21508" name="Group 4"/>
          <p:cNvGraphicFramePr>
            <a:graphicFrameLocks noGrp="1"/>
          </p:cNvGraphicFramePr>
          <p:nvPr>
            <p:ph sz="half" idx="4294967295"/>
          </p:nvPr>
        </p:nvGraphicFramePr>
        <p:xfrm>
          <a:off x="1908175" y="2708275"/>
          <a:ext cx="3827463" cy="2520952"/>
        </p:xfrm>
        <a:graphic>
          <a:graphicData uri="http://schemas.openxmlformats.org/drawingml/2006/table">
            <a:tbl>
              <a:tblPr/>
              <a:tblGrid>
                <a:gridCol w="1914525">
                  <a:extLst>
                    <a:ext uri="{9D8B030D-6E8A-4147-A177-3AD203B41FA5}">
                      <a16:colId xmlns:a16="http://schemas.microsoft.com/office/drawing/2014/main" val="1329989285"/>
                    </a:ext>
                  </a:extLst>
                </a:gridCol>
                <a:gridCol w="1912938">
                  <a:extLst>
                    <a:ext uri="{9D8B030D-6E8A-4147-A177-3AD203B41FA5}">
                      <a16:colId xmlns:a16="http://schemas.microsoft.com/office/drawing/2014/main" val="3521512518"/>
                    </a:ext>
                  </a:extLst>
                </a:gridCol>
              </a:tblGrid>
              <a:tr h="630238">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Cno</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Pcno</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065852564"/>
                  </a:ext>
                </a:extLst>
              </a:tr>
              <a:tr h="630238">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4211451718"/>
                  </a:ext>
                </a:extLst>
              </a:tr>
              <a:tr h="630238">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4273909776"/>
                  </a:ext>
                </a:extLst>
              </a:tr>
              <a:tr h="630238">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47424761"/>
                  </a:ext>
                </a:extLst>
              </a:tr>
            </a:tbl>
          </a:graphicData>
        </a:graphic>
      </p:graphicFrame>
      <p:sp>
        <p:nvSpPr>
          <p:cNvPr id="20493" name="Line 91"/>
          <p:cNvSpPr>
            <a:spLocks noChangeShapeType="1"/>
          </p:cNvSpPr>
          <p:nvPr/>
        </p:nvSpPr>
        <p:spPr bwMode="auto">
          <a:xfrm>
            <a:off x="2484438" y="3213100"/>
            <a:ext cx="28082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16914645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a:lstStyle/>
          <a:p>
            <a:pPr eaLnBrk="1" hangingPunct="1"/>
            <a:r>
              <a:rPr lang="zh-CN" altLang="en-US" sz="3600" smtClean="0"/>
              <a:t>连接查询（续）</a:t>
            </a:r>
          </a:p>
        </p:txBody>
      </p:sp>
      <p:sp>
        <p:nvSpPr>
          <p:cNvPr id="21507" name="Rectangle 3"/>
          <p:cNvSpPr>
            <a:spLocks noGrp="1" noChangeArrowheads="1"/>
          </p:cNvSpPr>
          <p:nvPr>
            <p:ph type="body" idx="4294967295"/>
          </p:nvPr>
        </p:nvSpPr>
        <p:spPr>
          <a:xfrm>
            <a:off x="457200" y="1098550"/>
            <a:ext cx="8229600" cy="5095875"/>
          </a:xfrm>
        </p:spPr>
        <p:txBody>
          <a:bodyPr/>
          <a:lstStyle/>
          <a:p>
            <a:pPr lvl="1">
              <a:lnSpc>
                <a:spcPct val="150000"/>
              </a:lnSpc>
              <a:buFont typeface="Wingdings" panose="05000000000000000000" pitchFamily="2" charset="2"/>
              <a:buNone/>
            </a:pPr>
            <a:endParaRPr lang="en-US" altLang="zh-CN" smtClean="0"/>
          </a:p>
          <a:p>
            <a:pPr lvl="1">
              <a:lnSpc>
                <a:spcPct val="150000"/>
              </a:lnSpc>
              <a:buFont typeface="Wingdings" panose="05000000000000000000" pitchFamily="2" charset="2"/>
              <a:buNone/>
            </a:pPr>
            <a:r>
              <a:rPr lang="en-US" altLang="zh-CN" sz="2800" smtClean="0"/>
              <a:t>1.</a:t>
            </a:r>
            <a:r>
              <a:rPr lang="zh-CN" altLang="en-US" sz="2800" smtClean="0"/>
              <a:t>等值与非等值连接查询 </a:t>
            </a:r>
          </a:p>
          <a:p>
            <a:pPr lvl="1">
              <a:lnSpc>
                <a:spcPct val="150000"/>
              </a:lnSpc>
              <a:buFont typeface="Wingdings" panose="05000000000000000000" pitchFamily="2" charset="2"/>
              <a:buNone/>
            </a:pPr>
            <a:r>
              <a:rPr lang="en-US" altLang="zh-CN" sz="2800" smtClean="0"/>
              <a:t>2.</a:t>
            </a:r>
            <a:r>
              <a:rPr lang="zh-CN" altLang="en-US" sz="2800" smtClean="0"/>
              <a:t>自身连接</a:t>
            </a:r>
          </a:p>
          <a:p>
            <a:pPr lvl="1">
              <a:lnSpc>
                <a:spcPct val="150000"/>
              </a:lnSpc>
              <a:buFont typeface="Wingdings" panose="05000000000000000000" pitchFamily="2" charset="2"/>
              <a:buNone/>
            </a:pPr>
            <a:r>
              <a:rPr lang="en-US" altLang="zh-CN" sz="2800" smtClean="0">
                <a:solidFill>
                  <a:srgbClr val="7030A0"/>
                </a:solidFill>
              </a:rPr>
              <a:t>3.</a:t>
            </a:r>
            <a:r>
              <a:rPr lang="zh-CN" altLang="en-US" sz="2800" smtClean="0">
                <a:solidFill>
                  <a:srgbClr val="7030A0"/>
                </a:solidFill>
              </a:rPr>
              <a:t>外连接</a:t>
            </a:r>
          </a:p>
          <a:p>
            <a:pPr lvl="1">
              <a:lnSpc>
                <a:spcPct val="150000"/>
              </a:lnSpc>
              <a:buFont typeface="Wingdings" panose="05000000000000000000" pitchFamily="2" charset="2"/>
              <a:buNone/>
            </a:pPr>
            <a:r>
              <a:rPr lang="en-US" altLang="zh-CN" sz="2800" smtClean="0"/>
              <a:t>4.</a:t>
            </a:r>
            <a:r>
              <a:rPr lang="zh-CN" altLang="en-US" sz="2800" smtClean="0"/>
              <a:t>多表连接</a:t>
            </a:r>
          </a:p>
          <a:p>
            <a:pPr lvl="1">
              <a:buFont typeface="Wingdings" panose="05000000000000000000" pitchFamily="2" charset="2"/>
              <a:buNone/>
            </a:pPr>
            <a:endParaRPr lang="en-US" altLang="zh-CN" sz="2800" smtClean="0"/>
          </a:p>
        </p:txBody>
      </p:sp>
    </p:spTree>
    <p:extLst>
      <p:ext uri="{BB962C8B-B14F-4D97-AF65-F5344CB8AC3E}">
        <p14:creationId xmlns:p14="http://schemas.microsoft.com/office/powerpoint/2010/main" val="31753267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lstStyle/>
          <a:p>
            <a:pPr eaLnBrk="1" hangingPunct="1"/>
            <a:r>
              <a:rPr lang="en-US" altLang="zh-CN" sz="3600" smtClean="0"/>
              <a:t>3. </a:t>
            </a:r>
            <a:r>
              <a:rPr lang="zh-CN" altLang="en-US" sz="3600" smtClean="0"/>
              <a:t>外连接</a:t>
            </a:r>
          </a:p>
        </p:txBody>
      </p:sp>
      <p:sp>
        <p:nvSpPr>
          <p:cNvPr id="22531" name="Rectangle 3"/>
          <p:cNvSpPr>
            <a:spLocks noGrp="1" noChangeArrowheads="1"/>
          </p:cNvSpPr>
          <p:nvPr>
            <p:ph type="body" idx="4294967295"/>
          </p:nvPr>
        </p:nvSpPr>
        <p:spPr>
          <a:xfrm>
            <a:off x="457200" y="1125538"/>
            <a:ext cx="8507413" cy="5040312"/>
          </a:xfrm>
        </p:spPr>
        <p:txBody>
          <a:bodyPr/>
          <a:lstStyle/>
          <a:p>
            <a:pPr algn="just" eaLnBrk="1" hangingPunct="1">
              <a:lnSpc>
                <a:spcPct val="120000"/>
              </a:lnSpc>
              <a:spcBef>
                <a:spcPct val="0"/>
              </a:spcBef>
            </a:pPr>
            <a:r>
              <a:rPr lang="zh-CN" altLang="en-US" smtClean="0"/>
              <a:t>外连接与普通连接的区别</a:t>
            </a:r>
          </a:p>
          <a:p>
            <a:pPr lvl="1" algn="just" eaLnBrk="1" hangingPunct="1">
              <a:lnSpc>
                <a:spcPct val="120000"/>
              </a:lnSpc>
              <a:spcBef>
                <a:spcPct val="0"/>
              </a:spcBef>
            </a:pPr>
            <a:r>
              <a:rPr lang="zh-CN" altLang="en-US" smtClean="0"/>
              <a:t>普通连接操作只输出满足连接条件的元组</a:t>
            </a:r>
          </a:p>
          <a:p>
            <a:pPr lvl="1" eaLnBrk="1" hangingPunct="1">
              <a:lnSpc>
                <a:spcPct val="120000"/>
              </a:lnSpc>
              <a:spcBef>
                <a:spcPct val="0"/>
              </a:spcBef>
            </a:pPr>
            <a:r>
              <a:rPr lang="zh-CN" altLang="en-US" smtClean="0"/>
              <a:t>外连接操作以指定表为连接主体，将主体表中不满足连接条件的元组一并输出</a:t>
            </a:r>
          </a:p>
          <a:p>
            <a:pPr lvl="1" algn="just" eaLnBrk="1" hangingPunct="1">
              <a:lnSpc>
                <a:spcPct val="120000"/>
              </a:lnSpc>
              <a:spcBef>
                <a:spcPct val="0"/>
              </a:spcBef>
            </a:pPr>
            <a:r>
              <a:rPr lang="en-US" altLang="zh-CN" smtClean="0"/>
              <a:t> </a:t>
            </a:r>
            <a:r>
              <a:rPr lang="zh-CN" altLang="en-US" smtClean="0"/>
              <a:t>左外连接</a:t>
            </a:r>
          </a:p>
          <a:p>
            <a:pPr lvl="2" algn="just" eaLnBrk="1" hangingPunct="1">
              <a:lnSpc>
                <a:spcPct val="120000"/>
              </a:lnSpc>
              <a:spcBef>
                <a:spcPct val="0"/>
              </a:spcBef>
              <a:buSzPct val="87000"/>
              <a:buFont typeface="Wingdings" panose="05000000000000000000" pitchFamily="2" charset="2"/>
              <a:buChar char="l"/>
            </a:pPr>
            <a:r>
              <a:rPr lang="zh-CN" altLang="en-US" sz="2200" smtClean="0"/>
              <a:t>列出左边关系中所有的元组 </a:t>
            </a:r>
          </a:p>
          <a:p>
            <a:pPr lvl="1" algn="just" eaLnBrk="1" hangingPunct="1">
              <a:lnSpc>
                <a:spcPct val="120000"/>
              </a:lnSpc>
              <a:spcBef>
                <a:spcPct val="0"/>
              </a:spcBef>
            </a:pPr>
            <a:r>
              <a:rPr lang="zh-CN" altLang="en-US" smtClean="0"/>
              <a:t> 右外连接</a:t>
            </a:r>
          </a:p>
          <a:p>
            <a:pPr lvl="2" algn="just" eaLnBrk="1" hangingPunct="1">
              <a:lnSpc>
                <a:spcPct val="120000"/>
              </a:lnSpc>
              <a:spcBef>
                <a:spcPct val="0"/>
              </a:spcBef>
              <a:buSzPct val="87000"/>
              <a:buFont typeface="Wingdings" panose="05000000000000000000" pitchFamily="2" charset="2"/>
              <a:buChar char="l"/>
            </a:pPr>
            <a:r>
              <a:rPr lang="zh-CN" altLang="en-US" sz="2200" smtClean="0"/>
              <a:t>列出右边关系中所有的元组 </a:t>
            </a:r>
          </a:p>
          <a:p>
            <a:pPr eaLnBrk="1" hangingPunct="1">
              <a:lnSpc>
                <a:spcPct val="90000"/>
              </a:lnSpc>
              <a:buFont typeface="Wingdings" panose="05000000000000000000" pitchFamily="2" charset="2"/>
              <a:buNone/>
            </a:pPr>
            <a:r>
              <a:rPr lang="zh-CN" altLang="en-US" sz="2000" smtClean="0"/>
              <a:t>    </a:t>
            </a:r>
          </a:p>
        </p:txBody>
      </p:sp>
    </p:spTree>
    <p:extLst>
      <p:ext uri="{BB962C8B-B14F-4D97-AF65-F5344CB8AC3E}">
        <p14:creationId xmlns:p14="http://schemas.microsoft.com/office/powerpoint/2010/main" val="26228630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p:txBody>
          <a:bodyPr/>
          <a:lstStyle/>
          <a:p>
            <a:pPr eaLnBrk="1" hangingPunct="1"/>
            <a:r>
              <a:rPr lang="zh-CN" altLang="en-US" sz="3600" smtClean="0"/>
              <a:t>外连接（续）</a:t>
            </a:r>
          </a:p>
        </p:txBody>
      </p:sp>
      <p:sp>
        <p:nvSpPr>
          <p:cNvPr id="23555" name="Rectangle 3"/>
          <p:cNvSpPr>
            <a:spLocks noGrp="1" noChangeArrowheads="1"/>
          </p:cNvSpPr>
          <p:nvPr>
            <p:ph type="body" idx="4294967295"/>
          </p:nvPr>
        </p:nvSpPr>
        <p:spPr>
          <a:xfrm>
            <a:off x="179388" y="1052513"/>
            <a:ext cx="9145587" cy="5040312"/>
          </a:xfrm>
        </p:spPr>
        <p:txBody>
          <a:bodyPr/>
          <a:lstStyle/>
          <a:p>
            <a:pPr algn="just" eaLnBrk="1" hangingPunct="1">
              <a:lnSpc>
                <a:spcPct val="120000"/>
              </a:lnSpc>
              <a:buFont typeface="Wingdings" panose="05000000000000000000" pitchFamily="2" charset="2"/>
              <a:buNone/>
            </a:pPr>
            <a:r>
              <a:rPr lang="en-US" altLang="zh-CN" smtClean="0"/>
              <a:t>[</a:t>
            </a:r>
            <a:r>
              <a:rPr lang="zh-CN" altLang="en-US" smtClean="0">
                <a:ea typeface="黑体" panose="02010609060101010101" pitchFamily="49" charset="-122"/>
              </a:rPr>
              <a:t>例 </a:t>
            </a:r>
            <a:r>
              <a:rPr lang="en-US" altLang="zh-CN" smtClean="0">
                <a:ea typeface="黑体" panose="02010609060101010101" pitchFamily="49" charset="-122"/>
              </a:rPr>
              <a:t>3.</a:t>
            </a:r>
            <a:r>
              <a:rPr lang="zh-CN" altLang="en-US" smtClean="0">
                <a:ea typeface="黑体" panose="02010609060101010101" pitchFamily="49" charset="-122"/>
              </a:rPr>
              <a:t> </a:t>
            </a:r>
            <a:r>
              <a:rPr lang="en-US" altLang="zh-CN" smtClean="0"/>
              <a:t>53] </a:t>
            </a:r>
            <a:r>
              <a:rPr lang="zh-CN" altLang="en-US" smtClean="0"/>
              <a:t>改写</a:t>
            </a:r>
            <a:r>
              <a:rPr lang="en-US" altLang="zh-CN" smtClean="0"/>
              <a:t>[</a:t>
            </a:r>
            <a:r>
              <a:rPr lang="zh-CN" altLang="en-US" smtClean="0"/>
              <a:t>例 </a:t>
            </a:r>
            <a:r>
              <a:rPr lang="en-US" altLang="zh-CN" smtClean="0"/>
              <a:t>3.49]</a:t>
            </a:r>
          </a:p>
          <a:p>
            <a:pPr eaLnBrk="1" hangingPunct="1">
              <a:lnSpc>
                <a:spcPct val="120000"/>
              </a:lnSpc>
              <a:buFont typeface="Wingdings" panose="05000000000000000000" pitchFamily="2" charset="2"/>
              <a:buNone/>
            </a:pPr>
            <a:r>
              <a:rPr lang="en-US" altLang="zh-CN" sz="2400" smtClean="0"/>
              <a:t>   </a:t>
            </a:r>
            <a:r>
              <a:rPr lang="zh-CN" altLang="en-US" sz="2400" smtClean="0"/>
              <a:t> </a:t>
            </a:r>
            <a:r>
              <a:rPr lang="en-US" altLang="zh-CN" sz="2400" smtClean="0"/>
              <a:t>SELECT Student.Sno,Sname,Ssex,Sage,Sdept,Cno,Grade</a:t>
            </a:r>
          </a:p>
          <a:p>
            <a:pPr eaLnBrk="1" hangingPunct="1">
              <a:lnSpc>
                <a:spcPct val="120000"/>
              </a:lnSpc>
              <a:buFont typeface="Wingdings" panose="05000000000000000000" pitchFamily="2" charset="2"/>
              <a:buNone/>
            </a:pPr>
            <a:r>
              <a:rPr lang="en-US" altLang="zh-CN" sz="2400" smtClean="0"/>
              <a:t>    FROM  Student  LEFT OUT JOIN SC ON    </a:t>
            </a:r>
          </a:p>
          <a:p>
            <a:pPr eaLnBrk="1" hangingPunct="1">
              <a:lnSpc>
                <a:spcPct val="120000"/>
              </a:lnSpc>
              <a:buFont typeface="Wingdings" panose="05000000000000000000" pitchFamily="2" charset="2"/>
              <a:buNone/>
            </a:pPr>
            <a:r>
              <a:rPr lang="en-US" altLang="zh-CN" sz="2400" smtClean="0"/>
              <a:t>                 </a:t>
            </a:r>
            <a:r>
              <a:rPr lang="zh-CN" altLang="en-US" sz="2400" smtClean="0"/>
              <a:t>(</a:t>
            </a:r>
            <a:r>
              <a:rPr lang="en-US" altLang="zh-CN" sz="2400" smtClean="0"/>
              <a:t>Student.Sno=SC.Sno</a:t>
            </a:r>
            <a:r>
              <a:rPr lang="zh-CN" altLang="en-US" sz="2400" smtClean="0"/>
              <a:t>); </a:t>
            </a:r>
          </a:p>
          <a:p>
            <a:pPr eaLnBrk="1" hangingPunct="1">
              <a:lnSpc>
                <a:spcPct val="90000"/>
              </a:lnSpc>
              <a:buFont typeface="Wingdings" panose="05000000000000000000" pitchFamily="2" charset="2"/>
              <a:buNone/>
            </a:pPr>
            <a:r>
              <a:rPr lang="zh-CN" altLang="en-US" sz="2000" smtClean="0"/>
              <a:t>    </a:t>
            </a:r>
          </a:p>
        </p:txBody>
      </p:sp>
    </p:spTree>
    <p:extLst>
      <p:ext uri="{BB962C8B-B14F-4D97-AF65-F5344CB8AC3E}">
        <p14:creationId xmlns:p14="http://schemas.microsoft.com/office/powerpoint/2010/main" val="3639899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p:txBody>
          <a:bodyPr/>
          <a:lstStyle/>
          <a:p>
            <a:pPr eaLnBrk="1" hangingPunct="1"/>
            <a:r>
              <a:rPr lang="en-US" altLang="zh-CN" sz="3600" smtClean="0"/>
              <a:t>3.4  </a:t>
            </a:r>
            <a:r>
              <a:rPr lang="zh-CN" altLang="en-US" sz="3600" smtClean="0"/>
              <a:t>数据查询 </a:t>
            </a:r>
          </a:p>
        </p:txBody>
      </p:sp>
      <p:sp>
        <p:nvSpPr>
          <p:cNvPr id="6147" name="Rectangle 3"/>
          <p:cNvSpPr>
            <a:spLocks noGrp="1" noChangeArrowheads="1"/>
          </p:cNvSpPr>
          <p:nvPr>
            <p:ph type="body" idx="4294967295"/>
          </p:nvPr>
        </p:nvSpPr>
        <p:spPr>
          <a:xfrm>
            <a:off x="900113" y="1196975"/>
            <a:ext cx="6911975" cy="4548188"/>
          </a:xfrm>
        </p:spPr>
        <p:txBody>
          <a:bodyPr/>
          <a:lstStyle/>
          <a:p>
            <a:pPr marL="0" indent="0" algn="just" eaLnBrk="1" hangingPunct="1">
              <a:lnSpc>
                <a:spcPct val="150000"/>
              </a:lnSpc>
              <a:buFont typeface="Wingdings" panose="05000000000000000000" pitchFamily="2" charset="2"/>
              <a:buNone/>
              <a:defRPr/>
            </a:pPr>
            <a:r>
              <a:rPr lang="en-US" altLang="zh-CN" dirty="0" smtClean="0"/>
              <a:t>3.4.1 </a:t>
            </a:r>
            <a:r>
              <a:rPr lang="zh-CN" altLang="en-US" dirty="0" smtClean="0"/>
              <a:t>单表查询</a:t>
            </a:r>
          </a:p>
          <a:p>
            <a:pPr marL="0" indent="0" algn="just" eaLnBrk="1" hangingPunct="1">
              <a:lnSpc>
                <a:spcPct val="150000"/>
              </a:lnSpc>
              <a:buFont typeface="Wingdings" panose="05000000000000000000" pitchFamily="2" charset="2"/>
              <a:buNone/>
              <a:defRPr/>
            </a:pPr>
            <a:r>
              <a:rPr lang="en-US" altLang="zh-CN" dirty="0" smtClean="0">
                <a:solidFill>
                  <a:srgbClr val="00B050"/>
                </a:solidFill>
              </a:rPr>
              <a:t>3.4.2 </a:t>
            </a:r>
            <a:r>
              <a:rPr lang="zh-CN" altLang="en-US" dirty="0" smtClean="0">
                <a:solidFill>
                  <a:srgbClr val="00B050"/>
                </a:solidFill>
              </a:rPr>
              <a:t>连接查询</a:t>
            </a:r>
          </a:p>
          <a:p>
            <a:pPr marL="0" indent="0" algn="just" eaLnBrk="1" hangingPunct="1">
              <a:lnSpc>
                <a:spcPct val="150000"/>
              </a:lnSpc>
              <a:buFont typeface="Wingdings" panose="05000000000000000000" pitchFamily="2" charset="2"/>
              <a:buNone/>
              <a:defRPr/>
            </a:pPr>
            <a:r>
              <a:rPr lang="en-US" altLang="zh-CN" dirty="0" smtClean="0"/>
              <a:t>3.4.3 </a:t>
            </a:r>
            <a:r>
              <a:rPr lang="zh-CN" altLang="en-US" dirty="0" smtClean="0"/>
              <a:t>嵌套查询</a:t>
            </a:r>
          </a:p>
          <a:p>
            <a:pPr marL="0" indent="0" algn="just" eaLnBrk="1" hangingPunct="1">
              <a:lnSpc>
                <a:spcPct val="150000"/>
              </a:lnSpc>
              <a:buFont typeface="Wingdings" panose="05000000000000000000" pitchFamily="2" charset="2"/>
              <a:buNone/>
              <a:defRPr/>
            </a:pPr>
            <a:r>
              <a:rPr lang="en-US" altLang="zh-CN" dirty="0" smtClean="0"/>
              <a:t>3.4.4 </a:t>
            </a:r>
            <a:r>
              <a:rPr lang="zh-CN" altLang="en-US" dirty="0" smtClean="0"/>
              <a:t>集合查询</a:t>
            </a:r>
            <a:endParaRPr lang="en-US" dirty="0" smtClean="0"/>
          </a:p>
          <a:p>
            <a:pPr marL="0" indent="0" algn="just" eaLnBrk="1" hangingPunct="1">
              <a:lnSpc>
                <a:spcPct val="150000"/>
              </a:lnSpc>
              <a:buFont typeface="Wingdings" panose="05000000000000000000" pitchFamily="2" charset="2"/>
              <a:buNone/>
              <a:defRPr/>
            </a:pPr>
            <a:r>
              <a:rPr lang="en-US" altLang="zh-CN" dirty="0" smtClean="0"/>
              <a:t>3.4.5</a:t>
            </a:r>
            <a:r>
              <a:rPr lang="zh-CN" altLang="en-US" dirty="0" smtClean="0"/>
              <a:t>基于派生表的查询</a:t>
            </a:r>
          </a:p>
          <a:p>
            <a:pPr marL="0" indent="0" algn="just" eaLnBrk="1" hangingPunct="1">
              <a:lnSpc>
                <a:spcPct val="150000"/>
              </a:lnSpc>
              <a:buFont typeface="Wingdings" panose="05000000000000000000" pitchFamily="2" charset="2"/>
              <a:buNone/>
              <a:defRPr/>
            </a:pPr>
            <a:r>
              <a:rPr lang="en-US" altLang="zh-CN" dirty="0" smtClean="0"/>
              <a:t>3.4.5 Select</a:t>
            </a:r>
            <a:r>
              <a:rPr lang="zh-CN" altLang="en-US" dirty="0" smtClean="0"/>
              <a:t>语句的一般形式 </a:t>
            </a:r>
          </a:p>
          <a:p>
            <a:pPr algn="just" eaLnBrk="1" hangingPunct="1">
              <a:buFont typeface="Wingdings" panose="05000000000000000000" pitchFamily="2" charset="2"/>
              <a:buNone/>
              <a:defRPr/>
            </a:pPr>
            <a:r>
              <a:rPr lang="zh-CN" altLang="en-US" dirty="0" smtClean="0"/>
              <a:t> </a:t>
            </a:r>
          </a:p>
        </p:txBody>
      </p:sp>
    </p:spTree>
    <p:extLst>
      <p:ext uri="{BB962C8B-B14F-4D97-AF65-F5344CB8AC3E}">
        <p14:creationId xmlns:p14="http://schemas.microsoft.com/office/powerpoint/2010/main" val="21959455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914400" y="260350"/>
            <a:ext cx="7391400" cy="563563"/>
          </a:xfrm>
        </p:spPr>
        <p:txBody>
          <a:bodyPr/>
          <a:lstStyle/>
          <a:p>
            <a:pPr eaLnBrk="1" hangingPunct="1"/>
            <a:r>
              <a:rPr lang="zh-CN" altLang="en-US" sz="3600" smtClean="0"/>
              <a:t>外连接（续） </a:t>
            </a:r>
          </a:p>
        </p:txBody>
      </p:sp>
      <p:sp>
        <p:nvSpPr>
          <p:cNvPr id="24579" name="Rectangle 3"/>
          <p:cNvSpPr>
            <a:spLocks noGrp="1" noChangeArrowheads="1"/>
          </p:cNvSpPr>
          <p:nvPr>
            <p:ph type="body" sz="half" idx="4294967295"/>
          </p:nvPr>
        </p:nvSpPr>
        <p:spPr>
          <a:xfrm>
            <a:off x="457200" y="1341438"/>
            <a:ext cx="4038600" cy="447675"/>
          </a:xfrm>
        </p:spPr>
        <p:txBody>
          <a:bodyPr/>
          <a:lstStyle/>
          <a:p>
            <a:pPr algn="just" eaLnBrk="1" hangingPunct="1">
              <a:buFont typeface="Wingdings" panose="05000000000000000000" pitchFamily="2" charset="2"/>
              <a:buNone/>
            </a:pPr>
            <a:r>
              <a:rPr lang="zh-CN" altLang="en-US" smtClean="0"/>
              <a:t>执行结果： </a:t>
            </a:r>
          </a:p>
        </p:txBody>
      </p:sp>
      <p:graphicFrame>
        <p:nvGraphicFramePr>
          <p:cNvPr id="24580" name="Group 4"/>
          <p:cNvGraphicFramePr>
            <a:graphicFrameLocks noGrp="1"/>
          </p:cNvGraphicFramePr>
          <p:nvPr>
            <p:ph sz="half" idx="4294967295"/>
          </p:nvPr>
        </p:nvGraphicFramePr>
        <p:xfrm>
          <a:off x="539750" y="2005013"/>
          <a:ext cx="8002588" cy="3455989"/>
        </p:xfrm>
        <a:graphic>
          <a:graphicData uri="http://schemas.openxmlformats.org/drawingml/2006/table">
            <a:tbl>
              <a:tblPr/>
              <a:tblGrid>
                <a:gridCol w="1655763">
                  <a:extLst>
                    <a:ext uri="{9D8B030D-6E8A-4147-A177-3AD203B41FA5}">
                      <a16:colId xmlns:a16="http://schemas.microsoft.com/office/drawing/2014/main" val="2520167948"/>
                    </a:ext>
                  </a:extLst>
                </a:gridCol>
                <a:gridCol w="1008062">
                  <a:extLst>
                    <a:ext uri="{9D8B030D-6E8A-4147-A177-3AD203B41FA5}">
                      <a16:colId xmlns:a16="http://schemas.microsoft.com/office/drawing/2014/main" val="4144217830"/>
                    </a:ext>
                  </a:extLst>
                </a:gridCol>
                <a:gridCol w="936625">
                  <a:extLst>
                    <a:ext uri="{9D8B030D-6E8A-4147-A177-3AD203B41FA5}">
                      <a16:colId xmlns:a16="http://schemas.microsoft.com/office/drawing/2014/main" val="1292706814"/>
                    </a:ext>
                  </a:extLst>
                </a:gridCol>
                <a:gridCol w="863600">
                  <a:extLst>
                    <a:ext uri="{9D8B030D-6E8A-4147-A177-3AD203B41FA5}">
                      <a16:colId xmlns:a16="http://schemas.microsoft.com/office/drawing/2014/main" val="1929385510"/>
                    </a:ext>
                  </a:extLst>
                </a:gridCol>
                <a:gridCol w="1296988">
                  <a:extLst>
                    <a:ext uri="{9D8B030D-6E8A-4147-A177-3AD203B41FA5}">
                      <a16:colId xmlns:a16="http://schemas.microsoft.com/office/drawing/2014/main" val="1146681483"/>
                    </a:ext>
                  </a:extLst>
                </a:gridCol>
                <a:gridCol w="1150937">
                  <a:extLst>
                    <a:ext uri="{9D8B030D-6E8A-4147-A177-3AD203B41FA5}">
                      <a16:colId xmlns:a16="http://schemas.microsoft.com/office/drawing/2014/main" val="1669188004"/>
                    </a:ext>
                  </a:extLst>
                </a:gridCol>
                <a:gridCol w="1090613">
                  <a:extLst>
                    <a:ext uri="{9D8B030D-6E8A-4147-A177-3AD203B41FA5}">
                      <a16:colId xmlns:a16="http://schemas.microsoft.com/office/drawing/2014/main" val="3487654031"/>
                    </a:ext>
                  </a:extLst>
                </a:gridCol>
              </a:tblGrid>
              <a:tr h="433388">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Student.Sno</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Sname</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Ssex</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Sage</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Sdept</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Cno</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Grade</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2977572595"/>
                  </a:ext>
                </a:extLst>
              </a:tr>
              <a:tr h="430213">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李勇</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男</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92</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2643082680"/>
                  </a:ext>
                </a:extLst>
              </a:tr>
              <a:tr h="433388">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李勇</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男</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85</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730447356"/>
                  </a:ext>
                </a:extLst>
              </a:tr>
              <a:tr h="431800">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李勇</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男</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88</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2246219581"/>
                  </a:ext>
                </a:extLst>
              </a:tr>
              <a:tr h="431800">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201215122</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刘晨</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女</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90</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224929907"/>
                  </a:ext>
                </a:extLst>
              </a:tr>
              <a:tr h="431800">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201215122</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刘晨</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女</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80</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667291720"/>
                  </a:ext>
                </a:extLst>
              </a:tr>
              <a:tr h="431800">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201215123</a:t>
                      </a:r>
                    </a:p>
                  </a:txBody>
                  <a:tcPr horzOverflow="overflow">
                    <a:lnL>
                      <a:noFill/>
                    </a:lnL>
                    <a:lnR>
                      <a:noFill/>
                    </a:lnR>
                    <a:lnT>
                      <a:noFill/>
                    </a:lnT>
                    <a:lnB>
                      <a:noFill/>
                    </a:lnB>
                    <a:lnTlToBr>
                      <a:noFill/>
                    </a:lnTlToBr>
                    <a:lnBlToTr>
                      <a:noFill/>
                    </a:lnBlToTr>
                    <a:solidFill>
                      <a:srgbClr val="75A0DD"/>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王敏</a:t>
                      </a:r>
                    </a:p>
                  </a:txBody>
                  <a:tcPr horzOverflow="overflow">
                    <a:lnL>
                      <a:noFill/>
                    </a:lnL>
                    <a:lnR>
                      <a:noFill/>
                    </a:lnR>
                    <a:lnT>
                      <a:noFill/>
                    </a:lnT>
                    <a:lnB>
                      <a:noFill/>
                    </a:lnB>
                    <a:lnTlToBr>
                      <a:noFill/>
                    </a:lnTlToBr>
                    <a:lnBlToTr>
                      <a:noFill/>
                    </a:lnBlToTr>
                    <a:solidFill>
                      <a:srgbClr val="75A0DD"/>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女</a:t>
                      </a:r>
                    </a:p>
                  </a:txBody>
                  <a:tcPr horzOverflow="overflow">
                    <a:lnL>
                      <a:noFill/>
                    </a:lnL>
                    <a:lnR>
                      <a:noFill/>
                    </a:lnR>
                    <a:lnT>
                      <a:noFill/>
                    </a:lnT>
                    <a:lnB>
                      <a:noFill/>
                    </a:lnB>
                    <a:lnTlToBr>
                      <a:noFill/>
                    </a:lnTlToBr>
                    <a:lnBlToTr>
                      <a:noFill/>
                    </a:lnBlToTr>
                    <a:solidFill>
                      <a:srgbClr val="75A0DD"/>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18</a:t>
                      </a:r>
                    </a:p>
                  </a:txBody>
                  <a:tcPr horzOverflow="overflow">
                    <a:lnL>
                      <a:noFill/>
                    </a:lnL>
                    <a:lnR>
                      <a:noFill/>
                    </a:lnR>
                    <a:lnT>
                      <a:noFill/>
                    </a:lnT>
                    <a:lnB>
                      <a:noFill/>
                    </a:lnB>
                    <a:lnTlToBr>
                      <a:noFill/>
                    </a:lnTlToBr>
                    <a:lnBlToTr>
                      <a:noFill/>
                    </a:lnBlToTr>
                    <a:solidFill>
                      <a:srgbClr val="75A0DD"/>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a:t>
                      </a:r>
                    </a:p>
                  </a:txBody>
                  <a:tcPr horzOverflow="overflow">
                    <a:lnL>
                      <a:noFill/>
                    </a:lnL>
                    <a:lnR>
                      <a:noFill/>
                    </a:lnR>
                    <a:lnT>
                      <a:noFill/>
                    </a:lnT>
                    <a:lnB>
                      <a:noFill/>
                    </a:lnB>
                    <a:lnTlToBr>
                      <a:noFill/>
                    </a:lnTlToBr>
                    <a:lnBlToTr>
                      <a:noFill/>
                    </a:lnBlToTr>
                    <a:solidFill>
                      <a:srgbClr val="75A0DD"/>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NULL</a:t>
                      </a:r>
                    </a:p>
                  </a:txBody>
                  <a:tcPr horzOverflow="overflow">
                    <a:lnL>
                      <a:noFill/>
                    </a:lnL>
                    <a:lnR>
                      <a:noFill/>
                    </a:lnR>
                    <a:lnT>
                      <a:noFill/>
                    </a:lnT>
                    <a:lnB>
                      <a:noFill/>
                    </a:lnB>
                    <a:lnTlToBr>
                      <a:noFill/>
                    </a:lnTlToBr>
                    <a:lnBlToTr>
                      <a:noFill/>
                    </a:lnBlToTr>
                    <a:solidFill>
                      <a:srgbClr val="75A0DD"/>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NULL</a:t>
                      </a:r>
                    </a:p>
                  </a:txBody>
                  <a:tcPr horzOverflow="overflow">
                    <a:lnL>
                      <a:noFill/>
                    </a:lnL>
                    <a:lnR>
                      <a:noFill/>
                    </a:lnR>
                    <a:lnT>
                      <a:noFill/>
                    </a:lnT>
                    <a:lnB>
                      <a:noFill/>
                    </a:lnB>
                    <a:lnTlToBr>
                      <a:noFill/>
                    </a:lnTlToBr>
                    <a:lnBlToTr>
                      <a:noFill/>
                    </a:lnBlToTr>
                    <a:solidFill>
                      <a:srgbClr val="75A0DD"/>
                    </a:solidFill>
                  </a:tcPr>
                </a:tc>
                <a:extLst>
                  <a:ext uri="{0D108BD9-81ED-4DB2-BD59-A6C34878D82A}">
                    <a16:rowId xmlns:a16="http://schemas.microsoft.com/office/drawing/2014/main" val="1727194204"/>
                  </a:ext>
                </a:extLst>
              </a:tr>
              <a:tr h="431800">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201215125</a:t>
                      </a:r>
                    </a:p>
                  </a:txBody>
                  <a:tcPr horzOverflow="overflow">
                    <a:lnL>
                      <a:noFill/>
                    </a:lnL>
                    <a:lnR>
                      <a:noFill/>
                    </a:lnR>
                    <a:lnT>
                      <a:noFill/>
                    </a:lnT>
                    <a:lnB>
                      <a:noFill/>
                    </a:lnB>
                    <a:lnTlToBr>
                      <a:noFill/>
                    </a:lnTlToBr>
                    <a:lnBlToTr>
                      <a:noFill/>
                    </a:lnBlToTr>
                    <a:solidFill>
                      <a:srgbClr val="75A0DD"/>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张立</a:t>
                      </a:r>
                    </a:p>
                  </a:txBody>
                  <a:tcPr horzOverflow="overflow">
                    <a:lnL>
                      <a:noFill/>
                    </a:lnL>
                    <a:lnR>
                      <a:noFill/>
                    </a:lnR>
                    <a:lnT>
                      <a:noFill/>
                    </a:lnT>
                    <a:lnB>
                      <a:noFill/>
                    </a:lnB>
                    <a:lnTlToBr>
                      <a:noFill/>
                    </a:lnTlToBr>
                    <a:lnBlToTr>
                      <a:noFill/>
                    </a:lnBlToTr>
                    <a:solidFill>
                      <a:srgbClr val="75A0DD"/>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男</a:t>
                      </a:r>
                    </a:p>
                  </a:txBody>
                  <a:tcPr horzOverflow="overflow">
                    <a:lnL>
                      <a:noFill/>
                    </a:lnL>
                    <a:lnR>
                      <a:noFill/>
                    </a:lnR>
                    <a:lnT>
                      <a:noFill/>
                    </a:lnT>
                    <a:lnB>
                      <a:noFill/>
                    </a:lnB>
                    <a:lnTlToBr>
                      <a:noFill/>
                    </a:lnTlToBr>
                    <a:lnBlToTr>
                      <a:noFill/>
                    </a:lnBlToTr>
                    <a:solidFill>
                      <a:srgbClr val="75A0DD"/>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a:t>
                      </a:r>
                    </a:p>
                  </a:txBody>
                  <a:tcPr horzOverflow="overflow">
                    <a:lnL>
                      <a:noFill/>
                    </a:lnL>
                    <a:lnR>
                      <a:noFill/>
                    </a:lnR>
                    <a:lnT>
                      <a:noFill/>
                    </a:lnT>
                    <a:lnB>
                      <a:noFill/>
                    </a:lnB>
                    <a:lnTlToBr>
                      <a:noFill/>
                    </a:lnTlToBr>
                    <a:lnBlToTr>
                      <a:noFill/>
                    </a:lnBlToTr>
                    <a:solidFill>
                      <a:srgbClr val="75A0DD"/>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IS</a:t>
                      </a:r>
                    </a:p>
                  </a:txBody>
                  <a:tcPr horzOverflow="overflow">
                    <a:lnL>
                      <a:noFill/>
                    </a:lnL>
                    <a:lnR>
                      <a:noFill/>
                    </a:lnR>
                    <a:lnT>
                      <a:noFill/>
                    </a:lnT>
                    <a:lnB>
                      <a:noFill/>
                    </a:lnB>
                    <a:lnTlToBr>
                      <a:noFill/>
                    </a:lnTlToBr>
                    <a:lnBlToTr>
                      <a:noFill/>
                    </a:lnBlToTr>
                    <a:solidFill>
                      <a:srgbClr val="75A0DD"/>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NULL</a:t>
                      </a:r>
                    </a:p>
                  </a:txBody>
                  <a:tcPr horzOverflow="overflow">
                    <a:lnL>
                      <a:noFill/>
                    </a:lnL>
                    <a:lnR>
                      <a:noFill/>
                    </a:lnR>
                    <a:lnT>
                      <a:noFill/>
                    </a:lnT>
                    <a:lnB>
                      <a:noFill/>
                    </a:lnB>
                    <a:lnTlToBr>
                      <a:noFill/>
                    </a:lnTlToBr>
                    <a:lnBlToTr>
                      <a:noFill/>
                    </a:lnBlToTr>
                    <a:solidFill>
                      <a:srgbClr val="75A0DD"/>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NULL</a:t>
                      </a:r>
                    </a:p>
                  </a:txBody>
                  <a:tcPr horzOverflow="overflow">
                    <a:lnL>
                      <a:noFill/>
                    </a:lnL>
                    <a:lnR>
                      <a:noFill/>
                    </a:lnR>
                    <a:lnT>
                      <a:noFill/>
                    </a:lnT>
                    <a:lnB>
                      <a:noFill/>
                    </a:lnB>
                    <a:lnTlToBr>
                      <a:noFill/>
                    </a:lnTlToBr>
                    <a:lnBlToTr>
                      <a:noFill/>
                    </a:lnBlToTr>
                    <a:solidFill>
                      <a:srgbClr val="75A0DD"/>
                    </a:solidFill>
                  </a:tcPr>
                </a:tc>
                <a:extLst>
                  <a:ext uri="{0D108BD9-81ED-4DB2-BD59-A6C34878D82A}">
                    <a16:rowId xmlns:a16="http://schemas.microsoft.com/office/drawing/2014/main" val="2772460624"/>
                  </a:ext>
                </a:extLst>
              </a:tr>
            </a:tbl>
          </a:graphicData>
        </a:graphic>
      </p:graphicFrame>
      <p:sp>
        <p:nvSpPr>
          <p:cNvPr id="24637" name="Line 498"/>
          <p:cNvSpPr>
            <a:spLocks noChangeShapeType="1"/>
          </p:cNvSpPr>
          <p:nvPr/>
        </p:nvSpPr>
        <p:spPr bwMode="auto">
          <a:xfrm>
            <a:off x="755650" y="2420938"/>
            <a:ext cx="784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31503833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p:txBody>
          <a:bodyPr/>
          <a:lstStyle/>
          <a:p>
            <a:pPr eaLnBrk="1" hangingPunct="1"/>
            <a:r>
              <a:rPr lang="zh-CN" altLang="en-US" sz="3600" smtClean="0"/>
              <a:t>连接查询（续）</a:t>
            </a:r>
          </a:p>
        </p:txBody>
      </p:sp>
      <p:sp>
        <p:nvSpPr>
          <p:cNvPr id="25603" name="Rectangle 3"/>
          <p:cNvSpPr>
            <a:spLocks noGrp="1" noChangeArrowheads="1"/>
          </p:cNvSpPr>
          <p:nvPr>
            <p:ph type="body" idx="4294967295"/>
          </p:nvPr>
        </p:nvSpPr>
        <p:spPr>
          <a:xfrm>
            <a:off x="457200" y="908050"/>
            <a:ext cx="8229600" cy="5286375"/>
          </a:xfrm>
        </p:spPr>
        <p:txBody>
          <a:bodyPr/>
          <a:lstStyle/>
          <a:p>
            <a:pPr lvl="1">
              <a:lnSpc>
                <a:spcPct val="150000"/>
              </a:lnSpc>
              <a:buFont typeface="Wingdings" panose="05000000000000000000" pitchFamily="2" charset="2"/>
              <a:buNone/>
            </a:pPr>
            <a:endParaRPr lang="en-US" altLang="zh-CN" smtClean="0"/>
          </a:p>
          <a:p>
            <a:pPr lvl="1">
              <a:lnSpc>
                <a:spcPct val="150000"/>
              </a:lnSpc>
              <a:buFont typeface="Wingdings" panose="05000000000000000000" pitchFamily="2" charset="2"/>
              <a:buNone/>
            </a:pPr>
            <a:r>
              <a:rPr lang="en-US" altLang="zh-CN" sz="2800" smtClean="0"/>
              <a:t>1.</a:t>
            </a:r>
            <a:r>
              <a:rPr lang="zh-CN" altLang="en-US" sz="2800" smtClean="0"/>
              <a:t>等值与非等值连接查询 </a:t>
            </a:r>
          </a:p>
          <a:p>
            <a:pPr lvl="1">
              <a:lnSpc>
                <a:spcPct val="150000"/>
              </a:lnSpc>
              <a:buFont typeface="Wingdings" panose="05000000000000000000" pitchFamily="2" charset="2"/>
              <a:buNone/>
            </a:pPr>
            <a:r>
              <a:rPr lang="en-US" altLang="zh-CN" sz="2800" smtClean="0"/>
              <a:t>2.</a:t>
            </a:r>
            <a:r>
              <a:rPr lang="zh-CN" altLang="en-US" sz="2800" smtClean="0"/>
              <a:t>自身连接</a:t>
            </a:r>
          </a:p>
          <a:p>
            <a:pPr lvl="1">
              <a:lnSpc>
                <a:spcPct val="150000"/>
              </a:lnSpc>
              <a:buFont typeface="Wingdings" panose="05000000000000000000" pitchFamily="2" charset="2"/>
              <a:buNone/>
            </a:pPr>
            <a:r>
              <a:rPr lang="en-US" altLang="zh-CN" sz="2800" smtClean="0"/>
              <a:t>3.</a:t>
            </a:r>
            <a:r>
              <a:rPr lang="zh-CN" altLang="en-US" sz="2800" smtClean="0"/>
              <a:t>外连接</a:t>
            </a:r>
          </a:p>
          <a:p>
            <a:pPr lvl="1">
              <a:lnSpc>
                <a:spcPct val="150000"/>
              </a:lnSpc>
              <a:buFont typeface="Wingdings" panose="05000000000000000000" pitchFamily="2" charset="2"/>
              <a:buNone/>
            </a:pPr>
            <a:r>
              <a:rPr lang="en-US" altLang="zh-CN" sz="2800" smtClean="0">
                <a:solidFill>
                  <a:srgbClr val="7030A0"/>
                </a:solidFill>
              </a:rPr>
              <a:t>4.</a:t>
            </a:r>
            <a:r>
              <a:rPr lang="zh-CN" altLang="en-US" sz="2800" smtClean="0">
                <a:solidFill>
                  <a:srgbClr val="7030A0"/>
                </a:solidFill>
              </a:rPr>
              <a:t>多表连接</a:t>
            </a:r>
          </a:p>
          <a:p>
            <a:pPr lvl="1">
              <a:buFont typeface="Wingdings" panose="05000000000000000000" pitchFamily="2" charset="2"/>
              <a:buNone/>
            </a:pPr>
            <a:endParaRPr lang="en-US" altLang="zh-CN" sz="2800" smtClean="0"/>
          </a:p>
        </p:txBody>
      </p:sp>
    </p:spTree>
    <p:extLst>
      <p:ext uri="{BB962C8B-B14F-4D97-AF65-F5344CB8AC3E}">
        <p14:creationId xmlns:p14="http://schemas.microsoft.com/office/powerpoint/2010/main" val="8577617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pPr eaLnBrk="1" hangingPunct="1"/>
            <a:r>
              <a:rPr lang="en-US" altLang="zh-CN" sz="3600" smtClean="0"/>
              <a:t>4. </a:t>
            </a:r>
            <a:r>
              <a:rPr lang="zh-CN" altLang="en-US" sz="3600" smtClean="0"/>
              <a:t>多表连接</a:t>
            </a:r>
          </a:p>
        </p:txBody>
      </p:sp>
      <p:sp>
        <p:nvSpPr>
          <p:cNvPr id="26627" name="Rectangle 3"/>
          <p:cNvSpPr>
            <a:spLocks noGrp="1" noChangeArrowheads="1"/>
          </p:cNvSpPr>
          <p:nvPr>
            <p:ph type="body" idx="4294967295"/>
          </p:nvPr>
        </p:nvSpPr>
        <p:spPr>
          <a:xfrm>
            <a:off x="611188" y="1268413"/>
            <a:ext cx="8075612" cy="4114800"/>
          </a:xfrm>
        </p:spPr>
        <p:txBody>
          <a:bodyPr/>
          <a:lstStyle/>
          <a:p>
            <a:pPr eaLnBrk="1" hangingPunct="1">
              <a:lnSpc>
                <a:spcPct val="170000"/>
              </a:lnSpc>
            </a:pPr>
            <a:r>
              <a:rPr lang="zh-CN" altLang="en-US" sz="2400" smtClean="0"/>
              <a:t>多表连接：两个以上的表进行连接</a:t>
            </a:r>
            <a:endParaRPr lang="zh-CN" altLang="en-US" smtClean="0"/>
          </a:p>
          <a:p>
            <a:pPr algn="just" eaLnBrk="1" hangingPunct="1">
              <a:buFont typeface="Wingdings" panose="05000000000000000000" pitchFamily="2" charset="2"/>
              <a:buNone/>
            </a:pPr>
            <a:endParaRPr lang="zh-CN" altLang="en-US" sz="3200" smtClean="0"/>
          </a:p>
          <a:p>
            <a:pPr algn="just" eaLnBrk="1" hangingPunct="1">
              <a:buFont typeface="Wingdings" panose="05000000000000000000" pitchFamily="2" charset="2"/>
              <a:buNone/>
            </a:pPr>
            <a:r>
              <a:rPr lang="en-US" altLang="zh-CN" sz="2400" smtClean="0"/>
              <a:t>[</a:t>
            </a:r>
            <a:r>
              <a:rPr lang="zh-CN" altLang="en-US" sz="2400" smtClean="0"/>
              <a:t>例</a:t>
            </a:r>
            <a:r>
              <a:rPr lang="en-US" altLang="zh-CN" sz="2400" smtClean="0"/>
              <a:t>3.54]</a:t>
            </a:r>
            <a:r>
              <a:rPr lang="zh-CN" altLang="en-US" sz="2400" smtClean="0"/>
              <a:t>查询每个学生的学号、姓名、选修的课程名及成绩</a:t>
            </a:r>
          </a:p>
          <a:p>
            <a:pPr lvl="1" algn="just">
              <a:lnSpc>
                <a:spcPct val="120000"/>
              </a:lnSpc>
              <a:buFont typeface="Wingdings" panose="05000000000000000000" pitchFamily="2" charset="2"/>
              <a:buNone/>
            </a:pPr>
            <a:r>
              <a:rPr lang="zh-CN" altLang="en-US" smtClean="0"/>
              <a:t>  </a:t>
            </a:r>
            <a:r>
              <a:rPr lang="en-US" altLang="zh-CN" smtClean="0"/>
              <a:t>SELECT Student.Sno</a:t>
            </a:r>
            <a:r>
              <a:rPr lang="zh-CN" altLang="en-US" smtClean="0"/>
              <a:t>, </a:t>
            </a:r>
            <a:r>
              <a:rPr lang="en-US" altLang="zh-CN" smtClean="0"/>
              <a:t>Sname</a:t>
            </a:r>
            <a:r>
              <a:rPr lang="zh-CN" altLang="en-US" smtClean="0"/>
              <a:t>, </a:t>
            </a:r>
            <a:r>
              <a:rPr lang="en-US" altLang="zh-CN" smtClean="0"/>
              <a:t>Cname</a:t>
            </a:r>
            <a:r>
              <a:rPr lang="zh-CN" altLang="en-US" smtClean="0"/>
              <a:t>, </a:t>
            </a:r>
            <a:r>
              <a:rPr lang="en-US" altLang="zh-CN" smtClean="0"/>
              <a:t>Grade</a:t>
            </a:r>
          </a:p>
          <a:p>
            <a:pPr lvl="1" algn="just">
              <a:lnSpc>
                <a:spcPct val="120000"/>
              </a:lnSpc>
              <a:buFont typeface="Wingdings" panose="05000000000000000000" pitchFamily="2" charset="2"/>
              <a:buNone/>
            </a:pPr>
            <a:r>
              <a:rPr lang="en-US" altLang="zh-CN" smtClean="0"/>
              <a:t>   FROM    Student</a:t>
            </a:r>
            <a:r>
              <a:rPr lang="zh-CN" altLang="en-US" smtClean="0"/>
              <a:t>, </a:t>
            </a:r>
            <a:r>
              <a:rPr lang="en-US" altLang="zh-CN" smtClean="0"/>
              <a:t>SC</a:t>
            </a:r>
            <a:r>
              <a:rPr lang="zh-CN" altLang="en-US" smtClean="0"/>
              <a:t>, </a:t>
            </a:r>
            <a:r>
              <a:rPr lang="en-US" altLang="zh-CN" smtClean="0"/>
              <a:t>Course    </a:t>
            </a:r>
            <a:r>
              <a:rPr lang="en-US" altLang="zh-CN" sz="2000" smtClean="0">
                <a:solidFill>
                  <a:srgbClr val="E02920"/>
                </a:solidFill>
              </a:rPr>
              <a:t>/*</a:t>
            </a:r>
            <a:r>
              <a:rPr lang="zh-CN" altLang="en-US" sz="2000" smtClean="0">
                <a:solidFill>
                  <a:srgbClr val="E02920"/>
                </a:solidFill>
              </a:rPr>
              <a:t>多表连接*</a:t>
            </a:r>
            <a:r>
              <a:rPr lang="en-US" altLang="zh-CN" sz="2000" smtClean="0">
                <a:solidFill>
                  <a:srgbClr val="E02920"/>
                </a:solidFill>
              </a:rPr>
              <a:t>/</a:t>
            </a:r>
            <a:endParaRPr lang="en-US" altLang="zh-CN" smtClean="0">
              <a:solidFill>
                <a:srgbClr val="E02920"/>
              </a:solidFill>
            </a:endParaRPr>
          </a:p>
          <a:p>
            <a:pPr lvl="1" algn="just">
              <a:lnSpc>
                <a:spcPct val="120000"/>
              </a:lnSpc>
              <a:buFont typeface="Wingdings" panose="05000000000000000000" pitchFamily="2" charset="2"/>
              <a:buNone/>
            </a:pPr>
            <a:r>
              <a:rPr lang="en-US" altLang="zh-CN" smtClean="0"/>
              <a:t>   WHERE Student.Sno = SC.Sno </a:t>
            </a:r>
          </a:p>
          <a:p>
            <a:pPr lvl="1" algn="just">
              <a:lnSpc>
                <a:spcPct val="120000"/>
              </a:lnSpc>
              <a:buFont typeface="Wingdings" panose="05000000000000000000" pitchFamily="2" charset="2"/>
              <a:buNone/>
            </a:pPr>
            <a:r>
              <a:rPr lang="en-US" altLang="zh-CN" smtClean="0"/>
              <a:t>                  AND SC.Cno = Course.Cno</a:t>
            </a:r>
            <a:r>
              <a:rPr lang="zh-CN" altLang="en-US" smtClean="0"/>
              <a:t>;</a:t>
            </a:r>
          </a:p>
          <a:p>
            <a:pPr algn="just" eaLnBrk="1" hangingPunct="1">
              <a:lnSpc>
                <a:spcPct val="120000"/>
              </a:lnSpc>
              <a:buFont typeface="Wingdings" panose="05000000000000000000" pitchFamily="2" charset="2"/>
              <a:buNone/>
            </a:pPr>
            <a:r>
              <a:rPr lang="zh-CN" altLang="en-US" sz="2000" smtClean="0">
                <a:latin typeface="Courier New" panose="02070309020205020404" pitchFamily="49" charset="0"/>
              </a:rPr>
              <a:t> </a:t>
            </a:r>
          </a:p>
        </p:txBody>
      </p:sp>
    </p:spTree>
    <p:extLst>
      <p:ext uri="{BB962C8B-B14F-4D97-AF65-F5344CB8AC3E}">
        <p14:creationId xmlns:p14="http://schemas.microsoft.com/office/powerpoint/2010/main" val="9577821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26"/>
          <p:cNvSpPr>
            <a:spLocks noGrp="1" noChangeArrowheads="1"/>
          </p:cNvSpPr>
          <p:nvPr>
            <p:ph type="title" idx="4294967295"/>
          </p:nvPr>
        </p:nvSpPr>
        <p:spPr/>
        <p:txBody>
          <a:bodyPr/>
          <a:lstStyle/>
          <a:p>
            <a:pPr eaLnBrk="1" hangingPunct="1"/>
            <a:r>
              <a:rPr lang="en-US" altLang="zh-CN" sz="3600" smtClean="0"/>
              <a:t>3.4  </a:t>
            </a:r>
            <a:r>
              <a:rPr lang="zh-CN" altLang="en-US" sz="3600" smtClean="0"/>
              <a:t>数据查询 </a:t>
            </a:r>
          </a:p>
        </p:txBody>
      </p:sp>
      <p:sp>
        <p:nvSpPr>
          <p:cNvPr id="27651" name="Rectangle 1027"/>
          <p:cNvSpPr>
            <a:spLocks noGrp="1" noChangeArrowheads="1"/>
          </p:cNvSpPr>
          <p:nvPr>
            <p:ph type="body" idx="4294967295"/>
          </p:nvPr>
        </p:nvSpPr>
        <p:spPr>
          <a:xfrm>
            <a:off x="1116013" y="1341438"/>
            <a:ext cx="5410200" cy="4548187"/>
          </a:xfrm>
        </p:spPr>
        <p:txBody>
          <a:bodyPr/>
          <a:lstStyle/>
          <a:p>
            <a:pPr algn="just" eaLnBrk="1" hangingPunct="1">
              <a:lnSpc>
                <a:spcPct val="160000"/>
              </a:lnSpc>
              <a:buFont typeface="Wingdings" panose="05000000000000000000" pitchFamily="2" charset="2"/>
              <a:buNone/>
            </a:pPr>
            <a:r>
              <a:rPr lang="en-US" altLang="zh-CN" smtClean="0"/>
              <a:t>3.4.1 </a:t>
            </a:r>
            <a:r>
              <a:rPr lang="zh-CN" altLang="en-US" smtClean="0"/>
              <a:t>单表查询</a:t>
            </a:r>
          </a:p>
          <a:p>
            <a:pPr algn="just" eaLnBrk="1" hangingPunct="1">
              <a:lnSpc>
                <a:spcPct val="160000"/>
              </a:lnSpc>
              <a:buFont typeface="Wingdings" panose="05000000000000000000" pitchFamily="2" charset="2"/>
              <a:buNone/>
            </a:pPr>
            <a:r>
              <a:rPr lang="en-US" altLang="zh-CN" smtClean="0"/>
              <a:t>3.4.2 </a:t>
            </a:r>
            <a:r>
              <a:rPr lang="zh-CN" altLang="en-US" smtClean="0"/>
              <a:t>连接查询</a:t>
            </a:r>
          </a:p>
          <a:p>
            <a:pPr algn="just" eaLnBrk="1" hangingPunct="1">
              <a:lnSpc>
                <a:spcPct val="160000"/>
              </a:lnSpc>
              <a:buFont typeface="Wingdings" panose="05000000000000000000" pitchFamily="2" charset="2"/>
              <a:buNone/>
            </a:pPr>
            <a:r>
              <a:rPr lang="en-US" altLang="zh-CN" smtClean="0">
                <a:solidFill>
                  <a:srgbClr val="3333FF"/>
                </a:solidFill>
              </a:rPr>
              <a:t>3.4.3 </a:t>
            </a:r>
            <a:r>
              <a:rPr lang="zh-CN" altLang="en-US" smtClean="0">
                <a:solidFill>
                  <a:srgbClr val="3333FF"/>
                </a:solidFill>
              </a:rPr>
              <a:t>嵌套查询</a:t>
            </a:r>
          </a:p>
          <a:p>
            <a:pPr algn="just" eaLnBrk="1" hangingPunct="1">
              <a:lnSpc>
                <a:spcPct val="160000"/>
              </a:lnSpc>
              <a:buFont typeface="Wingdings" panose="05000000000000000000" pitchFamily="2" charset="2"/>
              <a:buNone/>
            </a:pPr>
            <a:r>
              <a:rPr lang="en-US" altLang="zh-CN" smtClean="0"/>
              <a:t>3.4.4 </a:t>
            </a:r>
            <a:r>
              <a:rPr lang="zh-CN" altLang="en-US" smtClean="0"/>
              <a:t>集合查询</a:t>
            </a:r>
            <a:endParaRPr lang="en-US" altLang="zh-CN" smtClean="0"/>
          </a:p>
          <a:p>
            <a:pPr algn="just" eaLnBrk="1" hangingPunct="1">
              <a:lnSpc>
                <a:spcPct val="160000"/>
              </a:lnSpc>
              <a:buFont typeface="Wingdings" panose="05000000000000000000" pitchFamily="2" charset="2"/>
              <a:buNone/>
            </a:pPr>
            <a:r>
              <a:rPr lang="en-US" altLang="zh-CN" smtClean="0"/>
              <a:t>3.4.5</a:t>
            </a:r>
            <a:r>
              <a:rPr lang="zh-CN" altLang="en-US" smtClean="0"/>
              <a:t>基于派生表的查询</a:t>
            </a:r>
          </a:p>
          <a:p>
            <a:pPr algn="just" eaLnBrk="1" hangingPunct="1">
              <a:lnSpc>
                <a:spcPct val="160000"/>
              </a:lnSpc>
              <a:buFont typeface="Wingdings" panose="05000000000000000000" pitchFamily="2" charset="2"/>
              <a:buNone/>
            </a:pPr>
            <a:r>
              <a:rPr lang="en-US" altLang="zh-CN" smtClean="0"/>
              <a:t>3.4.5 Select</a:t>
            </a:r>
            <a:r>
              <a:rPr lang="zh-CN" altLang="en-US" smtClean="0"/>
              <a:t>语句的一般形式 </a:t>
            </a:r>
          </a:p>
          <a:p>
            <a:pPr algn="just" eaLnBrk="1" hangingPunct="1"/>
            <a:endParaRPr lang="en-US" altLang="zh-CN" smtClean="0"/>
          </a:p>
        </p:txBody>
      </p:sp>
    </p:spTree>
    <p:extLst>
      <p:ext uri="{BB962C8B-B14F-4D97-AF65-F5344CB8AC3E}">
        <p14:creationId xmlns:p14="http://schemas.microsoft.com/office/powerpoint/2010/main" val="19834638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p:txBody>
          <a:bodyPr/>
          <a:lstStyle/>
          <a:p>
            <a:pPr eaLnBrk="1" hangingPunct="1"/>
            <a:r>
              <a:rPr lang="zh-CN" altLang="en-US" sz="3600" smtClean="0"/>
              <a:t>嵌套查询（续）</a:t>
            </a:r>
          </a:p>
        </p:txBody>
      </p:sp>
      <p:sp>
        <p:nvSpPr>
          <p:cNvPr id="28675" name="Rectangle 3"/>
          <p:cNvSpPr>
            <a:spLocks noGrp="1" noChangeArrowheads="1"/>
          </p:cNvSpPr>
          <p:nvPr>
            <p:ph type="body" idx="4294967295"/>
          </p:nvPr>
        </p:nvSpPr>
        <p:spPr>
          <a:xfrm>
            <a:off x="611188" y="1098550"/>
            <a:ext cx="7772400" cy="5138738"/>
          </a:xfrm>
        </p:spPr>
        <p:txBody>
          <a:bodyPr/>
          <a:lstStyle/>
          <a:p>
            <a:pPr eaLnBrk="1" hangingPunct="1">
              <a:spcBef>
                <a:spcPct val="0"/>
              </a:spcBef>
            </a:pPr>
            <a:r>
              <a:rPr lang="zh-CN" altLang="en-US" dirty="0" smtClean="0"/>
              <a:t>嵌套查询概述</a:t>
            </a:r>
          </a:p>
          <a:p>
            <a:pPr lvl="1">
              <a:spcBef>
                <a:spcPct val="0"/>
              </a:spcBef>
              <a:spcAft>
                <a:spcPct val="40000"/>
              </a:spcAft>
            </a:pPr>
            <a:r>
              <a:rPr lang="zh-CN" altLang="en-US" dirty="0" smtClean="0"/>
              <a:t>一个</a:t>
            </a:r>
            <a:r>
              <a:rPr lang="en-US" altLang="zh-CN" dirty="0" smtClean="0"/>
              <a:t>SELECT-FROM-WHERE</a:t>
            </a:r>
            <a:r>
              <a:rPr lang="zh-CN" altLang="en-US" dirty="0" smtClean="0"/>
              <a:t>语句称为一个</a:t>
            </a:r>
            <a:r>
              <a:rPr lang="zh-CN" altLang="en-US" dirty="0" smtClean="0">
                <a:solidFill>
                  <a:srgbClr val="FF00FF"/>
                </a:solidFill>
              </a:rPr>
              <a:t>查询块</a:t>
            </a:r>
          </a:p>
          <a:p>
            <a:pPr lvl="1">
              <a:spcBef>
                <a:spcPct val="0"/>
              </a:spcBef>
            </a:pPr>
            <a:r>
              <a:rPr lang="zh-CN" altLang="en-US" dirty="0" smtClean="0"/>
              <a:t>将一个查询块嵌套在另一个查询块的</a:t>
            </a:r>
            <a:r>
              <a:rPr lang="en-US" altLang="zh-CN" dirty="0" smtClean="0"/>
              <a:t>WHERE</a:t>
            </a:r>
            <a:r>
              <a:rPr lang="zh-CN" altLang="en-US" dirty="0" smtClean="0"/>
              <a:t>子句或</a:t>
            </a:r>
            <a:r>
              <a:rPr lang="en-US" altLang="zh-CN" dirty="0" smtClean="0"/>
              <a:t>HAVING</a:t>
            </a:r>
            <a:r>
              <a:rPr lang="zh-CN" altLang="en-US" dirty="0" smtClean="0"/>
              <a:t>短语的条件中的查询称为</a:t>
            </a:r>
            <a:r>
              <a:rPr lang="zh-CN" altLang="en-US" dirty="0" smtClean="0">
                <a:solidFill>
                  <a:srgbClr val="FF00FF"/>
                </a:solidFill>
              </a:rPr>
              <a:t>嵌套查询</a:t>
            </a:r>
            <a:endParaRPr lang="en-US" altLang="zh-CN" dirty="0" smtClean="0">
              <a:solidFill>
                <a:srgbClr val="FF00FF"/>
              </a:solidFill>
            </a:endParaRPr>
          </a:p>
          <a:p>
            <a:pPr eaLnBrk="1" hangingPunct="1">
              <a:spcBef>
                <a:spcPct val="0"/>
              </a:spcBef>
              <a:buFont typeface="Wingdings" panose="05000000000000000000" pitchFamily="2" charset="2"/>
              <a:buNone/>
            </a:pPr>
            <a:endParaRPr lang="en-US" altLang="zh-CN" sz="2400" dirty="0" smtClean="0"/>
          </a:p>
          <a:p>
            <a:pPr eaLnBrk="1" hangingPunct="1">
              <a:spcBef>
                <a:spcPct val="0"/>
              </a:spcBef>
              <a:buFont typeface="Wingdings" panose="05000000000000000000" pitchFamily="2" charset="2"/>
              <a:buNone/>
            </a:pPr>
            <a:r>
              <a:rPr lang="en-US" altLang="zh-CN" sz="2400" dirty="0" smtClean="0"/>
              <a:t>     SELECT </a:t>
            </a:r>
            <a:r>
              <a:rPr lang="en-US" altLang="zh-CN" sz="2400" dirty="0" err="1" smtClean="0"/>
              <a:t>Sname</a:t>
            </a:r>
            <a:r>
              <a:rPr lang="en-US" altLang="zh-CN" sz="2400" dirty="0" smtClean="0"/>
              <a:t>	</a:t>
            </a:r>
            <a:r>
              <a:rPr lang="en-US" altLang="zh-CN" sz="2000" dirty="0" smtClean="0"/>
              <a:t>                           /*</a:t>
            </a:r>
            <a:r>
              <a:rPr lang="zh-CN" altLang="en-US" sz="2000" dirty="0" smtClean="0"/>
              <a:t>外层查询</a:t>
            </a:r>
            <a:r>
              <a:rPr lang="en-US" altLang="zh-CN" sz="2000" dirty="0" smtClean="0"/>
              <a:t>/</a:t>
            </a:r>
            <a:r>
              <a:rPr lang="zh-CN" altLang="en-US" sz="2000" dirty="0" smtClean="0"/>
              <a:t>父查询*</a:t>
            </a:r>
            <a:r>
              <a:rPr lang="en-US" altLang="zh-CN" sz="2000" dirty="0" smtClean="0"/>
              <a:t>/</a:t>
            </a:r>
          </a:p>
          <a:p>
            <a:pPr eaLnBrk="1" hangingPunct="1">
              <a:spcBef>
                <a:spcPct val="0"/>
              </a:spcBef>
              <a:buFont typeface="Wingdings" panose="05000000000000000000" pitchFamily="2" charset="2"/>
              <a:buNone/>
            </a:pPr>
            <a:r>
              <a:rPr lang="en-US" altLang="zh-CN" sz="2400" dirty="0" smtClean="0"/>
              <a:t>     FROM Student</a:t>
            </a:r>
          </a:p>
          <a:p>
            <a:pPr eaLnBrk="1" hangingPunct="1">
              <a:spcBef>
                <a:spcPct val="0"/>
              </a:spcBef>
              <a:buFont typeface="Wingdings" panose="05000000000000000000" pitchFamily="2" charset="2"/>
              <a:buNone/>
            </a:pPr>
            <a:r>
              <a:rPr lang="en-US" altLang="zh-CN" sz="2400" dirty="0" smtClean="0"/>
              <a:t>     WHERE </a:t>
            </a:r>
            <a:r>
              <a:rPr lang="en-US" altLang="zh-CN" sz="2400" dirty="0" err="1" smtClean="0"/>
              <a:t>Sno</a:t>
            </a:r>
            <a:r>
              <a:rPr lang="en-US" altLang="zh-CN" sz="2400" dirty="0" smtClean="0"/>
              <a:t> IN</a:t>
            </a:r>
          </a:p>
          <a:p>
            <a:pPr eaLnBrk="1" hangingPunct="1">
              <a:spcBef>
                <a:spcPct val="0"/>
              </a:spcBef>
              <a:buFont typeface="Wingdings" panose="05000000000000000000" pitchFamily="2" charset="2"/>
              <a:buNone/>
            </a:pPr>
            <a:r>
              <a:rPr lang="en-US" altLang="zh-CN" sz="2400" dirty="0" smtClean="0"/>
              <a:t>                        </a:t>
            </a:r>
            <a:r>
              <a:rPr lang="zh-CN" altLang="en-US" sz="2400" dirty="0" smtClean="0"/>
              <a:t>( </a:t>
            </a:r>
            <a:r>
              <a:rPr lang="en-US" altLang="zh-CN" sz="2400" dirty="0" smtClean="0"/>
              <a:t>SELECT </a:t>
            </a:r>
            <a:r>
              <a:rPr lang="en-US" altLang="zh-CN" sz="2400" dirty="0" err="1" smtClean="0"/>
              <a:t>Sno</a:t>
            </a:r>
            <a:r>
              <a:rPr lang="en-US" altLang="zh-CN" sz="2400" dirty="0" smtClean="0"/>
              <a:t>        </a:t>
            </a:r>
            <a:r>
              <a:rPr lang="en-US" altLang="zh-CN" sz="2000" dirty="0" smtClean="0"/>
              <a:t>/*</a:t>
            </a:r>
            <a:r>
              <a:rPr lang="zh-CN" altLang="en-US" sz="2000" dirty="0" smtClean="0"/>
              <a:t>内层查询</a:t>
            </a:r>
            <a:r>
              <a:rPr lang="en-US" altLang="zh-CN" sz="2000" dirty="0" smtClean="0"/>
              <a:t>/</a:t>
            </a:r>
            <a:r>
              <a:rPr lang="zh-CN" altLang="en-US" sz="2000" dirty="0" smtClean="0"/>
              <a:t>子查询*</a:t>
            </a:r>
            <a:r>
              <a:rPr lang="en-US" altLang="zh-CN" sz="2000" dirty="0" smtClean="0"/>
              <a:t>/</a:t>
            </a:r>
          </a:p>
          <a:p>
            <a:pPr eaLnBrk="1" hangingPunct="1">
              <a:spcBef>
                <a:spcPct val="0"/>
              </a:spcBef>
              <a:buFont typeface="Wingdings" panose="05000000000000000000" pitchFamily="2" charset="2"/>
              <a:buNone/>
            </a:pPr>
            <a:r>
              <a:rPr lang="en-US" altLang="zh-CN" sz="2400" dirty="0" smtClean="0"/>
              <a:t>                          FROM SC</a:t>
            </a:r>
          </a:p>
          <a:p>
            <a:pPr eaLnBrk="1" hangingPunct="1">
              <a:spcBef>
                <a:spcPct val="0"/>
              </a:spcBef>
              <a:buFont typeface="Wingdings" panose="05000000000000000000" pitchFamily="2" charset="2"/>
              <a:buNone/>
            </a:pPr>
            <a:r>
              <a:rPr lang="en-US" altLang="zh-CN" sz="2400" dirty="0" smtClean="0"/>
              <a:t>                          WHERE </a:t>
            </a:r>
            <a:r>
              <a:rPr lang="en-US" altLang="zh-CN" sz="2400" dirty="0" err="1" smtClean="0"/>
              <a:t>Cno</a:t>
            </a:r>
            <a:r>
              <a:rPr lang="en-US" altLang="zh-CN" sz="2400" dirty="0" smtClean="0"/>
              <a:t>= ' 2 '</a:t>
            </a:r>
            <a:r>
              <a:rPr lang="zh-CN" altLang="en-US" sz="2400" dirty="0" smtClean="0"/>
              <a:t>);</a:t>
            </a:r>
          </a:p>
          <a:p>
            <a:pPr lvl="1">
              <a:spcBef>
                <a:spcPct val="0"/>
              </a:spcBef>
            </a:pPr>
            <a:endParaRPr lang="zh-CN" altLang="en-US" dirty="0" smtClean="0">
              <a:solidFill>
                <a:srgbClr val="FF00FF"/>
              </a:solidFill>
            </a:endParaRPr>
          </a:p>
          <a:p>
            <a:pPr eaLnBrk="1" hangingPunct="1">
              <a:spcBef>
                <a:spcPct val="0"/>
              </a:spcBef>
              <a:buFont typeface="Wingdings" panose="05000000000000000000" pitchFamily="2" charset="2"/>
              <a:buNone/>
            </a:pPr>
            <a:r>
              <a:rPr lang="zh-CN" altLang="en-US" sz="2400" dirty="0" smtClean="0"/>
              <a:t>        </a:t>
            </a:r>
          </a:p>
        </p:txBody>
      </p:sp>
    </p:spTree>
    <p:extLst>
      <p:ext uri="{BB962C8B-B14F-4D97-AF65-F5344CB8AC3E}">
        <p14:creationId xmlns:p14="http://schemas.microsoft.com/office/powerpoint/2010/main" val="11025925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ChangeArrowheads="1"/>
          </p:cNvSpPr>
          <p:nvPr>
            <p:ph type="title" idx="4294967295"/>
          </p:nvPr>
        </p:nvSpPr>
        <p:spPr/>
        <p:txBody>
          <a:bodyPr/>
          <a:lstStyle/>
          <a:p>
            <a:pPr eaLnBrk="1" hangingPunct="1"/>
            <a:r>
              <a:rPr lang="zh-CN" altLang="en-US" sz="3600" smtClean="0"/>
              <a:t>嵌套查询（续）</a:t>
            </a:r>
          </a:p>
        </p:txBody>
      </p:sp>
      <p:sp>
        <p:nvSpPr>
          <p:cNvPr id="29699" name="Rectangle 1027"/>
          <p:cNvSpPr>
            <a:spLocks noGrp="1" noChangeArrowheads="1"/>
          </p:cNvSpPr>
          <p:nvPr>
            <p:ph type="body" idx="4294967295"/>
          </p:nvPr>
        </p:nvSpPr>
        <p:spPr>
          <a:xfrm>
            <a:off x="457200" y="1125538"/>
            <a:ext cx="8229600" cy="4854575"/>
          </a:xfrm>
        </p:spPr>
        <p:txBody>
          <a:bodyPr/>
          <a:lstStyle/>
          <a:p>
            <a:pPr lvl="1">
              <a:lnSpc>
                <a:spcPct val="180000"/>
              </a:lnSpc>
            </a:pPr>
            <a:r>
              <a:rPr lang="zh-CN" altLang="en-US" smtClean="0"/>
              <a:t>上层的查询块称为</a:t>
            </a:r>
            <a:r>
              <a:rPr lang="zh-CN" altLang="en-US" smtClean="0">
                <a:solidFill>
                  <a:srgbClr val="FF00FF"/>
                </a:solidFill>
              </a:rPr>
              <a:t>外层查询</a:t>
            </a:r>
            <a:r>
              <a:rPr lang="zh-CN" altLang="en-US" smtClean="0"/>
              <a:t>或</a:t>
            </a:r>
            <a:r>
              <a:rPr lang="zh-CN" altLang="en-US" smtClean="0">
                <a:solidFill>
                  <a:srgbClr val="FF00FF"/>
                </a:solidFill>
              </a:rPr>
              <a:t>父查询</a:t>
            </a:r>
            <a:endParaRPr lang="en-US" altLang="zh-CN" smtClean="0">
              <a:solidFill>
                <a:srgbClr val="FF00FF"/>
              </a:solidFill>
            </a:endParaRPr>
          </a:p>
          <a:p>
            <a:pPr lvl="1">
              <a:lnSpc>
                <a:spcPct val="180000"/>
              </a:lnSpc>
            </a:pPr>
            <a:r>
              <a:rPr lang="zh-CN" altLang="en-US" smtClean="0"/>
              <a:t>下层查询块称为</a:t>
            </a:r>
            <a:r>
              <a:rPr lang="zh-CN" altLang="en-US" smtClean="0">
                <a:solidFill>
                  <a:srgbClr val="FF00FF"/>
                </a:solidFill>
              </a:rPr>
              <a:t>内层查询</a:t>
            </a:r>
            <a:r>
              <a:rPr lang="zh-CN" altLang="en-US" smtClean="0"/>
              <a:t>或</a:t>
            </a:r>
            <a:r>
              <a:rPr lang="zh-CN" altLang="en-US" smtClean="0">
                <a:solidFill>
                  <a:srgbClr val="FF00FF"/>
                </a:solidFill>
              </a:rPr>
              <a:t>子查询</a:t>
            </a:r>
            <a:endParaRPr lang="en-US" altLang="zh-CN" smtClean="0">
              <a:solidFill>
                <a:srgbClr val="FF00FF"/>
              </a:solidFill>
            </a:endParaRPr>
          </a:p>
          <a:p>
            <a:pPr lvl="1">
              <a:lnSpc>
                <a:spcPct val="180000"/>
              </a:lnSpc>
            </a:pPr>
            <a:r>
              <a:rPr lang="en-US" altLang="zh-CN" smtClean="0"/>
              <a:t>SQL</a:t>
            </a:r>
            <a:r>
              <a:rPr lang="zh-CN" altLang="en-US" smtClean="0"/>
              <a:t>语言允许多层嵌套查询</a:t>
            </a:r>
            <a:endParaRPr lang="en-US" altLang="zh-CN" smtClean="0"/>
          </a:p>
          <a:p>
            <a:pPr lvl="2">
              <a:lnSpc>
                <a:spcPct val="180000"/>
              </a:lnSpc>
              <a:buSzPct val="87000"/>
              <a:buFont typeface="Wingdings" panose="05000000000000000000" pitchFamily="2" charset="2"/>
              <a:buChar char="l"/>
            </a:pPr>
            <a:r>
              <a:rPr lang="zh-CN" altLang="en-US" sz="2200" smtClean="0"/>
              <a:t>即一个子查询中还可以嵌套其他子查询</a:t>
            </a:r>
          </a:p>
          <a:p>
            <a:pPr lvl="1">
              <a:lnSpc>
                <a:spcPct val="180000"/>
              </a:lnSpc>
            </a:pPr>
            <a:r>
              <a:rPr lang="zh-CN" altLang="en-US" smtClean="0"/>
              <a:t>子查询的限制</a:t>
            </a:r>
          </a:p>
          <a:p>
            <a:pPr lvl="2">
              <a:lnSpc>
                <a:spcPct val="180000"/>
              </a:lnSpc>
              <a:buSzPct val="87000"/>
              <a:buFont typeface="Wingdings" panose="05000000000000000000" pitchFamily="2" charset="2"/>
              <a:buChar char="l"/>
            </a:pPr>
            <a:r>
              <a:rPr lang="zh-CN" altLang="en-US" sz="2200" smtClean="0"/>
              <a:t>不能使用</a:t>
            </a:r>
            <a:r>
              <a:rPr lang="en-US" altLang="zh-CN" sz="2200" smtClean="0"/>
              <a:t>ORDER BY</a:t>
            </a:r>
            <a:r>
              <a:rPr lang="zh-CN" altLang="en-US" sz="2200" smtClean="0"/>
              <a:t>子句</a:t>
            </a:r>
          </a:p>
        </p:txBody>
      </p:sp>
    </p:spTree>
    <p:extLst>
      <p:ext uri="{BB962C8B-B14F-4D97-AF65-F5344CB8AC3E}">
        <p14:creationId xmlns:p14="http://schemas.microsoft.com/office/powerpoint/2010/main" val="34736824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p:txBody>
          <a:bodyPr/>
          <a:lstStyle/>
          <a:p>
            <a:pPr eaLnBrk="1" hangingPunct="1"/>
            <a:r>
              <a:rPr lang="zh-CN" altLang="en-US" sz="3600" smtClean="0"/>
              <a:t>嵌套查询求解方法</a:t>
            </a:r>
          </a:p>
        </p:txBody>
      </p:sp>
      <p:sp>
        <p:nvSpPr>
          <p:cNvPr id="30723" name="Rectangle 3"/>
          <p:cNvSpPr>
            <a:spLocks noGrp="1" noChangeArrowheads="1"/>
          </p:cNvSpPr>
          <p:nvPr>
            <p:ph type="body" idx="4294967295"/>
          </p:nvPr>
        </p:nvSpPr>
        <p:spPr/>
        <p:txBody>
          <a:bodyPr/>
          <a:lstStyle/>
          <a:p>
            <a:pPr eaLnBrk="1" hangingPunct="1">
              <a:lnSpc>
                <a:spcPct val="110000"/>
              </a:lnSpc>
            </a:pPr>
            <a:r>
              <a:rPr lang="zh-CN" altLang="en-US" smtClean="0"/>
              <a:t>不相关子查询：</a:t>
            </a:r>
          </a:p>
          <a:p>
            <a:pPr eaLnBrk="1" hangingPunct="1">
              <a:lnSpc>
                <a:spcPct val="110000"/>
              </a:lnSpc>
              <a:buFont typeface="Wingdings" panose="05000000000000000000" pitchFamily="2" charset="2"/>
              <a:buNone/>
            </a:pPr>
            <a:r>
              <a:rPr lang="zh-CN" altLang="en-US" smtClean="0"/>
              <a:t>    子查询的查询条件不依赖于父查询</a:t>
            </a:r>
          </a:p>
          <a:p>
            <a:pPr lvl="1">
              <a:lnSpc>
                <a:spcPct val="150000"/>
              </a:lnSpc>
            </a:pPr>
            <a:r>
              <a:rPr lang="zh-CN" altLang="en-US" smtClean="0"/>
              <a:t>由里向外 逐层处理。即每个子查询在上一级查询处理之前求解，子查询的结果用于建立其父查询的查找条件。</a:t>
            </a:r>
          </a:p>
          <a:p>
            <a:pPr eaLnBrk="1" hangingPunct="1">
              <a:lnSpc>
                <a:spcPct val="110000"/>
              </a:lnSpc>
            </a:pPr>
            <a:endParaRPr lang="en-US" altLang="zh-CN" sz="2400" smtClean="0"/>
          </a:p>
        </p:txBody>
      </p:sp>
    </p:spTree>
    <p:extLst>
      <p:ext uri="{BB962C8B-B14F-4D97-AF65-F5344CB8AC3E}">
        <p14:creationId xmlns:p14="http://schemas.microsoft.com/office/powerpoint/2010/main" val="35321732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p:txBody>
          <a:bodyPr/>
          <a:lstStyle/>
          <a:p>
            <a:pPr eaLnBrk="1" hangingPunct="1"/>
            <a:r>
              <a:rPr lang="zh-CN" altLang="en-US" sz="3600" smtClean="0"/>
              <a:t>嵌套查询求解方法（续）</a:t>
            </a:r>
          </a:p>
        </p:txBody>
      </p:sp>
      <p:sp>
        <p:nvSpPr>
          <p:cNvPr id="31747" name="Rectangle 3"/>
          <p:cNvSpPr>
            <a:spLocks noGrp="1" noChangeArrowheads="1"/>
          </p:cNvSpPr>
          <p:nvPr>
            <p:ph type="body" idx="4294967295"/>
          </p:nvPr>
        </p:nvSpPr>
        <p:spPr>
          <a:xfrm>
            <a:off x="457200" y="1125538"/>
            <a:ext cx="8229600" cy="4854575"/>
          </a:xfrm>
        </p:spPr>
        <p:txBody>
          <a:bodyPr/>
          <a:lstStyle/>
          <a:p>
            <a:pPr eaLnBrk="1" hangingPunct="1">
              <a:lnSpc>
                <a:spcPct val="160000"/>
              </a:lnSpc>
            </a:pPr>
            <a:r>
              <a:rPr lang="zh-CN" altLang="en-US" smtClean="0"/>
              <a:t>相关子查询：子查询的查询条件依赖于父查询</a:t>
            </a:r>
          </a:p>
          <a:p>
            <a:pPr lvl="1">
              <a:lnSpc>
                <a:spcPct val="160000"/>
              </a:lnSpc>
            </a:pPr>
            <a:r>
              <a:rPr lang="zh-CN" altLang="en-US" smtClean="0"/>
              <a:t>首先取外层查询中表的第一个元组，根据它与内层查询相关的属性值处理内层查询，若</a:t>
            </a:r>
            <a:r>
              <a:rPr lang="en-US" altLang="zh-CN" smtClean="0"/>
              <a:t>WHERE</a:t>
            </a:r>
            <a:r>
              <a:rPr lang="zh-CN" altLang="en-US" smtClean="0"/>
              <a:t>子句返回值为真，则取此元组放入结果表</a:t>
            </a:r>
          </a:p>
          <a:p>
            <a:pPr lvl="1">
              <a:lnSpc>
                <a:spcPct val="160000"/>
              </a:lnSpc>
            </a:pPr>
            <a:r>
              <a:rPr lang="zh-CN" altLang="en-US" smtClean="0"/>
              <a:t>然后再取外层表的下一个元组</a:t>
            </a:r>
          </a:p>
          <a:p>
            <a:pPr lvl="1">
              <a:lnSpc>
                <a:spcPct val="160000"/>
              </a:lnSpc>
            </a:pPr>
            <a:r>
              <a:rPr lang="zh-CN" altLang="en-US" smtClean="0"/>
              <a:t>重复这一过程，直至外层表全部检查完为止</a:t>
            </a:r>
          </a:p>
        </p:txBody>
      </p:sp>
    </p:spTree>
    <p:extLst>
      <p:ext uri="{BB962C8B-B14F-4D97-AF65-F5344CB8AC3E}">
        <p14:creationId xmlns:p14="http://schemas.microsoft.com/office/powerpoint/2010/main" val="6293670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p:txBody>
          <a:bodyPr/>
          <a:lstStyle/>
          <a:p>
            <a:pPr eaLnBrk="1" hangingPunct="1"/>
            <a:r>
              <a:rPr lang="en-US" altLang="zh-CN" sz="3600" smtClean="0"/>
              <a:t>3.4.3  </a:t>
            </a:r>
            <a:r>
              <a:rPr lang="zh-CN" altLang="en-US" sz="3600" smtClean="0"/>
              <a:t>嵌套查询</a:t>
            </a:r>
          </a:p>
        </p:txBody>
      </p:sp>
      <p:sp>
        <p:nvSpPr>
          <p:cNvPr id="32771" name="Rectangle 3"/>
          <p:cNvSpPr>
            <a:spLocks noGrp="1" noChangeArrowheads="1"/>
          </p:cNvSpPr>
          <p:nvPr>
            <p:ph type="body" idx="4294967295"/>
          </p:nvPr>
        </p:nvSpPr>
        <p:spPr/>
        <p:txBody>
          <a:bodyPr/>
          <a:lstStyle/>
          <a:p>
            <a:pPr eaLnBrk="1" hangingPunct="1">
              <a:lnSpc>
                <a:spcPct val="150000"/>
              </a:lnSpc>
              <a:buFont typeface="Wingdings" panose="05000000000000000000" pitchFamily="2" charset="2"/>
              <a:buNone/>
            </a:pPr>
            <a:r>
              <a:rPr lang="en-US" altLang="zh-CN" smtClean="0">
                <a:solidFill>
                  <a:srgbClr val="7030A0"/>
                </a:solidFill>
              </a:rPr>
              <a:t>  1.</a:t>
            </a:r>
            <a:r>
              <a:rPr lang="zh-CN" altLang="en-US" smtClean="0">
                <a:solidFill>
                  <a:srgbClr val="7030A0"/>
                </a:solidFill>
              </a:rPr>
              <a:t>带有</a:t>
            </a:r>
            <a:r>
              <a:rPr lang="en-US" altLang="zh-CN" smtClean="0">
                <a:solidFill>
                  <a:srgbClr val="7030A0"/>
                </a:solidFill>
              </a:rPr>
              <a:t>IN</a:t>
            </a:r>
            <a:r>
              <a:rPr lang="zh-CN" altLang="en-US" smtClean="0">
                <a:solidFill>
                  <a:srgbClr val="7030A0"/>
                </a:solidFill>
              </a:rPr>
              <a:t>谓词的子查询 </a:t>
            </a:r>
          </a:p>
          <a:p>
            <a:pPr eaLnBrk="1" hangingPunct="1">
              <a:lnSpc>
                <a:spcPct val="150000"/>
              </a:lnSpc>
              <a:buFont typeface="Wingdings" panose="05000000000000000000" pitchFamily="2" charset="2"/>
              <a:buNone/>
            </a:pPr>
            <a:r>
              <a:rPr lang="zh-CN" altLang="en-US" smtClean="0"/>
              <a:t>  </a:t>
            </a:r>
            <a:r>
              <a:rPr lang="en-US" altLang="zh-CN" smtClean="0"/>
              <a:t>2.</a:t>
            </a:r>
            <a:r>
              <a:rPr lang="zh-CN" altLang="en-US" smtClean="0"/>
              <a:t>带有比较运算符的子查询</a:t>
            </a:r>
          </a:p>
          <a:p>
            <a:pPr eaLnBrk="1" hangingPunct="1">
              <a:lnSpc>
                <a:spcPct val="150000"/>
              </a:lnSpc>
              <a:buFont typeface="Wingdings" panose="05000000000000000000" pitchFamily="2" charset="2"/>
              <a:buNone/>
            </a:pPr>
            <a:r>
              <a:rPr lang="zh-CN" altLang="en-US" smtClean="0"/>
              <a:t>  </a:t>
            </a:r>
            <a:r>
              <a:rPr lang="en-US" altLang="zh-CN" smtClean="0"/>
              <a:t>3.</a:t>
            </a:r>
            <a:r>
              <a:rPr lang="zh-CN" altLang="en-US" smtClean="0"/>
              <a:t>带有</a:t>
            </a:r>
            <a:r>
              <a:rPr lang="en-US" altLang="zh-CN" smtClean="0"/>
              <a:t>ANY</a:t>
            </a:r>
            <a:r>
              <a:rPr lang="zh-CN" altLang="en-US" smtClean="0"/>
              <a:t>（</a:t>
            </a:r>
            <a:r>
              <a:rPr lang="en-US" altLang="zh-CN" smtClean="0"/>
              <a:t>SOME</a:t>
            </a:r>
            <a:r>
              <a:rPr lang="zh-CN" altLang="en-US" smtClean="0"/>
              <a:t>）或</a:t>
            </a:r>
            <a:r>
              <a:rPr lang="en-US" altLang="zh-CN" smtClean="0"/>
              <a:t>ALL</a:t>
            </a:r>
            <a:r>
              <a:rPr lang="zh-CN" altLang="en-US" smtClean="0"/>
              <a:t>谓词的子查询</a:t>
            </a:r>
          </a:p>
          <a:p>
            <a:pPr eaLnBrk="1" hangingPunct="1">
              <a:lnSpc>
                <a:spcPct val="150000"/>
              </a:lnSpc>
              <a:buFont typeface="Wingdings" panose="05000000000000000000" pitchFamily="2" charset="2"/>
              <a:buNone/>
            </a:pPr>
            <a:r>
              <a:rPr lang="zh-CN" altLang="en-US" smtClean="0"/>
              <a:t>  </a:t>
            </a:r>
            <a:r>
              <a:rPr lang="en-US" altLang="zh-CN" smtClean="0"/>
              <a:t>4.</a:t>
            </a:r>
            <a:r>
              <a:rPr lang="zh-CN" altLang="en-US" smtClean="0"/>
              <a:t>带有</a:t>
            </a:r>
            <a:r>
              <a:rPr lang="en-US" altLang="zh-CN" smtClean="0"/>
              <a:t>EXISTS</a:t>
            </a:r>
            <a:r>
              <a:rPr lang="zh-CN" altLang="en-US" smtClean="0"/>
              <a:t>谓词的子查询</a:t>
            </a:r>
          </a:p>
          <a:p>
            <a:pPr eaLnBrk="1" hangingPunct="1">
              <a:lnSpc>
                <a:spcPct val="130000"/>
              </a:lnSpc>
              <a:buFont typeface="Wingdings" panose="05000000000000000000" pitchFamily="2" charset="2"/>
              <a:buNone/>
            </a:pPr>
            <a:endParaRPr lang="en-US" altLang="zh-CN" smtClean="0"/>
          </a:p>
        </p:txBody>
      </p:sp>
    </p:spTree>
    <p:extLst>
      <p:ext uri="{BB962C8B-B14F-4D97-AF65-F5344CB8AC3E}">
        <p14:creationId xmlns:p14="http://schemas.microsoft.com/office/powerpoint/2010/main" val="5712640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p:txBody>
          <a:bodyPr/>
          <a:lstStyle/>
          <a:p>
            <a:pPr eaLnBrk="1" hangingPunct="1"/>
            <a:r>
              <a:rPr lang="en-US" altLang="zh-CN" sz="3600" smtClean="0"/>
              <a:t>1. </a:t>
            </a:r>
            <a:r>
              <a:rPr lang="zh-CN" altLang="en-US" sz="3600" smtClean="0"/>
              <a:t>带有</a:t>
            </a:r>
            <a:r>
              <a:rPr lang="en-US" altLang="zh-CN" sz="3600" smtClean="0"/>
              <a:t>IN</a:t>
            </a:r>
            <a:r>
              <a:rPr lang="zh-CN" altLang="en-US" sz="3600" smtClean="0"/>
              <a:t>谓词的子查询</a:t>
            </a:r>
          </a:p>
        </p:txBody>
      </p:sp>
      <p:sp>
        <p:nvSpPr>
          <p:cNvPr id="33795" name="Rectangle 3"/>
          <p:cNvSpPr>
            <a:spLocks noGrp="1" noChangeArrowheads="1"/>
          </p:cNvSpPr>
          <p:nvPr>
            <p:ph type="body" idx="4294967295"/>
          </p:nvPr>
        </p:nvSpPr>
        <p:spPr/>
        <p:txBody>
          <a:bodyPr/>
          <a:lstStyle/>
          <a:p>
            <a:pPr eaLnBrk="1" hangingPunct="1">
              <a:lnSpc>
                <a:spcPct val="140000"/>
              </a:lnSpc>
              <a:buFont typeface="Wingdings" panose="05000000000000000000" pitchFamily="2" charset="2"/>
              <a:buNone/>
            </a:pPr>
            <a:r>
              <a:rPr lang="en-US" altLang="zh-CN" sz="2400" smtClean="0"/>
              <a:t>[</a:t>
            </a:r>
            <a:r>
              <a:rPr lang="zh-CN" altLang="en-US" sz="2400" smtClean="0"/>
              <a:t>例 </a:t>
            </a:r>
            <a:r>
              <a:rPr lang="en-US" altLang="zh-CN" sz="2400" smtClean="0"/>
              <a:t>3.55]  </a:t>
            </a:r>
            <a:r>
              <a:rPr lang="zh-CN" altLang="en-US" sz="2400" smtClean="0"/>
              <a:t>查询与“刘晨”在同一个系学习的学生。</a:t>
            </a:r>
          </a:p>
          <a:p>
            <a:pPr eaLnBrk="1" hangingPunct="1">
              <a:lnSpc>
                <a:spcPct val="140000"/>
              </a:lnSpc>
              <a:buFont typeface="Wingdings" panose="05000000000000000000" pitchFamily="2" charset="2"/>
              <a:buNone/>
            </a:pPr>
            <a:r>
              <a:rPr lang="zh-CN" altLang="en-US" smtClean="0"/>
              <a:t>         </a:t>
            </a:r>
            <a:r>
              <a:rPr lang="zh-CN" altLang="en-US" sz="2400" smtClean="0"/>
              <a:t>此查询要求可以分步来完成</a:t>
            </a:r>
            <a:endParaRPr lang="zh-CN" altLang="en-US" smtClean="0"/>
          </a:p>
          <a:p>
            <a:pPr eaLnBrk="1" hangingPunct="1">
              <a:lnSpc>
                <a:spcPct val="140000"/>
              </a:lnSpc>
              <a:buFont typeface="Wingdings" panose="05000000000000000000" pitchFamily="2" charset="2"/>
              <a:buNone/>
            </a:pPr>
            <a:r>
              <a:rPr lang="zh-CN" altLang="en-US" sz="2400" smtClean="0"/>
              <a:t>    ① 确定“刘晨”所在系名             </a:t>
            </a:r>
          </a:p>
          <a:p>
            <a:pPr eaLnBrk="1" hangingPunct="1">
              <a:lnSpc>
                <a:spcPct val="140000"/>
              </a:lnSpc>
              <a:buFont typeface="Wingdings" panose="05000000000000000000" pitchFamily="2" charset="2"/>
              <a:buNone/>
            </a:pPr>
            <a:r>
              <a:rPr lang="zh-CN" altLang="en-US" sz="2400" smtClean="0"/>
              <a:t>         </a:t>
            </a:r>
            <a:r>
              <a:rPr lang="en-US" altLang="zh-CN" sz="2400" smtClean="0"/>
              <a:t>SELECT  Sdept  </a:t>
            </a:r>
          </a:p>
          <a:p>
            <a:pPr eaLnBrk="1" hangingPunct="1">
              <a:lnSpc>
                <a:spcPct val="140000"/>
              </a:lnSpc>
              <a:buFont typeface="Wingdings" panose="05000000000000000000" pitchFamily="2" charset="2"/>
              <a:buNone/>
            </a:pPr>
            <a:r>
              <a:rPr lang="en-US" altLang="zh-CN" sz="2400" smtClean="0"/>
              <a:t>         FROM     Student                            </a:t>
            </a:r>
          </a:p>
          <a:p>
            <a:pPr eaLnBrk="1" hangingPunct="1">
              <a:lnSpc>
                <a:spcPct val="140000"/>
              </a:lnSpc>
              <a:buFont typeface="Wingdings" panose="05000000000000000000" pitchFamily="2" charset="2"/>
              <a:buNone/>
            </a:pPr>
            <a:r>
              <a:rPr lang="en-US" altLang="zh-CN" sz="2400" smtClean="0"/>
              <a:t>         WHERE  Sname= ' </a:t>
            </a:r>
            <a:r>
              <a:rPr lang="zh-CN" altLang="en-US" sz="2400" smtClean="0"/>
              <a:t>刘晨 </a:t>
            </a:r>
            <a:r>
              <a:rPr lang="en-US" altLang="zh-CN" sz="2400" smtClean="0"/>
              <a:t>'</a:t>
            </a:r>
            <a:r>
              <a:rPr lang="zh-CN" altLang="en-US" sz="2400" smtClean="0"/>
              <a:t>;</a:t>
            </a:r>
          </a:p>
          <a:p>
            <a:pPr eaLnBrk="1" hangingPunct="1">
              <a:lnSpc>
                <a:spcPct val="140000"/>
              </a:lnSpc>
              <a:buFont typeface="Wingdings" panose="05000000000000000000" pitchFamily="2" charset="2"/>
              <a:buNone/>
            </a:pPr>
            <a:r>
              <a:rPr lang="zh-CN" altLang="en-US" sz="2000" smtClean="0"/>
              <a:t>	     </a:t>
            </a:r>
            <a:r>
              <a:rPr lang="zh-CN" altLang="en-US" sz="2400" smtClean="0"/>
              <a:t> 结果为： </a:t>
            </a:r>
            <a:r>
              <a:rPr lang="en-US" altLang="zh-CN" sz="2400" smtClean="0"/>
              <a:t>CS</a:t>
            </a:r>
          </a:p>
        </p:txBody>
      </p:sp>
    </p:spTree>
    <p:extLst>
      <p:ext uri="{BB962C8B-B14F-4D97-AF65-F5344CB8AC3E}">
        <p14:creationId xmlns:p14="http://schemas.microsoft.com/office/powerpoint/2010/main" val="6870966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pPr eaLnBrk="1" hangingPunct="1"/>
            <a:r>
              <a:rPr lang="en-US" altLang="zh-CN" sz="3600" smtClean="0"/>
              <a:t>3.4.2 </a:t>
            </a:r>
            <a:r>
              <a:rPr lang="zh-CN" altLang="en-US" sz="3600" smtClean="0"/>
              <a:t>连接查询 </a:t>
            </a:r>
          </a:p>
        </p:txBody>
      </p:sp>
      <p:sp>
        <p:nvSpPr>
          <p:cNvPr id="7171" name="Rectangle 3"/>
          <p:cNvSpPr>
            <a:spLocks noGrp="1" noChangeArrowheads="1"/>
          </p:cNvSpPr>
          <p:nvPr>
            <p:ph type="body" idx="4294967295"/>
          </p:nvPr>
        </p:nvSpPr>
        <p:spPr>
          <a:xfrm>
            <a:off x="451441" y="854508"/>
            <a:ext cx="8505825" cy="5494337"/>
          </a:xfrm>
        </p:spPr>
        <p:txBody>
          <a:bodyPr/>
          <a:lstStyle/>
          <a:p>
            <a:pPr algn="just" eaLnBrk="1" hangingPunct="1">
              <a:lnSpc>
                <a:spcPct val="150000"/>
              </a:lnSpc>
            </a:pPr>
            <a:r>
              <a:rPr lang="zh-CN" altLang="en-US" smtClean="0"/>
              <a:t>连接查询：同时涉及两个以上的表的查询</a:t>
            </a:r>
          </a:p>
          <a:p>
            <a:pPr algn="just" eaLnBrk="1" hangingPunct="1"/>
            <a:r>
              <a:rPr lang="zh-CN" altLang="en-US" smtClean="0"/>
              <a:t>连接条件或连接谓词：用来连接两个表的条件</a:t>
            </a:r>
          </a:p>
          <a:p>
            <a:pPr algn="just" eaLnBrk="1" hangingPunct="1">
              <a:buFont typeface="Wingdings" panose="05000000000000000000" pitchFamily="2" charset="2"/>
              <a:buNone/>
            </a:pPr>
            <a:r>
              <a:rPr lang="zh-CN" altLang="en-US" smtClean="0"/>
              <a:t>	 一般格式：</a:t>
            </a:r>
          </a:p>
          <a:p>
            <a:pPr lvl="1" eaLnBrk="1" hangingPunct="1">
              <a:lnSpc>
                <a:spcPct val="150000"/>
              </a:lnSpc>
            </a:pPr>
            <a:r>
              <a:rPr lang="en-US" altLang="zh-CN" smtClean="0"/>
              <a:t>[&lt;</a:t>
            </a:r>
            <a:r>
              <a:rPr lang="zh-CN" altLang="en-US" smtClean="0"/>
              <a:t>表名</a:t>
            </a:r>
            <a:r>
              <a:rPr lang="en-US" altLang="zh-CN" smtClean="0"/>
              <a:t>1&gt;.]&lt;</a:t>
            </a:r>
            <a:r>
              <a:rPr lang="zh-CN" altLang="en-US" smtClean="0"/>
              <a:t>列名</a:t>
            </a:r>
            <a:r>
              <a:rPr lang="en-US" altLang="zh-CN" smtClean="0"/>
              <a:t>1&gt;  </a:t>
            </a:r>
            <a:r>
              <a:rPr lang="en-US" altLang="zh-CN" smtClean="0">
                <a:solidFill>
                  <a:srgbClr val="D75B5B"/>
                </a:solidFill>
              </a:rPr>
              <a:t>&lt;</a:t>
            </a:r>
            <a:r>
              <a:rPr lang="zh-CN" altLang="en-US" smtClean="0">
                <a:solidFill>
                  <a:srgbClr val="D75B5B"/>
                </a:solidFill>
              </a:rPr>
              <a:t>比较运算符</a:t>
            </a:r>
            <a:r>
              <a:rPr lang="en-US" altLang="zh-CN" smtClean="0">
                <a:solidFill>
                  <a:srgbClr val="D75B5B"/>
                </a:solidFill>
              </a:rPr>
              <a:t>&gt;</a:t>
            </a:r>
            <a:r>
              <a:rPr lang="en-US" altLang="zh-CN" smtClean="0"/>
              <a:t>  [&lt;</a:t>
            </a:r>
            <a:r>
              <a:rPr lang="zh-CN" altLang="en-US" smtClean="0"/>
              <a:t>表名</a:t>
            </a:r>
            <a:r>
              <a:rPr lang="en-US" altLang="zh-CN" smtClean="0"/>
              <a:t>2&gt;.]&lt;</a:t>
            </a:r>
            <a:r>
              <a:rPr lang="zh-CN" altLang="en-US" smtClean="0"/>
              <a:t>列名</a:t>
            </a:r>
            <a:r>
              <a:rPr lang="en-US" altLang="zh-CN" smtClean="0"/>
              <a:t>2&gt;</a:t>
            </a:r>
          </a:p>
          <a:p>
            <a:pPr lvl="1" eaLnBrk="1" hangingPunct="1">
              <a:lnSpc>
                <a:spcPct val="150000"/>
              </a:lnSpc>
            </a:pPr>
            <a:r>
              <a:rPr lang="en-US" altLang="zh-CN" smtClean="0"/>
              <a:t>[&lt;</a:t>
            </a:r>
            <a:r>
              <a:rPr lang="zh-CN" altLang="en-US" smtClean="0"/>
              <a:t>表名</a:t>
            </a:r>
            <a:r>
              <a:rPr lang="en-US" altLang="zh-CN" smtClean="0"/>
              <a:t>1&gt;.]&lt;</a:t>
            </a:r>
            <a:r>
              <a:rPr lang="zh-CN" altLang="en-US" smtClean="0"/>
              <a:t>列名</a:t>
            </a:r>
            <a:r>
              <a:rPr lang="en-US" altLang="zh-CN" smtClean="0"/>
              <a:t>1&gt; </a:t>
            </a:r>
            <a:r>
              <a:rPr lang="en-US" altLang="zh-CN" smtClean="0">
                <a:solidFill>
                  <a:srgbClr val="D75B5B"/>
                </a:solidFill>
              </a:rPr>
              <a:t>BETWEEN</a:t>
            </a:r>
            <a:r>
              <a:rPr lang="en-US" altLang="zh-CN" smtClean="0"/>
              <a:t> [&lt;</a:t>
            </a:r>
            <a:r>
              <a:rPr lang="zh-CN" altLang="en-US" smtClean="0"/>
              <a:t>表名</a:t>
            </a:r>
            <a:r>
              <a:rPr lang="en-US" altLang="zh-CN" smtClean="0"/>
              <a:t>2&gt;.]&lt;</a:t>
            </a:r>
            <a:r>
              <a:rPr lang="zh-CN" altLang="en-US" smtClean="0"/>
              <a:t>列名</a:t>
            </a:r>
            <a:r>
              <a:rPr lang="en-US" altLang="zh-CN" smtClean="0"/>
              <a:t>2&gt; </a:t>
            </a:r>
            <a:r>
              <a:rPr lang="en-US" altLang="zh-CN" smtClean="0">
                <a:solidFill>
                  <a:srgbClr val="D75B5B"/>
                </a:solidFill>
              </a:rPr>
              <a:t>AND</a:t>
            </a:r>
            <a:r>
              <a:rPr lang="en-US" altLang="zh-CN" smtClean="0"/>
              <a:t> [&lt;</a:t>
            </a:r>
            <a:r>
              <a:rPr lang="zh-CN" altLang="en-US" smtClean="0"/>
              <a:t>表名</a:t>
            </a:r>
            <a:r>
              <a:rPr lang="en-US" altLang="zh-CN" smtClean="0"/>
              <a:t>2&gt;.]&lt;</a:t>
            </a:r>
            <a:r>
              <a:rPr lang="zh-CN" altLang="en-US" smtClean="0"/>
              <a:t>列名</a:t>
            </a:r>
            <a:r>
              <a:rPr lang="en-US" altLang="zh-CN" smtClean="0"/>
              <a:t>3&gt;</a:t>
            </a:r>
          </a:p>
          <a:p>
            <a:pPr algn="just" eaLnBrk="1" hangingPunct="1">
              <a:lnSpc>
                <a:spcPct val="150000"/>
              </a:lnSpc>
            </a:pPr>
            <a:r>
              <a:rPr lang="zh-CN" altLang="en-US" smtClean="0"/>
              <a:t>连接字段：连接谓词中的列名称</a:t>
            </a:r>
          </a:p>
          <a:p>
            <a:pPr lvl="1" algn="just" eaLnBrk="1" hangingPunct="1"/>
            <a:r>
              <a:rPr lang="zh-CN" altLang="en-US" smtClean="0"/>
              <a:t>连接条件中的各连接字段类型必须是可比的，但名字不必相同</a:t>
            </a:r>
          </a:p>
        </p:txBody>
      </p:sp>
    </p:spTree>
    <p:extLst>
      <p:ext uri="{BB962C8B-B14F-4D97-AF65-F5344CB8AC3E}">
        <p14:creationId xmlns:p14="http://schemas.microsoft.com/office/powerpoint/2010/main" val="12517716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914400" y="188913"/>
            <a:ext cx="7391400" cy="563562"/>
          </a:xfrm>
        </p:spPr>
        <p:txBody>
          <a:bodyPr/>
          <a:lstStyle/>
          <a:p>
            <a:pPr eaLnBrk="1" hangingPunct="1"/>
            <a:r>
              <a:rPr lang="zh-CN" altLang="en-US" sz="3600" smtClean="0"/>
              <a:t>带有</a:t>
            </a:r>
            <a:r>
              <a:rPr lang="en-US" altLang="zh-CN" sz="3600" smtClean="0"/>
              <a:t>IN</a:t>
            </a:r>
            <a:r>
              <a:rPr lang="zh-CN" altLang="en-US" sz="3600" smtClean="0"/>
              <a:t>谓词的子查询（续）</a:t>
            </a:r>
          </a:p>
        </p:txBody>
      </p:sp>
      <p:sp>
        <p:nvSpPr>
          <p:cNvPr id="34819" name="Rectangle 3"/>
          <p:cNvSpPr>
            <a:spLocks noGrp="1" noChangeArrowheads="1"/>
          </p:cNvSpPr>
          <p:nvPr>
            <p:ph type="body" sz="half" idx="4294967295"/>
          </p:nvPr>
        </p:nvSpPr>
        <p:spPr>
          <a:xfrm>
            <a:off x="817563" y="1196975"/>
            <a:ext cx="6562725" cy="2320925"/>
          </a:xfrm>
        </p:spPr>
        <p:txBody>
          <a:bodyPr/>
          <a:lstStyle/>
          <a:p>
            <a:pPr eaLnBrk="1" hangingPunct="1">
              <a:lnSpc>
                <a:spcPct val="90000"/>
              </a:lnSpc>
              <a:buFont typeface="Wingdings" panose="05000000000000000000" pitchFamily="2" charset="2"/>
              <a:buNone/>
            </a:pPr>
            <a:r>
              <a:rPr lang="en-US" altLang="zh-CN" sz="2400" smtClean="0"/>
              <a:t>② </a:t>
            </a:r>
            <a:r>
              <a:rPr lang="zh-CN" altLang="en-US" sz="2400" smtClean="0"/>
              <a:t>查找所有在</a:t>
            </a:r>
            <a:r>
              <a:rPr lang="en-US" altLang="zh-CN" sz="2400" smtClean="0"/>
              <a:t>CS</a:t>
            </a:r>
            <a:r>
              <a:rPr lang="zh-CN" altLang="en-US" sz="2400" smtClean="0"/>
              <a:t>系学习的学生。    </a:t>
            </a:r>
          </a:p>
          <a:p>
            <a:pPr eaLnBrk="1" hangingPunct="1">
              <a:lnSpc>
                <a:spcPct val="90000"/>
              </a:lnSpc>
              <a:buFont typeface="Wingdings" panose="05000000000000000000" pitchFamily="2" charset="2"/>
              <a:buNone/>
            </a:pPr>
            <a:r>
              <a:rPr lang="zh-CN" altLang="en-US" sz="2400" smtClean="0"/>
              <a:t>        </a:t>
            </a:r>
            <a:r>
              <a:rPr lang="en-US" altLang="zh-CN" sz="2400" smtClean="0"/>
              <a:t>SELECT   Sno</a:t>
            </a:r>
            <a:r>
              <a:rPr lang="zh-CN" altLang="en-US" sz="2400" smtClean="0"/>
              <a:t>, </a:t>
            </a:r>
            <a:r>
              <a:rPr lang="en-US" altLang="zh-CN" sz="2400" smtClean="0"/>
              <a:t>Sname</a:t>
            </a:r>
            <a:r>
              <a:rPr lang="zh-CN" altLang="en-US" sz="2400" smtClean="0"/>
              <a:t>, </a:t>
            </a:r>
            <a:r>
              <a:rPr lang="en-US" altLang="zh-CN" sz="2400" smtClean="0"/>
              <a:t>Sdept     </a:t>
            </a:r>
          </a:p>
          <a:p>
            <a:pPr eaLnBrk="1" hangingPunct="1">
              <a:lnSpc>
                <a:spcPct val="90000"/>
              </a:lnSpc>
              <a:buFont typeface="Wingdings" panose="05000000000000000000" pitchFamily="2" charset="2"/>
              <a:buNone/>
            </a:pPr>
            <a:r>
              <a:rPr lang="en-US" altLang="zh-CN" sz="2400" smtClean="0"/>
              <a:t>        FROM      Student                 </a:t>
            </a:r>
          </a:p>
          <a:p>
            <a:pPr eaLnBrk="1" hangingPunct="1">
              <a:lnSpc>
                <a:spcPct val="90000"/>
              </a:lnSpc>
              <a:buFont typeface="Wingdings" panose="05000000000000000000" pitchFamily="2" charset="2"/>
              <a:buNone/>
            </a:pPr>
            <a:r>
              <a:rPr lang="en-US" altLang="zh-CN" sz="2400" smtClean="0"/>
              <a:t>        WHERE   Sdept= ' CS '</a:t>
            </a:r>
            <a:r>
              <a:rPr lang="zh-CN" altLang="en-US" sz="2400" smtClean="0"/>
              <a:t>; </a:t>
            </a:r>
          </a:p>
          <a:p>
            <a:pPr eaLnBrk="1" hangingPunct="1">
              <a:lnSpc>
                <a:spcPct val="150000"/>
              </a:lnSpc>
              <a:buFont typeface="Wingdings" panose="05000000000000000000" pitchFamily="2" charset="2"/>
              <a:buNone/>
            </a:pPr>
            <a:r>
              <a:rPr lang="zh-CN" altLang="en-US" sz="2400" smtClean="0"/>
              <a:t>结果为：</a:t>
            </a:r>
          </a:p>
        </p:txBody>
      </p:sp>
      <p:graphicFrame>
        <p:nvGraphicFramePr>
          <p:cNvPr id="34820" name="Group 4"/>
          <p:cNvGraphicFramePr>
            <a:graphicFrameLocks noGrp="1"/>
          </p:cNvGraphicFramePr>
          <p:nvPr>
            <p:ph sz="half" idx="4294967295"/>
          </p:nvPr>
        </p:nvGraphicFramePr>
        <p:xfrm>
          <a:off x="1042988" y="3789363"/>
          <a:ext cx="6985000" cy="1728786"/>
        </p:xfrm>
        <a:graphic>
          <a:graphicData uri="http://schemas.openxmlformats.org/drawingml/2006/table">
            <a:tbl>
              <a:tblPr/>
              <a:tblGrid>
                <a:gridCol w="2081212">
                  <a:extLst>
                    <a:ext uri="{9D8B030D-6E8A-4147-A177-3AD203B41FA5}">
                      <a16:colId xmlns:a16="http://schemas.microsoft.com/office/drawing/2014/main" val="20000"/>
                    </a:ext>
                  </a:extLst>
                </a:gridCol>
                <a:gridCol w="2390775">
                  <a:extLst>
                    <a:ext uri="{9D8B030D-6E8A-4147-A177-3AD203B41FA5}">
                      <a16:colId xmlns:a16="http://schemas.microsoft.com/office/drawing/2014/main" val="20001"/>
                    </a:ext>
                  </a:extLst>
                </a:gridCol>
                <a:gridCol w="2513013">
                  <a:extLst>
                    <a:ext uri="{9D8B030D-6E8A-4147-A177-3AD203B41FA5}">
                      <a16:colId xmlns:a16="http://schemas.microsoft.com/office/drawing/2014/main" val="20002"/>
                    </a:ext>
                  </a:extLst>
                </a:gridCol>
              </a:tblGrid>
              <a:tr h="576262">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Sno</a:t>
                      </a:r>
                      <a:endParaRPr kumimoji="0" lang="en-US" sz="2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Sname</a:t>
                      </a: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Sdept</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576262">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201215121</a:t>
                      </a: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2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李勇</a:t>
                      </a: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CS</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576262">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Times New Roman" pitchFamily="18" charset="0"/>
                          <a:ea typeface="宋体" pitchFamily="2" charset="-122"/>
                        </a:rPr>
                        <a:t>201215122</a:t>
                      </a: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2200" b="1" i="0" u="none" strike="noStrike" cap="none" normalizeH="0" baseline="0" smtClean="0">
                          <a:ln>
                            <a:noFill/>
                          </a:ln>
                          <a:solidFill>
                            <a:schemeClr val="tx1"/>
                          </a:solidFill>
                          <a:effectLst/>
                          <a:latin typeface="Times New Roman" pitchFamily="18" charset="0"/>
                          <a:ea typeface="宋体" pitchFamily="2" charset="-122"/>
                        </a:rPr>
                        <a:t>刘晨</a:t>
                      </a: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Times New Roman" pitchFamily="18" charset="0"/>
                          <a:ea typeface="宋体" pitchFamily="2" charset="-122"/>
                        </a:rPr>
                        <a:t>CS</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4830" name="Line 79"/>
          <p:cNvSpPr>
            <a:spLocks noChangeShapeType="1"/>
          </p:cNvSpPr>
          <p:nvPr/>
        </p:nvSpPr>
        <p:spPr bwMode="auto">
          <a:xfrm>
            <a:off x="1258888" y="4292600"/>
            <a:ext cx="6121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33092209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p:txBody>
          <a:bodyPr/>
          <a:lstStyle/>
          <a:p>
            <a:pPr eaLnBrk="1" hangingPunct="1"/>
            <a:r>
              <a:rPr lang="zh-CN" altLang="en-US" sz="3600" smtClean="0"/>
              <a:t>带有</a:t>
            </a:r>
            <a:r>
              <a:rPr lang="en-US" altLang="zh-CN" sz="3600" smtClean="0"/>
              <a:t>IN</a:t>
            </a:r>
            <a:r>
              <a:rPr lang="zh-CN" altLang="en-US" sz="3600" smtClean="0"/>
              <a:t>谓词的子查询（续）</a:t>
            </a:r>
          </a:p>
        </p:txBody>
      </p:sp>
      <p:sp>
        <p:nvSpPr>
          <p:cNvPr id="35843" name="Rectangle 3"/>
          <p:cNvSpPr>
            <a:spLocks noGrp="1" noChangeArrowheads="1"/>
          </p:cNvSpPr>
          <p:nvPr>
            <p:ph type="body" idx="4294967295"/>
          </p:nvPr>
        </p:nvSpPr>
        <p:spPr>
          <a:xfrm>
            <a:off x="806450" y="1268413"/>
            <a:ext cx="8229600" cy="4854575"/>
          </a:xfrm>
        </p:spPr>
        <p:txBody>
          <a:bodyPr/>
          <a:lstStyle/>
          <a:p>
            <a:pPr eaLnBrk="1" hangingPunct="1">
              <a:buFont typeface="Wingdings" panose="05000000000000000000" pitchFamily="2" charset="2"/>
              <a:buNone/>
            </a:pPr>
            <a:r>
              <a:rPr lang="zh-CN" altLang="en-US" sz="2400" smtClean="0"/>
              <a:t>将第一步查询嵌入到第二步查询的条件中</a:t>
            </a:r>
          </a:p>
          <a:p>
            <a:pPr eaLnBrk="1" hangingPunct="1">
              <a:lnSpc>
                <a:spcPct val="140000"/>
              </a:lnSpc>
              <a:buFont typeface="Wingdings" panose="05000000000000000000" pitchFamily="2" charset="2"/>
              <a:buNone/>
            </a:pPr>
            <a:r>
              <a:rPr lang="zh-CN" altLang="en-US" sz="2400" smtClean="0"/>
              <a:t>    </a:t>
            </a:r>
            <a:r>
              <a:rPr lang="en-US" altLang="zh-CN" sz="2400" smtClean="0"/>
              <a:t>SELECT Sno</a:t>
            </a:r>
            <a:r>
              <a:rPr lang="zh-CN" altLang="en-US" sz="2400" smtClean="0"/>
              <a:t>, </a:t>
            </a:r>
            <a:r>
              <a:rPr lang="en-US" altLang="zh-CN" sz="2400" smtClean="0"/>
              <a:t>Sname</a:t>
            </a:r>
            <a:r>
              <a:rPr lang="zh-CN" altLang="en-US" sz="2400" smtClean="0"/>
              <a:t>, </a:t>
            </a:r>
            <a:r>
              <a:rPr lang="en-US" altLang="zh-CN" sz="2400" smtClean="0"/>
              <a:t>Sdept</a:t>
            </a:r>
          </a:p>
          <a:p>
            <a:pPr eaLnBrk="1" hangingPunct="1">
              <a:buFont typeface="Wingdings" panose="05000000000000000000" pitchFamily="2" charset="2"/>
              <a:buNone/>
            </a:pPr>
            <a:r>
              <a:rPr lang="en-US" altLang="zh-CN" sz="2400" smtClean="0"/>
              <a:t>    	FROM Student</a:t>
            </a:r>
          </a:p>
          <a:p>
            <a:pPr eaLnBrk="1" hangingPunct="1">
              <a:buFont typeface="Wingdings" panose="05000000000000000000" pitchFamily="2" charset="2"/>
              <a:buNone/>
            </a:pPr>
            <a:r>
              <a:rPr lang="en-US" altLang="zh-CN" sz="2400" smtClean="0"/>
              <a:t>   	WHERE Sdept  </a:t>
            </a:r>
            <a:r>
              <a:rPr lang="en-US" altLang="zh-CN" sz="2400" smtClean="0">
                <a:solidFill>
                  <a:srgbClr val="FF00FF"/>
                </a:solidFill>
              </a:rPr>
              <a:t>IN</a:t>
            </a:r>
          </a:p>
          <a:p>
            <a:pPr eaLnBrk="1" hangingPunct="1">
              <a:buFont typeface="Wingdings" panose="05000000000000000000" pitchFamily="2" charset="2"/>
              <a:buNone/>
            </a:pPr>
            <a:r>
              <a:rPr lang="en-US" altLang="zh-CN" sz="2400" smtClean="0"/>
              <a:t>                  </a:t>
            </a:r>
            <a:r>
              <a:rPr lang="zh-CN" altLang="en-US" sz="2400" smtClean="0"/>
              <a:t>(</a:t>
            </a:r>
            <a:r>
              <a:rPr lang="en-US" altLang="zh-CN" sz="2400" smtClean="0"/>
              <a:t>SELECT Sdept</a:t>
            </a:r>
          </a:p>
          <a:p>
            <a:pPr eaLnBrk="1" hangingPunct="1">
              <a:buFont typeface="Wingdings" panose="05000000000000000000" pitchFamily="2" charset="2"/>
              <a:buNone/>
            </a:pPr>
            <a:r>
              <a:rPr lang="en-US" altLang="zh-CN" sz="2400" smtClean="0"/>
              <a:t>                   FROM Student</a:t>
            </a:r>
          </a:p>
          <a:p>
            <a:pPr eaLnBrk="1" hangingPunct="1">
              <a:buFont typeface="Wingdings" panose="05000000000000000000" pitchFamily="2" charset="2"/>
              <a:buNone/>
            </a:pPr>
            <a:r>
              <a:rPr lang="en-US" altLang="zh-CN" sz="2400" smtClean="0"/>
              <a:t>                   WHERE Sname= </a:t>
            </a:r>
            <a:r>
              <a:rPr lang="zh-CN" altLang="en-US" sz="2400" smtClean="0"/>
              <a:t>'</a:t>
            </a:r>
            <a:r>
              <a:rPr lang="en-US" altLang="zh-CN" sz="2400" smtClean="0"/>
              <a:t> </a:t>
            </a:r>
            <a:r>
              <a:rPr lang="zh-CN" altLang="en-US" sz="2400" smtClean="0"/>
              <a:t>刘晨 ');</a:t>
            </a:r>
          </a:p>
          <a:p>
            <a:pPr eaLnBrk="1" hangingPunct="1">
              <a:lnSpc>
                <a:spcPct val="140000"/>
              </a:lnSpc>
              <a:buFont typeface="Wingdings" panose="05000000000000000000" pitchFamily="2" charset="2"/>
              <a:buNone/>
            </a:pPr>
            <a:r>
              <a:rPr lang="zh-CN" altLang="en-US" sz="2400" smtClean="0"/>
              <a:t>    此查询为不相关子查询。</a:t>
            </a:r>
          </a:p>
        </p:txBody>
      </p:sp>
      <p:sp>
        <p:nvSpPr>
          <p:cNvPr id="35844" name="AutoShape 5">
            <a:hlinkClick r:id="" action="ppaction://hlinkshowjump?jump=nextslide" highlightClick="1"/>
          </p:cNvPr>
          <p:cNvSpPr>
            <a:spLocks noChangeArrowheads="1"/>
          </p:cNvSpPr>
          <p:nvPr/>
        </p:nvSpPr>
        <p:spPr bwMode="auto">
          <a:xfrm>
            <a:off x="8153400" y="6248400"/>
            <a:ext cx="304800" cy="304800"/>
          </a:xfrm>
          <a:prstGeom prst="actionButtonForwardNex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45" name="Text Box 6"/>
          <p:cNvSpPr txBox="1">
            <a:spLocks noChangeArrowheads="1"/>
          </p:cNvSpPr>
          <p:nvPr/>
        </p:nvSpPr>
        <p:spPr bwMode="auto">
          <a:xfrm>
            <a:off x="7605713" y="6172200"/>
            <a:ext cx="180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Tree>
    <p:extLst>
      <p:ext uri="{BB962C8B-B14F-4D97-AF65-F5344CB8AC3E}">
        <p14:creationId xmlns:p14="http://schemas.microsoft.com/office/powerpoint/2010/main" val="20122844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zh-CN" altLang="en-US" sz="3600" smtClean="0"/>
              <a:t>带有</a:t>
            </a:r>
            <a:r>
              <a:rPr lang="en-US" altLang="zh-CN" sz="3600" smtClean="0"/>
              <a:t>IN</a:t>
            </a:r>
            <a:r>
              <a:rPr lang="zh-CN" altLang="en-US" sz="3600" smtClean="0"/>
              <a:t>谓词的子查询（续）</a:t>
            </a:r>
          </a:p>
        </p:txBody>
      </p:sp>
      <p:sp>
        <p:nvSpPr>
          <p:cNvPr id="36867" name="Rectangle 3"/>
          <p:cNvSpPr>
            <a:spLocks noGrp="1" noChangeArrowheads="1"/>
          </p:cNvSpPr>
          <p:nvPr>
            <p:ph type="body" idx="4294967295"/>
          </p:nvPr>
        </p:nvSpPr>
        <p:spPr/>
        <p:txBody>
          <a:bodyPr/>
          <a:lstStyle/>
          <a:p>
            <a:pPr eaLnBrk="1" hangingPunct="1">
              <a:lnSpc>
                <a:spcPct val="160000"/>
              </a:lnSpc>
              <a:buFont typeface="Wingdings" panose="05000000000000000000" pitchFamily="2" charset="2"/>
              <a:buNone/>
            </a:pPr>
            <a:r>
              <a:rPr lang="en-US" altLang="zh-CN" smtClean="0"/>
              <a:t> </a:t>
            </a:r>
            <a:r>
              <a:rPr lang="zh-CN" altLang="en-US" smtClean="0"/>
              <a:t>用自身连接完成</a:t>
            </a:r>
            <a:r>
              <a:rPr lang="en-US" altLang="zh-CN" smtClean="0"/>
              <a:t>[</a:t>
            </a:r>
            <a:r>
              <a:rPr lang="zh-CN" altLang="en-US" smtClean="0"/>
              <a:t>例 </a:t>
            </a:r>
            <a:r>
              <a:rPr lang="en-US" altLang="zh-CN" smtClean="0"/>
              <a:t>3.55]</a:t>
            </a:r>
            <a:r>
              <a:rPr lang="zh-CN" altLang="en-US" smtClean="0"/>
              <a:t>查询要求</a:t>
            </a:r>
          </a:p>
          <a:p>
            <a:pPr eaLnBrk="1" hangingPunct="1">
              <a:lnSpc>
                <a:spcPct val="160000"/>
              </a:lnSpc>
              <a:buFont typeface="Wingdings" panose="05000000000000000000" pitchFamily="2" charset="2"/>
              <a:buNone/>
            </a:pPr>
            <a:r>
              <a:rPr lang="zh-CN" altLang="en-US" smtClean="0"/>
              <a:t>     </a:t>
            </a:r>
            <a:r>
              <a:rPr lang="en-US" altLang="zh-CN" sz="2400" smtClean="0"/>
              <a:t>SELECT  </a:t>
            </a:r>
            <a:r>
              <a:rPr lang="en-US" altLang="zh-CN" sz="2400" smtClean="0">
                <a:solidFill>
                  <a:srgbClr val="D75B5B"/>
                </a:solidFill>
              </a:rPr>
              <a:t>S1</a:t>
            </a:r>
            <a:r>
              <a:rPr lang="en-US" altLang="zh-CN" sz="2400" smtClean="0"/>
              <a:t>.Sno</a:t>
            </a:r>
            <a:r>
              <a:rPr lang="zh-CN" altLang="en-US" sz="2400" smtClean="0"/>
              <a:t>, </a:t>
            </a:r>
            <a:r>
              <a:rPr lang="en-US" altLang="zh-CN" sz="2400" smtClean="0">
                <a:solidFill>
                  <a:srgbClr val="D75B5B"/>
                </a:solidFill>
              </a:rPr>
              <a:t>S1</a:t>
            </a:r>
            <a:r>
              <a:rPr lang="en-US" altLang="zh-CN" sz="2400" smtClean="0"/>
              <a:t>.Sname</a:t>
            </a:r>
            <a:r>
              <a:rPr lang="zh-CN" altLang="en-US" sz="2400" smtClean="0"/>
              <a:t>,</a:t>
            </a:r>
            <a:r>
              <a:rPr lang="en-US" altLang="zh-CN" sz="2400" smtClean="0">
                <a:solidFill>
                  <a:srgbClr val="D75B5B"/>
                </a:solidFill>
              </a:rPr>
              <a:t>S1</a:t>
            </a:r>
            <a:r>
              <a:rPr lang="en-US" altLang="zh-CN" sz="2400" smtClean="0"/>
              <a:t>.Sdept</a:t>
            </a:r>
          </a:p>
          <a:p>
            <a:pPr eaLnBrk="1" hangingPunct="1">
              <a:lnSpc>
                <a:spcPct val="160000"/>
              </a:lnSpc>
              <a:buFont typeface="Wingdings" panose="05000000000000000000" pitchFamily="2" charset="2"/>
              <a:buNone/>
            </a:pPr>
            <a:r>
              <a:rPr lang="en-US" altLang="zh-CN" sz="2400" smtClean="0"/>
              <a:t>      FROM     Student </a:t>
            </a:r>
            <a:r>
              <a:rPr lang="en-US" altLang="zh-CN" sz="2400" smtClean="0">
                <a:solidFill>
                  <a:srgbClr val="D75B5B"/>
                </a:solidFill>
              </a:rPr>
              <a:t>S1</a:t>
            </a:r>
            <a:r>
              <a:rPr lang="zh-CN" altLang="en-US" sz="2400" smtClean="0"/>
              <a:t>,</a:t>
            </a:r>
            <a:r>
              <a:rPr lang="en-US" altLang="zh-CN" sz="2400" smtClean="0"/>
              <a:t>Student </a:t>
            </a:r>
            <a:r>
              <a:rPr lang="en-US" altLang="zh-CN" sz="2400" smtClean="0">
                <a:solidFill>
                  <a:srgbClr val="D75B5B"/>
                </a:solidFill>
              </a:rPr>
              <a:t>S2</a:t>
            </a:r>
            <a:endParaRPr lang="en-US" altLang="zh-CN" sz="2400" smtClean="0"/>
          </a:p>
          <a:p>
            <a:pPr eaLnBrk="1" hangingPunct="1">
              <a:lnSpc>
                <a:spcPct val="160000"/>
              </a:lnSpc>
              <a:buFont typeface="Wingdings" panose="05000000000000000000" pitchFamily="2" charset="2"/>
              <a:buNone/>
            </a:pPr>
            <a:r>
              <a:rPr lang="en-US" altLang="zh-CN" sz="2400" smtClean="0"/>
              <a:t>      WHERE  </a:t>
            </a:r>
            <a:r>
              <a:rPr lang="en-US" altLang="zh-CN" sz="2400" smtClean="0">
                <a:solidFill>
                  <a:srgbClr val="D75B5B"/>
                </a:solidFill>
              </a:rPr>
              <a:t>S1</a:t>
            </a:r>
            <a:r>
              <a:rPr lang="en-US" altLang="zh-CN" sz="2400" smtClean="0"/>
              <a:t>.Sdept = </a:t>
            </a:r>
            <a:r>
              <a:rPr lang="en-US" altLang="zh-CN" sz="2400" smtClean="0">
                <a:solidFill>
                  <a:srgbClr val="D75B5B"/>
                </a:solidFill>
              </a:rPr>
              <a:t>S2</a:t>
            </a:r>
            <a:r>
              <a:rPr lang="en-US" altLang="zh-CN" sz="2400" smtClean="0"/>
              <a:t>.Sdept  AND</a:t>
            </a:r>
          </a:p>
          <a:p>
            <a:pPr eaLnBrk="1" hangingPunct="1">
              <a:lnSpc>
                <a:spcPct val="160000"/>
              </a:lnSpc>
              <a:buFont typeface="Wingdings" panose="05000000000000000000" pitchFamily="2" charset="2"/>
              <a:buNone/>
            </a:pPr>
            <a:r>
              <a:rPr lang="en-US" altLang="zh-CN" sz="2400" smtClean="0"/>
              <a:t>                      </a:t>
            </a:r>
            <a:r>
              <a:rPr lang="en-US" altLang="zh-CN" sz="2400" smtClean="0">
                <a:solidFill>
                  <a:srgbClr val="D75B5B"/>
                </a:solidFill>
              </a:rPr>
              <a:t>S2</a:t>
            </a:r>
            <a:r>
              <a:rPr lang="en-US" altLang="zh-CN" sz="2400" smtClean="0"/>
              <a:t>.Sname = '</a:t>
            </a:r>
            <a:r>
              <a:rPr lang="zh-CN" altLang="en-US" sz="2400" smtClean="0"/>
              <a:t>刘晨</a:t>
            </a:r>
            <a:r>
              <a:rPr lang="en-US" altLang="zh-CN" sz="2400" smtClean="0"/>
              <a:t>'</a:t>
            </a:r>
            <a:r>
              <a:rPr lang="zh-CN" altLang="en-US" sz="2400" smtClean="0"/>
              <a:t>;</a:t>
            </a:r>
          </a:p>
          <a:p>
            <a:pPr eaLnBrk="1" hangingPunct="1">
              <a:buFont typeface="Wingdings" panose="05000000000000000000" pitchFamily="2" charset="2"/>
              <a:buNone/>
            </a:pPr>
            <a:endParaRPr lang="en-US" altLang="zh-CN" smtClean="0"/>
          </a:p>
        </p:txBody>
      </p:sp>
    </p:spTree>
    <p:extLst>
      <p:ext uri="{BB962C8B-B14F-4D97-AF65-F5344CB8AC3E}">
        <p14:creationId xmlns:p14="http://schemas.microsoft.com/office/powerpoint/2010/main" val="34964433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p:txBody>
          <a:bodyPr/>
          <a:lstStyle/>
          <a:p>
            <a:pPr eaLnBrk="1" hangingPunct="1"/>
            <a:r>
              <a:rPr lang="zh-CN" altLang="en-US" sz="3600" smtClean="0"/>
              <a:t>带有</a:t>
            </a:r>
            <a:r>
              <a:rPr lang="en-US" altLang="zh-CN" sz="3600" smtClean="0"/>
              <a:t>IN</a:t>
            </a:r>
            <a:r>
              <a:rPr lang="zh-CN" altLang="en-US" sz="3600" smtClean="0"/>
              <a:t>谓词的子查询（续）</a:t>
            </a:r>
          </a:p>
        </p:txBody>
      </p:sp>
      <p:sp>
        <p:nvSpPr>
          <p:cNvPr id="37891" name="Rectangle 3"/>
          <p:cNvSpPr>
            <a:spLocks noGrp="1" noChangeArrowheads="1"/>
          </p:cNvSpPr>
          <p:nvPr>
            <p:ph type="body" idx="4294967295"/>
          </p:nvPr>
        </p:nvSpPr>
        <p:spPr>
          <a:xfrm>
            <a:off x="458788" y="1412875"/>
            <a:ext cx="8577262" cy="4267200"/>
          </a:xfrm>
        </p:spPr>
        <p:txBody>
          <a:bodyPr/>
          <a:lstStyle/>
          <a:p>
            <a:pPr eaLnBrk="1" hangingPunct="1">
              <a:lnSpc>
                <a:spcPct val="80000"/>
              </a:lnSpc>
              <a:buFont typeface="Wingdings" panose="05000000000000000000" pitchFamily="2" charset="2"/>
              <a:buNone/>
            </a:pPr>
            <a:r>
              <a:rPr lang="en-US" altLang="zh-CN" sz="2400" smtClean="0"/>
              <a:t>[</a:t>
            </a:r>
            <a:r>
              <a:rPr lang="zh-CN" altLang="en-US" sz="2400" smtClean="0"/>
              <a:t>例 </a:t>
            </a:r>
            <a:r>
              <a:rPr lang="en-US" altLang="zh-CN" sz="2400" smtClean="0"/>
              <a:t>3.56]</a:t>
            </a:r>
            <a:r>
              <a:rPr lang="zh-CN" altLang="en-US" sz="2400" smtClean="0"/>
              <a:t>查询选修了课程名为“信息系统”的学生学号和姓名</a:t>
            </a:r>
          </a:p>
          <a:p>
            <a:pPr eaLnBrk="1" hangingPunct="1">
              <a:lnSpc>
                <a:spcPct val="80000"/>
              </a:lnSpc>
              <a:buFont typeface="Wingdings" panose="05000000000000000000" pitchFamily="2" charset="2"/>
              <a:buNone/>
            </a:pPr>
            <a:r>
              <a:rPr lang="zh-CN" altLang="en-US" sz="2400" smtClean="0"/>
              <a:t> 	</a:t>
            </a:r>
            <a:r>
              <a:rPr lang="en-US" altLang="zh-CN" sz="2200" smtClean="0"/>
              <a:t>SELECT Sno</a:t>
            </a:r>
            <a:r>
              <a:rPr lang="zh-CN" altLang="en-US" sz="2200" smtClean="0"/>
              <a:t>,</a:t>
            </a:r>
            <a:r>
              <a:rPr lang="en-US" altLang="zh-CN" sz="2200" smtClean="0"/>
              <a:t>Sname              </a:t>
            </a:r>
            <a:r>
              <a:rPr lang="zh-CN" altLang="en-US" sz="2200" smtClean="0"/>
              <a:t>   </a:t>
            </a:r>
            <a:r>
              <a:rPr lang="en-US" altLang="zh-CN" sz="2200" smtClean="0">
                <a:solidFill>
                  <a:srgbClr val="FF3399"/>
                </a:solidFill>
              </a:rPr>
              <a:t>③ </a:t>
            </a:r>
            <a:r>
              <a:rPr lang="zh-CN" altLang="en-US" sz="2200" smtClean="0">
                <a:solidFill>
                  <a:srgbClr val="FF3399"/>
                </a:solidFill>
              </a:rPr>
              <a:t>最后在</a:t>
            </a:r>
            <a:r>
              <a:rPr lang="en-US" altLang="zh-CN" sz="2200" smtClean="0">
                <a:solidFill>
                  <a:srgbClr val="FF3399"/>
                </a:solidFill>
              </a:rPr>
              <a:t>Student</a:t>
            </a:r>
            <a:r>
              <a:rPr lang="zh-CN" altLang="en-US" sz="2200" smtClean="0">
                <a:solidFill>
                  <a:srgbClr val="FF3399"/>
                </a:solidFill>
              </a:rPr>
              <a:t>关系中</a:t>
            </a:r>
            <a:endParaRPr lang="zh-CN" altLang="en-US" sz="2200" smtClean="0"/>
          </a:p>
          <a:p>
            <a:pPr eaLnBrk="1" hangingPunct="1">
              <a:lnSpc>
                <a:spcPct val="80000"/>
              </a:lnSpc>
              <a:buFont typeface="Wingdings" panose="05000000000000000000" pitchFamily="2" charset="2"/>
              <a:buNone/>
            </a:pPr>
            <a:r>
              <a:rPr lang="zh-CN" altLang="en-US" sz="2200" smtClean="0"/>
              <a:t>  	</a:t>
            </a:r>
            <a:r>
              <a:rPr lang="en-US" altLang="zh-CN" sz="2200" smtClean="0"/>
              <a:t>FROM    Student                         </a:t>
            </a:r>
            <a:r>
              <a:rPr lang="zh-CN" altLang="en-US" sz="2200" smtClean="0"/>
              <a:t> </a:t>
            </a:r>
            <a:r>
              <a:rPr lang="zh-CN" altLang="en-US" sz="2200" smtClean="0">
                <a:solidFill>
                  <a:srgbClr val="FF3399"/>
                </a:solidFill>
              </a:rPr>
              <a:t>取出</a:t>
            </a:r>
            <a:r>
              <a:rPr lang="en-US" altLang="zh-CN" sz="2200" smtClean="0">
                <a:solidFill>
                  <a:srgbClr val="FF3399"/>
                </a:solidFill>
              </a:rPr>
              <a:t>Sno</a:t>
            </a:r>
            <a:r>
              <a:rPr lang="zh-CN" altLang="en-US" sz="2200" smtClean="0">
                <a:solidFill>
                  <a:srgbClr val="FF3399"/>
                </a:solidFill>
              </a:rPr>
              <a:t>和</a:t>
            </a:r>
            <a:r>
              <a:rPr lang="en-US" altLang="zh-CN" sz="2200" smtClean="0">
                <a:solidFill>
                  <a:srgbClr val="FF3399"/>
                </a:solidFill>
              </a:rPr>
              <a:t>Sname</a:t>
            </a:r>
            <a:endParaRPr lang="en-US" altLang="zh-CN" sz="2200" smtClean="0"/>
          </a:p>
          <a:p>
            <a:pPr eaLnBrk="1" hangingPunct="1">
              <a:lnSpc>
                <a:spcPct val="80000"/>
              </a:lnSpc>
              <a:buFont typeface="Wingdings" panose="05000000000000000000" pitchFamily="2" charset="2"/>
              <a:buNone/>
            </a:pPr>
            <a:r>
              <a:rPr lang="en-US" altLang="zh-CN" sz="2200" smtClean="0"/>
              <a:t> 	WHERE Sno  IN</a:t>
            </a:r>
          </a:p>
          <a:p>
            <a:pPr eaLnBrk="1" hangingPunct="1">
              <a:lnSpc>
                <a:spcPct val="80000"/>
              </a:lnSpc>
              <a:buFont typeface="Wingdings" panose="05000000000000000000" pitchFamily="2" charset="2"/>
              <a:buNone/>
            </a:pPr>
            <a:r>
              <a:rPr lang="en-US" altLang="zh-CN" sz="2200" smtClean="0"/>
              <a:t>             </a:t>
            </a:r>
            <a:r>
              <a:rPr lang="zh-CN" altLang="en-US" sz="2200" smtClean="0"/>
              <a:t>(</a:t>
            </a:r>
            <a:r>
              <a:rPr lang="en-US" altLang="zh-CN" sz="2200" smtClean="0"/>
              <a:t>SELECT Sno                     </a:t>
            </a:r>
            <a:r>
              <a:rPr lang="en-US" altLang="zh-CN" sz="2200" smtClean="0">
                <a:solidFill>
                  <a:srgbClr val="FF3399"/>
                </a:solidFill>
              </a:rPr>
              <a:t>② </a:t>
            </a:r>
            <a:r>
              <a:rPr lang="zh-CN" altLang="en-US" sz="2200" smtClean="0">
                <a:solidFill>
                  <a:srgbClr val="FF3399"/>
                </a:solidFill>
              </a:rPr>
              <a:t>然后在</a:t>
            </a:r>
            <a:r>
              <a:rPr lang="en-US" altLang="zh-CN" sz="2200" smtClean="0">
                <a:solidFill>
                  <a:srgbClr val="FF3399"/>
                </a:solidFill>
              </a:rPr>
              <a:t>SC</a:t>
            </a:r>
            <a:r>
              <a:rPr lang="zh-CN" altLang="en-US" sz="2200" smtClean="0">
                <a:solidFill>
                  <a:srgbClr val="FF3399"/>
                </a:solidFill>
              </a:rPr>
              <a:t>关系中找出选</a:t>
            </a:r>
          </a:p>
          <a:p>
            <a:pPr eaLnBrk="1" hangingPunct="1">
              <a:lnSpc>
                <a:spcPct val="80000"/>
              </a:lnSpc>
              <a:buFont typeface="Wingdings" panose="05000000000000000000" pitchFamily="2" charset="2"/>
              <a:buNone/>
            </a:pPr>
            <a:r>
              <a:rPr lang="zh-CN" altLang="en-US" sz="2200" smtClean="0"/>
              <a:t>              </a:t>
            </a:r>
            <a:r>
              <a:rPr lang="en-US" altLang="zh-CN" sz="2200" smtClean="0"/>
              <a:t>FROM    SC                         </a:t>
            </a:r>
            <a:r>
              <a:rPr lang="zh-CN" altLang="en-US" sz="2200" smtClean="0">
                <a:solidFill>
                  <a:srgbClr val="FF3399"/>
                </a:solidFill>
              </a:rPr>
              <a:t>修了</a:t>
            </a:r>
            <a:r>
              <a:rPr lang="en-US" altLang="zh-CN" sz="2200" smtClean="0">
                <a:solidFill>
                  <a:srgbClr val="FF3399"/>
                </a:solidFill>
              </a:rPr>
              <a:t>3</a:t>
            </a:r>
            <a:r>
              <a:rPr lang="zh-CN" altLang="en-US" sz="2200" smtClean="0">
                <a:solidFill>
                  <a:srgbClr val="FF3399"/>
                </a:solidFill>
              </a:rPr>
              <a:t>号课程的学生学号</a:t>
            </a:r>
            <a:endParaRPr lang="zh-CN" altLang="en-US" sz="2200" smtClean="0"/>
          </a:p>
          <a:p>
            <a:pPr eaLnBrk="1" hangingPunct="1">
              <a:lnSpc>
                <a:spcPct val="80000"/>
              </a:lnSpc>
              <a:buFont typeface="Wingdings" panose="05000000000000000000" pitchFamily="2" charset="2"/>
              <a:buNone/>
            </a:pPr>
            <a:r>
              <a:rPr lang="zh-CN" altLang="en-US" sz="2200" smtClean="0"/>
              <a:t>              </a:t>
            </a:r>
            <a:r>
              <a:rPr lang="en-US" altLang="zh-CN" sz="2200" smtClean="0"/>
              <a:t>WHERE  Cno IN</a:t>
            </a:r>
          </a:p>
          <a:p>
            <a:pPr eaLnBrk="1" hangingPunct="1">
              <a:lnSpc>
                <a:spcPct val="80000"/>
              </a:lnSpc>
              <a:buFont typeface="Wingdings" panose="05000000000000000000" pitchFamily="2" charset="2"/>
              <a:buNone/>
            </a:pPr>
            <a:r>
              <a:rPr lang="en-US" altLang="zh-CN" sz="2200" smtClean="0"/>
              <a:t>                     </a:t>
            </a:r>
            <a:r>
              <a:rPr lang="zh-CN" altLang="en-US" sz="2200" smtClean="0"/>
              <a:t>(</a:t>
            </a:r>
            <a:r>
              <a:rPr lang="en-US" altLang="zh-CN" sz="2200" smtClean="0"/>
              <a:t>SELECT Cno             </a:t>
            </a:r>
            <a:r>
              <a:rPr lang="en-US" altLang="zh-CN" sz="2200" smtClean="0">
                <a:solidFill>
                  <a:srgbClr val="FF3399"/>
                </a:solidFill>
              </a:rPr>
              <a:t>① </a:t>
            </a:r>
            <a:r>
              <a:rPr lang="zh-CN" altLang="en-US" sz="2200" smtClean="0">
                <a:solidFill>
                  <a:srgbClr val="FF3399"/>
                </a:solidFill>
              </a:rPr>
              <a:t>首先在</a:t>
            </a:r>
            <a:r>
              <a:rPr lang="en-US" altLang="zh-CN" sz="2200" smtClean="0">
                <a:solidFill>
                  <a:srgbClr val="FF3399"/>
                </a:solidFill>
              </a:rPr>
              <a:t>Course</a:t>
            </a:r>
            <a:r>
              <a:rPr lang="zh-CN" altLang="en-US" sz="2200" smtClean="0">
                <a:solidFill>
                  <a:srgbClr val="FF3399"/>
                </a:solidFill>
              </a:rPr>
              <a:t>关系中找出</a:t>
            </a:r>
            <a:endParaRPr lang="zh-CN" altLang="en-US" sz="2200" smtClean="0"/>
          </a:p>
          <a:p>
            <a:pPr eaLnBrk="1" hangingPunct="1">
              <a:lnSpc>
                <a:spcPct val="80000"/>
              </a:lnSpc>
              <a:buFont typeface="Wingdings" panose="05000000000000000000" pitchFamily="2" charset="2"/>
              <a:buNone/>
            </a:pPr>
            <a:r>
              <a:rPr lang="zh-CN" altLang="en-US" sz="2200" smtClean="0"/>
              <a:t>                       </a:t>
            </a:r>
            <a:r>
              <a:rPr lang="en-US" altLang="zh-CN" sz="2200" smtClean="0"/>
              <a:t>FROM Course           </a:t>
            </a:r>
            <a:r>
              <a:rPr lang="en-US" altLang="zh-CN" sz="2200" smtClean="0">
                <a:solidFill>
                  <a:srgbClr val="FF3399"/>
                </a:solidFill>
              </a:rPr>
              <a:t>“</a:t>
            </a:r>
            <a:r>
              <a:rPr lang="zh-CN" altLang="en-US" sz="2200" smtClean="0">
                <a:solidFill>
                  <a:srgbClr val="FF3399"/>
                </a:solidFill>
              </a:rPr>
              <a:t>信息系统”的课程号，为</a:t>
            </a:r>
            <a:r>
              <a:rPr lang="en-US" altLang="zh-CN" sz="2200" smtClean="0">
                <a:solidFill>
                  <a:srgbClr val="FF3399"/>
                </a:solidFill>
              </a:rPr>
              <a:t>3</a:t>
            </a:r>
            <a:r>
              <a:rPr lang="zh-CN" altLang="en-US" sz="2200" smtClean="0">
                <a:solidFill>
                  <a:srgbClr val="FF3399"/>
                </a:solidFill>
              </a:rPr>
              <a:t>号</a:t>
            </a:r>
            <a:endParaRPr lang="zh-CN" altLang="en-US" sz="2200" smtClean="0"/>
          </a:p>
          <a:p>
            <a:pPr eaLnBrk="1" hangingPunct="1">
              <a:lnSpc>
                <a:spcPct val="80000"/>
              </a:lnSpc>
              <a:buFont typeface="Wingdings" panose="05000000000000000000" pitchFamily="2" charset="2"/>
              <a:buNone/>
            </a:pPr>
            <a:r>
              <a:rPr lang="zh-CN" altLang="en-US" sz="2200" smtClean="0"/>
              <a:t>                       </a:t>
            </a:r>
            <a:r>
              <a:rPr lang="en-US" altLang="zh-CN" sz="2200" smtClean="0"/>
              <a:t>WHERE Cname= </a:t>
            </a:r>
            <a:r>
              <a:rPr lang="zh-CN" altLang="en-US" sz="2200" smtClean="0"/>
              <a:t>'信息系统'                      </a:t>
            </a:r>
          </a:p>
          <a:p>
            <a:pPr eaLnBrk="1" hangingPunct="1">
              <a:lnSpc>
                <a:spcPct val="80000"/>
              </a:lnSpc>
              <a:buFont typeface="Wingdings" panose="05000000000000000000" pitchFamily="2" charset="2"/>
              <a:buNone/>
            </a:pPr>
            <a:r>
              <a:rPr lang="zh-CN" altLang="en-US" sz="2200" smtClean="0"/>
              <a:t>		          )</a:t>
            </a:r>
          </a:p>
          <a:p>
            <a:pPr eaLnBrk="1" hangingPunct="1">
              <a:lnSpc>
                <a:spcPct val="80000"/>
              </a:lnSpc>
              <a:buFont typeface="Wingdings" panose="05000000000000000000" pitchFamily="2" charset="2"/>
              <a:buNone/>
            </a:pPr>
            <a:r>
              <a:rPr lang="en-US" altLang="zh-CN" sz="2200" smtClean="0"/>
              <a:t>              </a:t>
            </a:r>
            <a:r>
              <a:rPr lang="zh-CN" altLang="en-US" sz="2200" smtClean="0"/>
              <a:t>)</a:t>
            </a:r>
            <a:r>
              <a:rPr lang="en-US" altLang="zh-CN" sz="2200" smtClean="0"/>
              <a:t>;</a:t>
            </a:r>
          </a:p>
        </p:txBody>
      </p:sp>
    </p:spTree>
    <p:extLst>
      <p:ext uri="{BB962C8B-B14F-4D97-AF65-F5344CB8AC3E}">
        <p14:creationId xmlns:p14="http://schemas.microsoft.com/office/powerpoint/2010/main" val="30634424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p:txBody>
          <a:bodyPr/>
          <a:lstStyle/>
          <a:p>
            <a:pPr eaLnBrk="1" hangingPunct="1"/>
            <a:r>
              <a:rPr lang="zh-CN" altLang="en-US" sz="3600" smtClean="0"/>
              <a:t>带有</a:t>
            </a:r>
            <a:r>
              <a:rPr lang="en-US" altLang="zh-CN" sz="3600" smtClean="0"/>
              <a:t>IN</a:t>
            </a:r>
            <a:r>
              <a:rPr lang="zh-CN" altLang="en-US" sz="3600" smtClean="0"/>
              <a:t>谓词的子查询（续）</a:t>
            </a:r>
          </a:p>
        </p:txBody>
      </p:sp>
      <p:sp>
        <p:nvSpPr>
          <p:cNvPr id="38915" name="Rectangle 3"/>
          <p:cNvSpPr>
            <a:spLocks noGrp="1" noChangeArrowheads="1"/>
          </p:cNvSpPr>
          <p:nvPr>
            <p:ph type="body" idx="4294967295"/>
          </p:nvPr>
        </p:nvSpPr>
        <p:spPr/>
        <p:txBody>
          <a:bodyPr/>
          <a:lstStyle/>
          <a:p>
            <a:pPr lvl="1">
              <a:buFont typeface="Wingdings" panose="05000000000000000000" pitchFamily="2" charset="2"/>
              <a:buNone/>
            </a:pPr>
            <a:r>
              <a:rPr lang="zh-CN" altLang="en-US" sz="2800" smtClean="0">
                <a:latin typeface="宋体" panose="02010600030101010101" pitchFamily="2" charset="-122"/>
              </a:rPr>
              <a:t>用连接查询实现</a:t>
            </a:r>
            <a:r>
              <a:rPr lang="en-US" altLang="zh-CN" sz="2800" smtClean="0"/>
              <a:t>[</a:t>
            </a:r>
            <a:r>
              <a:rPr lang="zh-CN" altLang="en-US" sz="2800" smtClean="0"/>
              <a:t>例 </a:t>
            </a:r>
            <a:r>
              <a:rPr lang="en-US" altLang="zh-CN" sz="2800" smtClean="0"/>
              <a:t>3.56] </a:t>
            </a:r>
            <a:r>
              <a:rPr lang="zh-CN" altLang="en-US" sz="2800" smtClean="0">
                <a:latin typeface="宋体" panose="02010600030101010101" pitchFamily="2" charset="-122"/>
              </a:rPr>
              <a:t>：</a:t>
            </a:r>
            <a:endParaRPr lang="en-US" altLang="zh-CN" smtClean="0">
              <a:latin typeface="宋体" panose="02010600030101010101" pitchFamily="2" charset="-122"/>
            </a:endParaRPr>
          </a:p>
          <a:p>
            <a:pPr eaLnBrk="1" hangingPunct="1">
              <a:lnSpc>
                <a:spcPct val="130000"/>
              </a:lnSpc>
              <a:buFont typeface="Wingdings" panose="05000000000000000000" pitchFamily="2" charset="2"/>
              <a:buNone/>
            </a:pPr>
            <a:r>
              <a:rPr lang="en-US" altLang="zh-CN" smtClean="0"/>
              <a:t>     </a:t>
            </a:r>
            <a:r>
              <a:rPr lang="en-US" altLang="zh-CN" sz="2400" smtClean="0"/>
              <a:t>SELECT Sno</a:t>
            </a:r>
            <a:r>
              <a:rPr lang="zh-CN" altLang="en-US" sz="2400" smtClean="0"/>
              <a:t>,</a:t>
            </a:r>
            <a:r>
              <a:rPr lang="en-US" altLang="zh-CN" sz="2400" smtClean="0"/>
              <a:t>Sname</a:t>
            </a:r>
          </a:p>
          <a:p>
            <a:pPr eaLnBrk="1" hangingPunct="1">
              <a:lnSpc>
                <a:spcPct val="130000"/>
              </a:lnSpc>
              <a:buFont typeface="Wingdings" panose="05000000000000000000" pitchFamily="2" charset="2"/>
              <a:buNone/>
            </a:pPr>
            <a:r>
              <a:rPr lang="en-US" altLang="zh-CN" sz="2400" smtClean="0"/>
              <a:t>      FROM    Student</a:t>
            </a:r>
            <a:r>
              <a:rPr lang="zh-CN" altLang="en-US" sz="2400" smtClean="0"/>
              <a:t>,</a:t>
            </a:r>
            <a:r>
              <a:rPr lang="en-US" altLang="zh-CN" sz="2400" smtClean="0"/>
              <a:t>SC</a:t>
            </a:r>
            <a:r>
              <a:rPr lang="zh-CN" altLang="en-US" sz="2400" smtClean="0"/>
              <a:t>,</a:t>
            </a:r>
            <a:r>
              <a:rPr lang="en-US" altLang="zh-CN" sz="2400" smtClean="0"/>
              <a:t>Course</a:t>
            </a:r>
          </a:p>
          <a:p>
            <a:pPr eaLnBrk="1" hangingPunct="1">
              <a:lnSpc>
                <a:spcPct val="130000"/>
              </a:lnSpc>
              <a:buFont typeface="Wingdings" panose="05000000000000000000" pitchFamily="2" charset="2"/>
              <a:buNone/>
            </a:pPr>
            <a:r>
              <a:rPr lang="en-US" altLang="zh-CN" sz="2400" smtClean="0"/>
              <a:t>      WHERE Student.Sno = SC.Sno  AND</a:t>
            </a:r>
          </a:p>
          <a:p>
            <a:pPr eaLnBrk="1" hangingPunct="1">
              <a:lnSpc>
                <a:spcPct val="130000"/>
              </a:lnSpc>
              <a:buFont typeface="Wingdings" panose="05000000000000000000" pitchFamily="2" charset="2"/>
              <a:buNone/>
            </a:pPr>
            <a:r>
              <a:rPr lang="en-US" altLang="zh-CN" sz="2400" smtClean="0"/>
              <a:t>                     SC.Cno = Course.Cno AND</a:t>
            </a:r>
          </a:p>
          <a:p>
            <a:pPr eaLnBrk="1" hangingPunct="1">
              <a:lnSpc>
                <a:spcPct val="130000"/>
              </a:lnSpc>
              <a:buFont typeface="Wingdings" panose="05000000000000000000" pitchFamily="2" charset="2"/>
              <a:buNone/>
            </a:pPr>
            <a:r>
              <a:rPr lang="en-US" altLang="zh-CN" sz="2400" smtClean="0"/>
              <a:t>                     Course.Cname=</a:t>
            </a:r>
            <a:r>
              <a:rPr lang="zh-CN" altLang="en-US" sz="2400" smtClean="0"/>
              <a:t>'信息系统'</a:t>
            </a:r>
            <a:r>
              <a:rPr lang="en-US" altLang="zh-CN" sz="2400" smtClean="0"/>
              <a:t>;</a:t>
            </a:r>
            <a:endParaRPr lang="zh-CN" altLang="en-US" smtClean="0">
              <a:latin typeface="宋体" panose="02010600030101010101" pitchFamily="2" charset="-122"/>
            </a:endParaRPr>
          </a:p>
        </p:txBody>
      </p:sp>
    </p:spTree>
    <p:extLst>
      <p:ext uri="{BB962C8B-B14F-4D97-AF65-F5344CB8AC3E}">
        <p14:creationId xmlns:p14="http://schemas.microsoft.com/office/powerpoint/2010/main" val="5438438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p:txBody>
          <a:bodyPr/>
          <a:lstStyle/>
          <a:p>
            <a:pPr eaLnBrk="1" hangingPunct="1"/>
            <a:r>
              <a:rPr lang="en-US" altLang="zh-CN" sz="3600" smtClean="0"/>
              <a:t>3.4.3  </a:t>
            </a:r>
            <a:r>
              <a:rPr lang="zh-CN" altLang="en-US" sz="3600" smtClean="0"/>
              <a:t>嵌套查询</a:t>
            </a:r>
          </a:p>
        </p:txBody>
      </p:sp>
      <p:sp>
        <p:nvSpPr>
          <p:cNvPr id="39939" name="Rectangle 3"/>
          <p:cNvSpPr>
            <a:spLocks noGrp="1" noChangeArrowheads="1"/>
          </p:cNvSpPr>
          <p:nvPr>
            <p:ph type="body" idx="4294967295"/>
          </p:nvPr>
        </p:nvSpPr>
        <p:spPr/>
        <p:txBody>
          <a:bodyPr/>
          <a:lstStyle/>
          <a:p>
            <a:pPr eaLnBrk="1" hangingPunct="1">
              <a:lnSpc>
                <a:spcPct val="150000"/>
              </a:lnSpc>
              <a:buFont typeface="Wingdings" panose="05000000000000000000" pitchFamily="2" charset="2"/>
              <a:buNone/>
            </a:pPr>
            <a:r>
              <a:rPr lang="en-US" altLang="zh-CN" smtClean="0"/>
              <a:t>  1.</a:t>
            </a:r>
            <a:r>
              <a:rPr lang="zh-CN" altLang="en-US" smtClean="0"/>
              <a:t>带有</a:t>
            </a:r>
            <a:r>
              <a:rPr lang="en-US" altLang="zh-CN" smtClean="0"/>
              <a:t>IN</a:t>
            </a:r>
            <a:r>
              <a:rPr lang="zh-CN" altLang="en-US" smtClean="0"/>
              <a:t>谓词的子查询 </a:t>
            </a:r>
          </a:p>
          <a:p>
            <a:pPr eaLnBrk="1" hangingPunct="1">
              <a:lnSpc>
                <a:spcPct val="150000"/>
              </a:lnSpc>
              <a:buFont typeface="Wingdings" panose="05000000000000000000" pitchFamily="2" charset="2"/>
              <a:buNone/>
            </a:pPr>
            <a:r>
              <a:rPr lang="zh-CN" altLang="en-US" smtClean="0">
                <a:solidFill>
                  <a:srgbClr val="7030A0"/>
                </a:solidFill>
              </a:rPr>
              <a:t>  </a:t>
            </a:r>
            <a:r>
              <a:rPr lang="en-US" altLang="zh-CN" smtClean="0">
                <a:solidFill>
                  <a:srgbClr val="7030A0"/>
                </a:solidFill>
              </a:rPr>
              <a:t>2.</a:t>
            </a:r>
            <a:r>
              <a:rPr lang="zh-CN" altLang="en-US" smtClean="0">
                <a:solidFill>
                  <a:srgbClr val="7030A0"/>
                </a:solidFill>
              </a:rPr>
              <a:t>带有比较运算符的子查询</a:t>
            </a:r>
          </a:p>
          <a:p>
            <a:pPr eaLnBrk="1" hangingPunct="1">
              <a:lnSpc>
                <a:spcPct val="150000"/>
              </a:lnSpc>
              <a:buFont typeface="Wingdings" panose="05000000000000000000" pitchFamily="2" charset="2"/>
              <a:buNone/>
            </a:pPr>
            <a:r>
              <a:rPr lang="zh-CN" altLang="en-US" smtClean="0"/>
              <a:t>  </a:t>
            </a:r>
            <a:r>
              <a:rPr lang="en-US" altLang="zh-CN" smtClean="0"/>
              <a:t>3.</a:t>
            </a:r>
            <a:r>
              <a:rPr lang="zh-CN" altLang="en-US" smtClean="0"/>
              <a:t>带有</a:t>
            </a:r>
            <a:r>
              <a:rPr lang="en-US" altLang="zh-CN" smtClean="0"/>
              <a:t>ANY</a:t>
            </a:r>
            <a:r>
              <a:rPr lang="zh-CN" altLang="en-US" smtClean="0"/>
              <a:t>（</a:t>
            </a:r>
            <a:r>
              <a:rPr lang="en-US" altLang="zh-CN" smtClean="0"/>
              <a:t>SOME</a:t>
            </a:r>
            <a:r>
              <a:rPr lang="zh-CN" altLang="en-US" smtClean="0"/>
              <a:t>）或</a:t>
            </a:r>
            <a:r>
              <a:rPr lang="en-US" altLang="zh-CN" smtClean="0"/>
              <a:t>ALL</a:t>
            </a:r>
            <a:r>
              <a:rPr lang="zh-CN" altLang="en-US" smtClean="0"/>
              <a:t>谓词的子查询</a:t>
            </a:r>
          </a:p>
          <a:p>
            <a:pPr eaLnBrk="1" hangingPunct="1">
              <a:lnSpc>
                <a:spcPct val="150000"/>
              </a:lnSpc>
              <a:buFont typeface="Wingdings" panose="05000000000000000000" pitchFamily="2" charset="2"/>
              <a:buNone/>
            </a:pPr>
            <a:r>
              <a:rPr lang="zh-CN" altLang="en-US" smtClean="0"/>
              <a:t>  </a:t>
            </a:r>
            <a:r>
              <a:rPr lang="en-US" altLang="zh-CN" smtClean="0"/>
              <a:t>4.</a:t>
            </a:r>
            <a:r>
              <a:rPr lang="zh-CN" altLang="en-US" smtClean="0"/>
              <a:t>带有</a:t>
            </a:r>
            <a:r>
              <a:rPr lang="en-US" altLang="zh-CN" smtClean="0"/>
              <a:t>EXISTS</a:t>
            </a:r>
            <a:r>
              <a:rPr lang="zh-CN" altLang="en-US" smtClean="0"/>
              <a:t>谓词的子查询</a:t>
            </a:r>
          </a:p>
          <a:p>
            <a:pPr eaLnBrk="1" hangingPunct="1">
              <a:lnSpc>
                <a:spcPct val="130000"/>
              </a:lnSpc>
              <a:buFont typeface="Wingdings" panose="05000000000000000000" pitchFamily="2" charset="2"/>
              <a:buNone/>
            </a:pPr>
            <a:endParaRPr lang="en-US" altLang="zh-CN" smtClean="0"/>
          </a:p>
        </p:txBody>
      </p:sp>
    </p:spTree>
    <p:extLst>
      <p:ext uri="{BB962C8B-B14F-4D97-AF65-F5344CB8AC3E}">
        <p14:creationId xmlns:p14="http://schemas.microsoft.com/office/powerpoint/2010/main" val="8230759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p:txBody>
          <a:bodyPr/>
          <a:lstStyle/>
          <a:p>
            <a:pPr eaLnBrk="1" hangingPunct="1"/>
            <a:r>
              <a:rPr lang="en-US" altLang="zh-CN" sz="3600" smtClean="0"/>
              <a:t>2. </a:t>
            </a:r>
            <a:r>
              <a:rPr lang="zh-CN" altLang="en-US" sz="3600" smtClean="0"/>
              <a:t>带有比较运算符的子查询</a:t>
            </a:r>
          </a:p>
        </p:txBody>
      </p:sp>
      <p:sp>
        <p:nvSpPr>
          <p:cNvPr id="40963" name="Rectangle 3"/>
          <p:cNvSpPr>
            <a:spLocks noGrp="1" noChangeArrowheads="1"/>
          </p:cNvSpPr>
          <p:nvPr>
            <p:ph type="body" idx="4294967295"/>
          </p:nvPr>
        </p:nvSpPr>
        <p:spPr>
          <a:xfrm>
            <a:off x="457200" y="1098550"/>
            <a:ext cx="8229600" cy="4854575"/>
          </a:xfrm>
        </p:spPr>
        <p:txBody>
          <a:bodyPr/>
          <a:lstStyle/>
          <a:p>
            <a:pPr eaLnBrk="1" hangingPunct="1">
              <a:lnSpc>
                <a:spcPct val="150000"/>
              </a:lnSpc>
            </a:pPr>
            <a:r>
              <a:rPr lang="en-US" altLang="zh-CN" sz="2400" smtClean="0"/>
              <a:t> </a:t>
            </a:r>
            <a:r>
              <a:rPr lang="zh-CN" altLang="en-US" smtClean="0"/>
              <a:t>当能确切知道内层查询返回单值时，可用比较运算符（</a:t>
            </a:r>
            <a:r>
              <a:rPr lang="en-US" altLang="zh-CN" smtClean="0"/>
              <a:t>&gt;</a:t>
            </a:r>
            <a:r>
              <a:rPr lang="zh-CN" altLang="en-US" smtClean="0"/>
              <a:t>，</a:t>
            </a:r>
            <a:r>
              <a:rPr lang="en-US" altLang="zh-CN" smtClean="0"/>
              <a:t>&lt;</a:t>
            </a:r>
            <a:r>
              <a:rPr lang="zh-CN" altLang="en-US" smtClean="0"/>
              <a:t>，</a:t>
            </a:r>
            <a:r>
              <a:rPr lang="en-US" altLang="zh-CN" smtClean="0"/>
              <a:t>=</a:t>
            </a:r>
            <a:r>
              <a:rPr lang="zh-CN" altLang="en-US" smtClean="0"/>
              <a:t>，</a:t>
            </a:r>
            <a:r>
              <a:rPr lang="en-US" altLang="zh-CN" smtClean="0"/>
              <a:t>&gt;=</a:t>
            </a:r>
            <a:r>
              <a:rPr lang="zh-CN" altLang="en-US" smtClean="0"/>
              <a:t>，</a:t>
            </a:r>
            <a:r>
              <a:rPr lang="en-US" altLang="zh-CN" smtClean="0"/>
              <a:t>&lt;=</a:t>
            </a:r>
            <a:r>
              <a:rPr lang="zh-CN" altLang="en-US" smtClean="0"/>
              <a:t>，</a:t>
            </a:r>
            <a:r>
              <a:rPr lang="en-US" altLang="zh-CN" smtClean="0"/>
              <a:t>!=</a:t>
            </a:r>
            <a:r>
              <a:rPr lang="zh-CN" altLang="en-US" smtClean="0"/>
              <a:t>或</a:t>
            </a:r>
            <a:r>
              <a:rPr lang="en-US" altLang="zh-CN" smtClean="0"/>
              <a:t>&lt; &gt;</a:t>
            </a:r>
            <a:r>
              <a:rPr lang="zh-CN" altLang="en-US" smtClean="0"/>
              <a:t>）。</a:t>
            </a:r>
          </a:p>
          <a:p>
            <a:pPr eaLnBrk="1" hangingPunct="1">
              <a:buFont typeface="宋体" panose="02010600030101010101" pitchFamily="2" charset="-122"/>
              <a:buNone/>
            </a:pPr>
            <a:r>
              <a:rPr lang="zh-CN" altLang="en-US" sz="2400" smtClean="0"/>
              <a:t>在</a:t>
            </a:r>
            <a:r>
              <a:rPr lang="en-US" altLang="zh-CN" sz="2400" smtClean="0"/>
              <a:t>[</a:t>
            </a:r>
            <a:r>
              <a:rPr lang="zh-CN" altLang="en-US" sz="2400" smtClean="0"/>
              <a:t>例 </a:t>
            </a:r>
            <a:r>
              <a:rPr lang="en-US" altLang="zh-CN" sz="2400" smtClean="0"/>
              <a:t>3.55]</a:t>
            </a:r>
            <a:r>
              <a:rPr lang="zh-CN" altLang="en-US" sz="2400" smtClean="0"/>
              <a:t>中，由于一个学生只可能在一个系学习，则可以</a:t>
            </a:r>
            <a:r>
              <a:rPr lang="zh-CN" altLang="en-US" sz="2400" smtClean="0">
                <a:solidFill>
                  <a:srgbClr val="D75B5B"/>
                </a:solidFill>
              </a:rPr>
              <a:t>用 </a:t>
            </a:r>
            <a:r>
              <a:rPr lang="en-US" altLang="zh-CN" sz="2400" smtClean="0">
                <a:solidFill>
                  <a:srgbClr val="D75B5B"/>
                </a:solidFill>
              </a:rPr>
              <a:t>= </a:t>
            </a:r>
            <a:r>
              <a:rPr lang="zh-CN" altLang="en-US" sz="2400" smtClean="0">
                <a:solidFill>
                  <a:srgbClr val="D75B5B"/>
                </a:solidFill>
              </a:rPr>
              <a:t>代替</a:t>
            </a:r>
            <a:r>
              <a:rPr lang="en-US" altLang="zh-CN" sz="2400" smtClean="0">
                <a:solidFill>
                  <a:srgbClr val="D75B5B"/>
                </a:solidFill>
              </a:rPr>
              <a:t>IN</a:t>
            </a:r>
            <a:r>
              <a:rPr lang="en-US" altLang="zh-CN" sz="2400" smtClean="0"/>
              <a:t> </a:t>
            </a:r>
            <a:r>
              <a:rPr lang="zh-CN" altLang="en-US" sz="2400" smtClean="0"/>
              <a:t>：</a:t>
            </a:r>
          </a:p>
          <a:p>
            <a:pPr eaLnBrk="1" hangingPunct="1">
              <a:buFont typeface="宋体" panose="02010600030101010101" pitchFamily="2" charset="-122"/>
              <a:buNone/>
            </a:pPr>
            <a:r>
              <a:rPr lang="zh-CN" altLang="en-US" sz="2400" smtClean="0"/>
              <a:t>     </a:t>
            </a:r>
            <a:r>
              <a:rPr lang="en-US" altLang="zh-CN" sz="2400" smtClean="0"/>
              <a:t>SELECT Sno</a:t>
            </a:r>
            <a:r>
              <a:rPr lang="zh-CN" altLang="en-US" sz="2400" smtClean="0"/>
              <a:t>,</a:t>
            </a:r>
            <a:r>
              <a:rPr lang="en-US" altLang="zh-CN" sz="2400" smtClean="0"/>
              <a:t>Sname</a:t>
            </a:r>
            <a:r>
              <a:rPr lang="zh-CN" altLang="en-US" sz="2400" smtClean="0"/>
              <a:t>,</a:t>
            </a:r>
            <a:r>
              <a:rPr lang="en-US" altLang="zh-CN" sz="2400" smtClean="0"/>
              <a:t>Sdept</a:t>
            </a:r>
          </a:p>
          <a:p>
            <a:pPr eaLnBrk="1" hangingPunct="1">
              <a:buFont typeface="宋体" panose="02010600030101010101" pitchFamily="2" charset="-122"/>
              <a:buNone/>
            </a:pPr>
            <a:r>
              <a:rPr lang="en-US" altLang="zh-CN" sz="2400" smtClean="0"/>
              <a:t>     FROM    Student</a:t>
            </a:r>
          </a:p>
          <a:p>
            <a:pPr eaLnBrk="1" hangingPunct="1">
              <a:buFont typeface="宋体" panose="02010600030101010101" pitchFamily="2" charset="-122"/>
              <a:buNone/>
            </a:pPr>
            <a:r>
              <a:rPr lang="en-US" altLang="zh-CN" sz="2400" smtClean="0"/>
              <a:t>     WHERE Sdept  </a:t>
            </a:r>
            <a:r>
              <a:rPr lang="en-US" altLang="zh-CN" sz="2400" smtClean="0">
                <a:solidFill>
                  <a:srgbClr val="D75B5B"/>
                </a:solidFill>
              </a:rPr>
              <a:t> =</a:t>
            </a:r>
            <a:endParaRPr lang="en-US" altLang="zh-CN" sz="2400" smtClean="0"/>
          </a:p>
          <a:p>
            <a:pPr eaLnBrk="1" hangingPunct="1">
              <a:buFont typeface="宋体" panose="02010600030101010101" pitchFamily="2" charset="-122"/>
              <a:buNone/>
            </a:pPr>
            <a:r>
              <a:rPr lang="en-US" altLang="zh-CN" sz="2400" smtClean="0"/>
              <a:t>                   </a:t>
            </a:r>
            <a:r>
              <a:rPr lang="zh-CN" altLang="en-US" sz="2400" smtClean="0"/>
              <a:t>(</a:t>
            </a:r>
            <a:r>
              <a:rPr lang="en-US" altLang="zh-CN" sz="2400" smtClean="0"/>
              <a:t>SELECT Sdept</a:t>
            </a:r>
          </a:p>
          <a:p>
            <a:pPr eaLnBrk="1" hangingPunct="1">
              <a:buFont typeface="宋体" panose="02010600030101010101" pitchFamily="2" charset="-122"/>
              <a:buNone/>
            </a:pPr>
            <a:r>
              <a:rPr lang="en-US" altLang="zh-CN" sz="2400" smtClean="0"/>
              <a:t>                    FROM    Student</a:t>
            </a:r>
          </a:p>
          <a:p>
            <a:pPr eaLnBrk="1" hangingPunct="1">
              <a:buFont typeface="宋体" panose="02010600030101010101" pitchFamily="2" charset="-122"/>
              <a:buNone/>
            </a:pPr>
            <a:r>
              <a:rPr lang="en-US" altLang="zh-CN" sz="2400" smtClean="0"/>
              <a:t>                    WHERE Sname= </a:t>
            </a:r>
            <a:r>
              <a:rPr lang="zh-CN" altLang="en-US" sz="2400" smtClean="0"/>
              <a:t>'刘晨');</a:t>
            </a:r>
          </a:p>
          <a:p>
            <a:pPr eaLnBrk="1" hangingPunct="1">
              <a:lnSpc>
                <a:spcPct val="160000"/>
              </a:lnSpc>
            </a:pPr>
            <a:endParaRPr lang="zh-CN" altLang="en-US" sz="2400" smtClean="0"/>
          </a:p>
          <a:p>
            <a:pPr eaLnBrk="1" hangingPunct="1">
              <a:buFont typeface="Wingdings" panose="05000000000000000000" pitchFamily="2" charset="2"/>
              <a:buNone/>
            </a:pPr>
            <a:endParaRPr lang="en-US" altLang="zh-CN" sz="2400" smtClean="0"/>
          </a:p>
        </p:txBody>
      </p:sp>
    </p:spTree>
    <p:extLst>
      <p:ext uri="{BB962C8B-B14F-4D97-AF65-F5344CB8AC3E}">
        <p14:creationId xmlns:p14="http://schemas.microsoft.com/office/powerpoint/2010/main" val="11987990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p:txBody>
          <a:bodyPr/>
          <a:lstStyle/>
          <a:p>
            <a:pPr eaLnBrk="1" hangingPunct="1"/>
            <a:r>
              <a:rPr lang="zh-CN" altLang="en-US" sz="3600" smtClean="0"/>
              <a:t>带有比较运算符的子查询（续）</a:t>
            </a:r>
          </a:p>
        </p:txBody>
      </p:sp>
      <p:sp>
        <p:nvSpPr>
          <p:cNvPr id="41987" name="Rectangle 3"/>
          <p:cNvSpPr>
            <a:spLocks noGrp="1" noChangeArrowheads="1"/>
          </p:cNvSpPr>
          <p:nvPr>
            <p:ph type="body" idx="4294967295"/>
          </p:nvPr>
        </p:nvSpPr>
        <p:spPr/>
        <p:txBody>
          <a:bodyPr/>
          <a:lstStyle/>
          <a:p>
            <a:pPr eaLnBrk="1" hangingPunct="1">
              <a:buFont typeface="Wingdings" panose="05000000000000000000" pitchFamily="2" charset="2"/>
              <a:buNone/>
            </a:pPr>
            <a:r>
              <a:rPr lang="en-US" altLang="zh-CN" sz="2400" smtClean="0"/>
              <a:t>[</a:t>
            </a:r>
            <a:r>
              <a:rPr lang="zh-CN" altLang="en-US" sz="2400" smtClean="0"/>
              <a:t>例 </a:t>
            </a:r>
            <a:r>
              <a:rPr lang="en-US" altLang="zh-CN" sz="2400" smtClean="0"/>
              <a:t>3.57 ]</a:t>
            </a:r>
            <a:r>
              <a:rPr lang="zh-CN" altLang="en-US" sz="2400" smtClean="0"/>
              <a:t>找出每个学生超过他选修课程平均成绩的课程号。</a:t>
            </a:r>
          </a:p>
          <a:p>
            <a:pPr eaLnBrk="1" hangingPunct="1">
              <a:buFont typeface="Wingdings" panose="05000000000000000000" pitchFamily="2" charset="2"/>
              <a:buNone/>
            </a:pPr>
            <a:r>
              <a:rPr lang="zh-CN" altLang="en-US" smtClean="0"/>
              <a:t>   </a:t>
            </a:r>
            <a:r>
              <a:rPr lang="en-US" altLang="zh-CN" sz="2400" smtClean="0"/>
              <a:t>SELECT Sno</a:t>
            </a:r>
            <a:r>
              <a:rPr lang="zh-CN" altLang="en-US" sz="2400" smtClean="0"/>
              <a:t>, </a:t>
            </a:r>
            <a:r>
              <a:rPr lang="en-US" altLang="zh-CN" sz="2400" smtClean="0"/>
              <a:t>Cno</a:t>
            </a:r>
          </a:p>
          <a:p>
            <a:pPr eaLnBrk="1" hangingPunct="1">
              <a:buFont typeface="Wingdings" panose="05000000000000000000" pitchFamily="2" charset="2"/>
              <a:buNone/>
            </a:pPr>
            <a:r>
              <a:rPr lang="en-US" altLang="zh-CN" sz="2400" smtClean="0"/>
              <a:t>    FROM    SC  x</a:t>
            </a:r>
          </a:p>
          <a:p>
            <a:pPr eaLnBrk="1" hangingPunct="1">
              <a:buFont typeface="Wingdings" panose="05000000000000000000" pitchFamily="2" charset="2"/>
              <a:buNone/>
            </a:pPr>
            <a:r>
              <a:rPr lang="en-US" altLang="zh-CN" sz="2400" smtClean="0"/>
              <a:t>    WHERE Grade &gt;=</a:t>
            </a:r>
            <a:r>
              <a:rPr lang="zh-CN" altLang="en-US" sz="2400" smtClean="0"/>
              <a:t>(</a:t>
            </a:r>
            <a:r>
              <a:rPr lang="en-US" altLang="zh-CN" sz="2400" smtClean="0"/>
              <a:t>SELECT AVG（Grade） </a:t>
            </a:r>
          </a:p>
          <a:p>
            <a:pPr eaLnBrk="1" hangingPunct="1">
              <a:buFont typeface="Wingdings" panose="05000000000000000000" pitchFamily="2" charset="2"/>
              <a:buNone/>
            </a:pPr>
            <a:r>
              <a:rPr lang="en-US" altLang="zh-CN" sz="2400" smtClean="0"/>
              <a:t>		                        FROM  SC y</a:t>
            </a:r>
          </a:p>
          <a:p>
            <a:pPr eaLnBrk="1" hangingPunct="1">
              <a:buFont typeface="Wingdings" panose="05000000000000000000" pitchFamily="2" charset="2"/>
              <a:buNone/>
            </a:pPr>
            <a:r>
              <a:rPr lang="en-US" altLang="zh-CN" sz="2400" smtClean="0"/>
              <a:t>                                   WHERE y.Sno=x.Sno</a:t>
            </a:r>
            <a:r>
              <a:rPr lang="zh-CN" altLang="en-US" sz="2400" smtClean="0"/>
              <a:t>)</a:t>
            </a:r>
            <a:r>
              <a:rPr lang="en-US" altLang="zh-CN" sz="2400" smtClean="0"/>
              <a:t>;</a:t>
            </a:r>
          </a:p>
        </p:txBody>
      </p:sp>
      <p:sp>
        <p:nvSpPr>
          <p:cNvPr id="41988" name="AutoShape 4"/>
          <p:cNvSpPr>
            <a:spLocks noChangeArrowheads="1"/>
          </p:cNvSpPr>
          <p:nvPr/>
        </p:nvSpPr>
        <p:spPr bwMode="auto">
          <a:xfrm>
            <a:off x="5076825" y="1773238"/>
            <a:ext cx="1512888" cy="792162"/>
          </a:xfrm>
          <a:prstGeom prst="wedgeRoundRectCallout">
            <a:avLst>
              <a:gd name="adj1" fmla="val -84417"/>
              <a:gd name="adj2" fmla="val 73648"/>
              <a:gd name="adj3" fmla="val 16667"/>
            </a:avLst>
          </a:prstGeom>
          <a:gradFill rotWithShape="1">
            <a:gsLst>
              <a:gs pos="0">
                <a:srgbClr val="CC99FF"/>
              </a:gs>
              <a:gs pos="100000">
                <a:srgbClr val="F4E8FF"/>
              </a:gs>
            </a:gsLst>
            <a:lin ang="5400000" scaled="1"/>
          </a:gradFill>
          <a:ln w="25400">
            <a:solidFill>
              <a:srgbClr val="00CCFF"/>
            </a:solidFill>
            <a:miter lim="800000"/>
            <a:headEnd/>
            <a:tailEnd/>
          </a:ln>
        </p:spPr>
        <p:txBody>
          <a:bodyPr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t>相关子查询 </a:t>
            </a:r>
          </a:p>
        </p:txBody>
      </p:sp>
    </p:spTree>
    <p:extLst>
      <p:ext uri="{BB962C8B-B14F-4D97-AF65-F5344CB8AC3E}">
        <p14:creationId xmlns:p14="http://schemas.microsoft.com/office/powerpoint/2010/main" val="986172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1988"/>
                                        </p:tgtEl>
                                        <p:attrNameLst>
                                          <p:attrName>style.visibility</p:attrName>
                                        </p:attrNameLst>
                                      </p:cBhvr>
                                      <p:to>
                                        <p:strVal val="visible"/>
                                      </p:to>
                                    </p:set>
                                    <p:animEffect transition="in" filter="slide(fromBottom)">
                                      <p:cBhvr>
                                        <p:cTn id="7" dur="500"/>
                                        <p:tgtEl>
                                          <p:spTgt spid="41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26"/>
          <p:cNvSpPr>
            <a:spLocks noGrp="1" noChangeArrowheads="1"/>
          </p:cNvSpPr>
          <p:nvPr>
            <p:ph type="title" idx="4294967295"/>
          </p:nvPr>
        </p:nvSpPr>
        <p:spPr/>
        <p:txBody>
          <a:bodyPr/>
          <a:lstStyle/>
          <a:p>
            <a:pPr eaLnBrk="1" hangingPunct="1"/>
            <a:r>
              <a:rPr lang="zh-CN" altLang="en-US" sz="3600" smtClean="0"/>
              <a:t>带有比较运算符的子查询（续）</a:t>
            </a:r>
          </a:p>
        </p:txBody>
      </p:sp>
      <p:sp>
        <p:nvSpPr>
          <p:cNvPr id="43011" name="Rectangle 1027"/>
          <p:cNvSpPr>
            <a:spLocks noGrp="1" noChangeArrowheads="1"/>
          </p:cNvSpPr>
          <p:nvPr>
            <p:ph type="body" idx="4294967295"/>
          </p:nvPr>
        </p:nvSpPr>
        <p:spPr>
          <a:xfrm>
            <a:off x="457200" y="1196975"/>
            <a:ext cx="8229600" cy="5040313"/>
          </a:xfrm>
        </p:spPr>
        <p:txBody>
          <a:bodyPr/>
          <a:lstStyle/>
          <a:p>
            <a:pPr eaLnBrk="1" hangingPunct="1">
              <a:lnSpc>
                <a:spcPct val="120000"/>
              </a:lnSpc>
            </a:pPr>
            <a:r>
              <a:rPr lang="zh-CN" altLang="en-US" smtClean="0"/>
              <a:t>可能的执行过程 </a:t>
            </a:r>
          </a:p>
          <a:p>
            <a:pPr lvl="1" eaLnBrk="1" hangingPunct="1">
              <a:lnSpc>
                <a:spcPct val="120000"/>
              </a:lnSpc>
            </a:pPr>
            <a:r>
              <a:rPr lang="zh-CN" altLang="en-US" smtClean="0"/>
              <a:t>从外层查询中取出</a:t>
            </a:r>
            <a:r>
              <a:rPr lang="en-US" altLang="zh-CN" smtClean="0"/>
              <a:t>SC</a:t>
            </a:r>
            <a:r>
              <a:rPr lang="zh-CN" altLang="en-US" smtClean="0"/>
              <a:t>的一个元组</a:t>
            </a:r>
            <a:r>
              <a:rPr lang="en-US" altLang="zh-CN" smtClean="0"/>
              <a:t>x</a:t>
            </a:r>
            <a:r>
              <a:rPr lang="zh-CN" altLang="en-US" smtClean="0"/>
              <a:t>，将元组</a:t>
            </a:r>
            <a:r>
              <a:rPr lang="en-US" altLang="zh-CN" smtClean="0"/>
              <a:t>x</a:t>
            </a:r>
            <a:r>
              <a:rPr lang="zh-CN" altLang="en-US" smtClean="0"/>
              <a:t>的</a:t>
            </a:r>
            <a:r>
              <a:rPr lang="en-US" altLang="zh-CN" smtClean="0"/>
              <a:t>Sno</a:t>
            </a:r>
            <a:r>
              <a:rPr lang="zh-CN" altLang="en-US" smtClean="0"/>
              <a:t>值（</a:t>
            </a:r>
            <a:r>
              <a:rPr lang="en-US" altLang="zh-CN" smtClean="0"/>
              <a:t>201215121</a:t>
            </a:r>
            <a:r>
              <a:rPr lang="zh-CN" altLang="en-US" smtClean="0"/>
              <a:t>）传送给内层查询。</a:t>
            </a:r>
          </a:p>
          <a:p>
            <a:pPr eaLnBrk="1" hangingPunct="1">
              <a:lnSpc>
                <a:spcPct val="120000"/>
              </a:lnSpc>
              <a:buFont typeface="Wingdings" panose="05000000000000000000" pitchFamily="2" charset="2"/>
              <a:buNone/>
            </a:pPr>
            <a:r>
              <a:rPr lang="zh-CN" altLang="en-US" sz="2400" smtClean="0"/>
              <a:t>       	</a:t>
            </a:r>
            <a:r>
              <a:rPr lang="en-US" altLang="zh-CN" sz="2400" smtClean="0"/>
              <a:t>SELECT AVG</a:t>
            </a:r>
            <a:r>
              <a:rPr lang="zh-CN" altLang="en-US" sz="2400" smtClean="0"/>
              <a:t>(</a:t>
            </a:r>
            <a:r>
              <a:rPr lang="en-US" altLang="zh-CN" sz="2400" smtClean="0"/>
              <a:t>Grade</a:t>
            </a:r>
            <a:r>
              <a:rPr lang="zh-CN" altLang="en-US" sz="2400" smtClean="0"/>
              <a:t>)</a:t>
            </a:r>
          </a:p>
          <a:p>
            <a:pPr eaLnBrk="1" hangingPunct="1">
              <a:lnSpc>
                <a:spcPct val="120000"/>
              </a:lnSpc>
              <a:buFont typeface="Wingdings" panose="05000000000000000000" pitchFamily="2" charset="2"/>
              <a:buNone/>
            </a:pPr>
            <a:r>
              <a:rPr lang="en-US" altLang="zh-CN" sz="2400" smtClean="0"/>
              <a:t>       </a:t>
            </a:r>
            <a:r>
              <a:rPr lang="zh-CN" altLang="en-US" sz="2400" smtClean="0"/>
              <a:t>	</a:t>
            </a:r>
            <a:r>
              <a:rPr lang="en-US" altLang="zh-CN" sz="2400" smtClean="0"/>
              <a:t>FROM SC y</a:t>
            </a:r>
          </a:p>
          <a:p>
            <a:pPr eaLnBrk="1" hangingPunct="1">
              <a:lnSpc>
                <a:spcPct val="120000"/>
              </a:lnSpc>
              <a:buFont typeface="Wingdings" panose="05000000000000000000" pitchFamily="2" charset="2"/>
              <a:buNone/>
            </a:pPr>
            <a:r>
              <a:rPr lang="en-US" altLang="zh-CN" sz="2400" smtClean="0"/>
              <a:t>       </a:t>
            </a:r>
            <a:r>
              <a:rPr lang="zh-CN" altLang="en-US" sz="2400" smtClean="0"/>
              <a:t>	</a:t>
            </a:r>
            <a:r>
              <a:rPr lang="en-US" altLang="zh-CN" sz="2400" smtClean="0"/>
              <a:t>WHERE y.Sno='201215121‘;</a:t>
            </a:r>
          </a:p>
        </p:txBody>
      </p:sp>
    </p:spTree>
    <p:extLst>
      <p:ext uri="{BB962C8B-B14F-4D97-AF65-F5344CB8AC3E}">
        <p14:creationId xmlns:p14="http://schemas.microsoft.com/office/powerpoint/2010/main" val="32606988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26"/>
          <p:cNvSpPr>
            <a:spLocks noGrp="1" noChangeArrowheads="1"/>
          </p:cNvSpPr>
          <p:nvPr>
            <p:ph type="title" idx="4294967295"/>
          </p:nvPr>
        </p:nvSpPr>
        <p:spPr/>
        <p:txBody>
          <a:bodyPr/>
          <a:lstStyle/>
          <a:p>
            <a:pPr eaLnBrk="1" hangingPunct="1"/>
            <a:r>
              <a:rPr lang="zh-CN" altLang="en-US" sz="3600" smtClean="0"/>
              <a:t>带有比较运算符的子查询（续）</a:t>
            </a:r>
          </a:p>
        </p:txBody>
      </p:sp>
      <p:sp>
        <p:nvSpPr>
          <p:cNvPr id="44035" name="Rectangle 1027"/>
          <p:cNvSpPr>
            <a:spLocks noGrp="1" noChangeArrowheads="1"/>
          </p:cNvSpPr>
          <p:nvPr>
            <p:ph type="body" idx="4294967295"/>
          </p:nvPr>
        </p:nvSpPr>
        <p:spPr>
          <a:xfrm>
            <a:off x="457200" y="1196975"/>
            <a:ext cx="8229600" cy="5040313"/>
          </a:xfrm>
        </p:spPr>
        <p:txBody>
          <a:bodyPr/>
          <a:lstStyle/>
          <a:p>
            <a:pPr eaLnBrk="1" hangingPunct="1">
              <a:lnSpc>
                <a:spcPct val="120000"/>
              </a:lnSpc>
            </a:pPr>
            <a:r>
              <a:rPr lang="zh-CN" altLang="en-US" smtClean="0"/>
              <a:t>可能的执行过程（续） </a:t>
            </a:r>
          </a:p>
          <a:p>
            <a:pPr lvl="1" eaLnBrk="1" hangingPunct="1">
              <a:lnSpc>
                <a:spcPct val="120000"/>
              </a:lnSpc>
            </a:pPr>
            <a:r>
              <a:rPr lang="zh-CN" altLang="en-US" smtClean="0"/>
              <a:t>执行内层查询，得到值</a:t>
            </a:r>
            <a:r>
              <a:rPr lang="en-US" altLang="zh-CN" smtClean="0"/>
              <a:t>88</a:t>
            </a:r>
            <a:r>
              <a:rPr lang="zh-CN" altLang="en-US" smtClean="0"/>
              <a:t>（近似值），用该值代替内层查询，得到外层查询：</a:t>
            </a:r>
          </a:p>
          <a:p>
            <a:pPr eaLnBrk="1" hangingPunct="1">
              <a:lnSpc>
                <a:spcPct val="120000"/>
              </a:lnSpc>
              <a:buFont typeface="Wingdings" panose="05000000000000000000" pitchFamily="2" charset="2"/>
              <a:buNone/>
            </a:pPr>
            <a:r>
              <a:rPr lang="zh-CN" altLang="en-US" sz="2400" smtClean="0"/>
              <a:t>      	 </a:t>
            </a:r>
            <a:r>
              <a:rPr lang="en-US" altLang="zh-CN" sz="2400" smtClean="0"/>
              <a:t>SELECT Sno,Cno</a:t>
            </a:r>
          </a:p>
          <a:p>
            <a:pPr eaLnBrk="1" hangingPunct="1">
              <a:lnSpc>
                <a:spcPct val="120000"/>
              </a:lnSpc>
              <a:buFont typeface="Wingdings" panose="05000000000000000000" pitchFamily="2" charset="2"/>
              <a:buNone/>
            </a:pPr>
            <a:r>
              <a:rPr lang="en-US" altLang="zh-CN" sz="2400" smtClean="0"/>
              <a:t>      </a:t>
            </a:r>
            <a:r>
              <a:rPr lang="zh-CN" altLang="en-US" sz="2400" smtClean="0"/>
              <a:t>	</a:t>
            </a:r>
            <a:r>
              <a:rPr lang="en-US" altLang="zh-CN" sz="2400" smtClean="0"/>
              <a:t> FROM     SC x</a:t>
            </a:r>
          </a:p>
          <a:p>
            <a:pPr eaLnBrk="1" hangingPunct="1">
              <a:lnSpc>
                <a:spcPct val="120000"/>
              </a:lnSpc>
              <a:buFont typeface="Wingdings" panose="05000000000000000000" pitchFamily="2" charset="2"/>
              <a:buNone/>
            </a:pPr>
            <a:r>
              <a:rPr lang="en-US" altLang="zh-CN" sz="2400" smtClean="0"/>
              <a:t>     </a:t>
            </a:r>
            <a:r>
              <a:rPr lang="zh-CN" altLang="en-US" sz="2400" smtClean="0"/>
              <a:t>	</a:t>
            </a:r>
            <a:r>
              <a:rPr lang="en-US" altLang="zh-CN" sz="2400" smtClean="0"/>
              <a:t> WHERE  Grade &gt;=88</a:t>
            </a:r>
            <a:r>
              <a:rPr lang="zh-CN" altLang="en-US" sz="2400" smtClean="0"/>
              <a:t>; </a:t>
            </a:r>
          </a:p>
        </p:txBody>
      </p:sp>
    </p:spTree>
    <p:extLst>
      <p:ext uri="{BB962C8B-B14F-4D97-AF65-F5344CB8AC3E}">
        <p14:creationId xmlns:p14="http://schemas.microsoft.com/office/powerpoint/2010/main" val="37204808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p:txBody>
          <a:bodyPr/>
          <a:lstStyle/>
          <a:p>
            <a:pPr eaLnBrk="1" hangingPunct="1"/>
            <a:r>
              <a:rPr lang="zh-CN" altLang="en-US" sz="3600" smtClean="0"/>
              <a:t>连接查询（续）</a:t>
            </a:r>
          </a:p>
        </p:txBody>
      </p:sp>
      <p:sp>
        <p:nvSpPr>
          <p:cNvPr id="8195" name="Rectangle 3"/>
          <p:cNvSpPr>
            <a:spLocks noGrp="1" noChangeArrowheads="1"/>
          </p:cNvSpPr>
          <p:nvPr>
            <p:ph type="body" idx="4294967295"/>
          </p:nvPr>
        </p:nvSpPr>
        <p:spPr/>
        <p:txBody>
          <a:bodyPr/>
          <a:lstStyle/>
          <a:p>
            <a:pPr lvl="1">
              <a:buFont typeface="Wingdings" panose="05000000000000000000" pitchFamily="2" charset="2"/>
              <a:buNone/>
            </a:pPr>
            <a:endParaRPr lang="en-US" altLang="zh-CN" smtClean="0"/>
          </a:p>
          <a:p>
            <a:pPr lvl="1">
              <a:lnSpc>
                <a:spcPct val="150000"/>
              </a:lnSpc>
              <a:buFont typeface="Wingdings" panose="05000000000000000000" pitchFamily="2" charset="2"/>
              <a:buNone/>
            </a:pPr>
            <a:r>
              <a:rPr lang="en-US" altLang="zh-CN" sz="2800" smtClean="0">
                <a:solidFill>
                  <a:srgbClr val="7030A0"/>
                </a:solidFill>
              </a:rPr>
              <a:t>1.</a:t>
            </a:r>
            <a:r>
              <a:rPr lang="zh-CN" altLang="en-US" sz="2800" smtClean="0">
                <a:solidFill>
                  <a:srgbClr val="7030A0"/>
                </a:solidFill>
              </a:rPr>
              <a:t>等值与非等值连接查询 </a:t>
            </a:r>
          </a:p>
          <a:p>
            <a:pPr lvl="1">
              <a:lnSpc>
                <a:spcPct val="150000"/>
              </a:lnSpc>
              <a:buFont typeface="Wingdings" panose="05000000000000000000" pitchFamily="2" charset="2"/>
              <a:buNone/>
            </a:pPr>
            <a:r>
              <a:rPr lang="en-US" altLang="zh-CN" sz="2800" smtClean="0"/>
              <a:t>2.</a:t>
            </a:r>
            <a:r>
              <a:rPr lang="zh-CN" altLang="en-US" sz="2800" smtClean="0"/>
              <a:t>自身连接</a:t>
            </a:r>
          </a:p>
          <a:p>
            <a:pPr lvl="1">
              <a:lnSpc>
                <a:spcPct val="150000"/>
              </a:lnSpc>
              <a:buFont typeface="Wingdings" panose="05000000000000000000" pitchFamily="2" charset="2"/>
              <a:buNone/>
            </a:pPr>
            <a:r>
              <a:rPr lang="en-US" altLang="zh-CN" sz="2800" smtClean="0"/>
              <a:t>3.</a:t>
            </a:r>
            <a:r>
              <a:rPr lang="zh-CN" altLang="en-US" sz="2800" smtClean="0"/>
              <a:t>外连接</a:t>
            </a:r>
          </a:p>
          <a:p>
            <a:pPr lvl="1">
              <a:lnSpc>
                <a:spcPct val="150000"/>
              </a:lnSpc>
              <a:buFont typeface="Wingdings" panose="05000000000000000000" pitchFamily="2" charset="2"/>
              <a:buNone/>
            </a:pPr>
            <a:r>
              <a:rPr lang="en-US" altLang="zh-CN" sz="2800" smtClean="0"/>
              <a:t>4.</a:t>
            </a:r>
            <a:r>
              <a:rPr lang="zh-CN" altLang="en-US" sz="2800" smtClean="0"/>
              <a:t>多表连接</a:t>
            </a:r>
          </a:p>
          <a:p>
            <a:pPr lvl="1">
              <a:buFont typeface="Wingdings" panose="05000000000000000000" pitchFamily="2" charset="2"/>
              <a:buNone/>
            </a:pPr>
            <a:endParaRPr lang="en-US" altLang="zh-CN" sz="2800" smtClean="0"/>
          </a:p>
        </p:txBody>
      </p:sp>
    </p:spTree>
    <p:extLst>
      <p:ext uri="{BB962C8B-B14F-4D97-AF65-F5344CB8AC3E}">
        <p14:creationId xmlns:p14="http://schemas.microsoft.com/office/powerpoint/2010/main" val="40546928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26"/>
          <p:cNvSpPr>
            <a:spLocks noGrp="1" noChangeArrowheads="1"/>
          </p:cNvSpPr>
          <p:nvPr>
            <p:ph type="title" idx="4294967295"/>
          </p:nvPr>
        </p:nvSpPr>
        <p:spPr/>
        <p:txBody>
          <a:bodyPr/>
          <a:lstStyle/>
          <a:p>
            <a:pPr eaLnBrk="1" hangingPunct="1"/>
            <a:r>
              <a:rPr lang="zh-CN" altLang="en-US" sz="3600" smtClean="0"/>
              <a:t>带有比较运算符的子查询（续）</a:t>
            </a:r>
          </a:p>
        </p:txBody>
      </p:sp>
      <p:sp>
        <p:nvSpPr>
          <p:cNvPr id="43011" name="Rectangle 1027"/>
          <p:cNvSpPr>
            <a:spLocks noGrp="1" noChangeArrowheads="1"/>
          </p:cNvSpPr>
          <p:nvPr>
            <p:ph type="body" idx="4294967295"/>
          </p:nvPr>
        </p:nvSpPr>
        <p:spPr/>
        <p:txBody>
          <a:bodyPr/>
          <a:lstStyle/>
          <a:p>
            <a:pPr marL="342900" lvl="1" indent="-342900" eaLnBrk="1" hangingPunct="1">
              <a:lnSpc>
                <a:spcPct val="120000"/>
              </a:lnSpc>
              <a:buFont typeface="Wingdings" panose="05000000000000000000" pitchFamily="2" charset="2"/>
              <a:buChar char="v"/>
              <a:defRPr/>
            </a:pPr>
            <a:r>
              <a:rPr lang="zh-CN" altLang="en-US" sz="2800" dirty="0" smtClean="0">
                <a:cs typeface="+mn-cs"/>
              </a:rPr>
              <a:t>可能的执行过程（续） </a:t>
            </a:r>
          </a:p>
          <a:p>
            <a:pPr lvl="1" eaLnBrk="1" hangingPunct="1">
              <a:lnSpc>
                <a:spcPct val="120000"/>
              </a:lnSpc>
              <a:defRPr/>
            </a:pPr>
            <a:r>
              <a:rPr lang="zh-CN" altLang="en-US" dirty="0" smtClean="0"/>
              <a:t>执行这个查询，得到</a:t>
            </a:r>
          </a:p>
          <a:p>
            <a:pPr eaLnBrk="1" hangingPunct="1">
              <a:lnSpc>
                <a:spcPct val="120000"/>
              </a:lnSpc>
              <a:buFont typeface="Wingdings" panose="05000000000000000000" pitchFamily="2" charset="2"/>
              <a:buNone/>
              <a:defRPr/>
            </a:pPr>
            <a:r>
              <a:rPr lang="zh-CN" altLang="en-US" sz="2400" dirty="0" smtClean="0"/>
              <a:t>    		（</a:t>
            </a:r>
            <a:r>
              <a:rPr lang="en-US" altLang="zh-CN" sz="2400" dirty="0" smtClean="0"/>
              <a:t>201215121</a:t>
            </a:r>
            <a:r>
              <a:rPr lang="zh-CN" altLang="en-US" sz="2400" dirty="0" smtClean="0"/>
              <a:t>,</a:t>
            </a:r>
            <a:r>
              <a:rPr lang="en-US" altLang="zh-CN" sz="2400" dirty="0" smtClean="0"/>
              <a:t>1</a:t>
            </a:r>
            <a:r>
              <a:rPr lang="zh-CN" altLang="en-US" sz="2400" dirty="0" smtClean="0"/>
              <a:t>）</a:t>
            </a:r>
          </a:p>
          <a:p>
            <a:pPr eaLnBrk="1" hangingPunct="1">
              <a:lnSpc>
                <a:spcPct val="120000"/>
              </a:lnSpc>
              <a:buFont typeface="Wingdings" panose="05000000000000000000" pitchFamily="2" charset="2"/>
              <a:buNone/>
              <a:defRPr/>
            </a:pPr>
            <a:r>
              <a:rPr lang="zh-CN" altLang="en-US" sz="2400" dirty="0" smtClean="0"/>
              <a:t>    		（</a:t>
            </a:r>
            <a:r>
              <a:rPr lang="en-US" altLang="zh-CN" sz="2400" dirty="0" smtClean="0"/>
              <a:t>201215121</a:t>
            </a:r>
            <a:r>
              <a:rPr lang="zh-CN" altLang="en-US" sz="2400" dirty="0" smtClean="0"/>
              <a:t>,</a:t>
            </a:r>
            <a:r>
              <a:rPr lang="en-US" altLang="zh-CN" sz="2400" dirty="0" smtClean="0"/>
              <a:t>3</a:t>
            </a:r>
            <a:r>
              <a:rPr lang="zh-CN" altLang="en-US" sz="2400" dirty="0" smtClean="0"/>
              <a:t>） </a:t>
            </a:r>
            <a:endParaRPr lang="en-US" sz="2400" dirty="0" smtClean="0"/>
          </a:p>
          <a:p>
            <a:pPr eaLnBrk="1" hangingPunct="1">
              <a:lnSpc>
                <a:spcPct val="120000"/>
              </a:lnSpc>
              <a:buFont typeface="Wingdings" panose="05000000000000000000" pitchFamily="2" charset="2"/>
              <a:buNone/>
              <a:defRPr/>
            </a:pPr>
            <a:r>
              <a:rPr lang="zh-CN" altLang="en-US" sz="2400" dirty="0" smtClean="0"/>
              <a:t>	然后外层查询取出下一个元组重复做上述①至③步骤，直到外层的</a:t>
            </a:r>
            <a:r>
              <a:rPr lang="en-US" altLang="zh-CN" sz="2400" dirty="0" smtClean="0"/>
              <a:t>SC</a:t>
            </a:r>
            <a:r>
              <a:rPr lang="zh-CN" altLang="en-US" sz="2400" dirty="0" smtClean="0"/>
              <a:t>元组全部处理完毕。结果为</a:t>
            </a:r>
            <a:r>
              <a:rPr lang="en-US" altLang="zh-CN" sz="2400" dirty="0" smtClean="0"/>
              <a:t>:</a:t>
            </a:r>
          </a:p>
          <a:p>
            <a:pPr eaLnBrk="1" hangingPunct="1">
              <a:lnSpc>
                <a:spcPct val="120000"/>
              </a:lnSpc>
              <a:buFont typeface="Wingdings" panose="05000000000000000000" pitchFamily="2" charset="2"/>
              <a:buNone/>
              <a:defRPr/>
            </a:pPr>
            <a:r>
              <a:rPr lang="en-US" sz="2400" dirty="0" smtClean="0"/>
              <a:t>    </a:t>
            </a:r>
            <a:r>
              <a:rPr lang="zh-CN" altLang="en-US" sz="2400" dirty="0" smtClean="0"/>
              <a:t>		（</a:t>
            </a:r>
            <a:r>
              <a:rPr lang="en-US" altLang="zh-CN" sz="2400" dirty="0" smtClean="0"/>
              <a:t>201215121</a:t>
            </a:r>
            <a:r>
              <a:rPr lang="zh-CN" altLang="en-US" sz="2400" dirty="0" smtClean="0"/>
              <a:t>,</a:t>
            </a:r>
            <a:r>
              <a:rPr lang="en-US" altLang="zh-CN" sz="2400" dirty="0" smtClean="0"/>
              <a:t>1</a:t>
            </a:r>
            <a:r>
              <a:rPr lang="zh-CN" altLang="en-US" sz="2400" dirty="0" smtClean="0"/>
              <a:t>）</a:t>
            </a:r>
          </a:p>
          <a:p>
            <a:pPr eaLnBrk="1" hangingPunct="1">
              <a:lnSpc>
                <a:spcPct val="120000"/>
              </a:lnSpc>
              <a:buFont typeface="Wingdings" panose="05000000000000000000" pitchFamily="2" charset="2"/>
              <a:buNone/>
              <a:defRPr/>
            </a:pPr>
            <a:r>
              <a:rPr lang="zh-CN" altLang="en-US" sz="2400" dirty="0" smtClean="0"/>
              <a:t>    		（</a:t>
            </a:r>
            <a:r>
              <a:rPr lang="en-US" altLang="zh-CN" sz="2400" dirty="0" smtClean="0"/>
              <a:t>201215121</a:t>
            </a:r>
            <a:r>
              <a:rPr lang="zh-CN" altLang="en-US" sz="2400" dirty="0" smtClean="0"/>
              <a:t>,</a:t>
            </a:r>
            <a:r>
              <a:rPr lang="en-US" altLang="zh-CN" sz="2400" dirty="0" smtClean="0"/>
              <a:t>3</a:t>
            </a:r>
            <a:r>
              <a:rPr lang="zh-CN" altLang="en-US" sz="2400" dirty="0" smtClean="0"/>
              <a:t>）</a:t>
            </a:r>
          </a:p>
          <a:p>
            <a:pPr eaLnBrk="1" hangingPunct="1">
              <a:lnSpc>
                <a:spcPct val="120000"/>
              </a:lnSpc>
              <a:buFont typeface="Wingdings" panose="05000000000000000000" pitchFamily="2" charset="2"/>
              <a:buNone/>
              <a:defRPr/>
            </a:pPr>
            <a:r>
              <a:rPr lang="zh-CN" altLang="en-US" sz="2400" dirty="0" smtClean="0"/>
              <a:t>    		（</a:t>
            </a:r>
            <a:r>
              <a:rPr lang="en-US" altLang="zh-CN" sz="2400" dirty="0" smtClean="0"/>
              <a:t>201215122</a:t>
            </a:r>
            <a:r>
              <a:rPr lang="zh-CN" altLang="en-US" sz="2400" dirty="0" smtClean="0"/>
              <a:t>,</a:t>
            </a:r>
            <a:r>
              <a:rPr lang="en-US" altLang="zh-CN" sz="2400" dirty="0" smtClean="0"/>
              <a:t>2</a:t>
            </a:r>
            <a:r>
              <a:rPr lang="zh-CN" altLang="en-US" sz="2400" dirty="0" smtClean="0"/>
              <a:t>）</a:t>
            </a:r>
          </a:p>
          <a:p>
            <a:pPr eaLnBrk="1" hangingPunct="1">
              <a:defRPr/>
            </a:pPr>
            <a:endParaRPr lang="en-US" altLang="zh-CN" sz="2400" dirty="0" smtClean="0"/>
          </a:p>
        </p:txBody>
      </p:sp>
    </p:spTree>
    <p:extLst>
      <p:ext uri="{BB962C8B-B14F-4D97-AF65-F5344CB8AC3E}">
        <p14:creationId xmlns:p14="http://schemas.microsoft.com/office/powerpoint/2010/main" val="15262074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p:txBody>
          <a:bodyPr/>
          <a:lstStyle/>
          <a:p>
            <a:pPr eaLnBrk="1" hangingPunct="1"/>
            <a:r>
              <a:rPr lang="en-US" altLang="zh-CN" sz="3600" smtClean="0"/>
              <a:t>3.4.3  </a:t>
            </a:r>
            <a:r>
              <a:rPr lang="zh-CN" altLang="en-US" sz="3600" smtClean="0"/>
              <a:t>嵌套查询</a:t>
            </a:r>
          </a:p>
        </p:txBody>
      </p:sp>
      <p:sp>
        <p:nvSpPr>
          <p:cNvPr id="46083" name="Rectangle 3"/>
          <p:cNvSpPr>
            <a:spLocks noGrp="1" noChangeArrowheads="1"/>
          </p:cNvSpPr>
          <p:nvPr>
            <p:ph type="body" idx="4294967295"/>
          </p:nvPr>
        </p:nvSpPr>
        <p:spPr/>
        <p:txBody>
          <a:bodyPr/>
          <a:lstStyle/>
          <a:p>
            <a:pPr eaLnBrk="1" hangingPunct="1">
              <a:lnSpc>
                <a:spcPct val="150000"/>
              </a:lnSpc>
              <a:buFont typeface="Wingdings" panose="05000000000000000000" pitchFamily="2" charset="2"/>
              <a:buNone/>
            </a:pPr>
            <a:r>
              <a:rPr lang="en-US" altLang="zh-CN" smtClean="0"/>
              <a:t>  1.</a:t>
            </a:r>
            <a:r>
              <a:rPr lang="zh-CN" altLang="en-US" smtClean="0"/>
              <a:t>带有</a:t>
            </a:r>
            <a:r>
              <a:rPr lang="en-US" altLang="zh-CN" smtClean="0"/>
              <a:t>IN</a:t>
            </a:r>
            <a:r>
              <a:rPr lang="zh-CN" altLang="en-US" smtClean="0"/>
              <a:t>谓词的子查询 </a:t>
            </a:r>
          </a:p>
          <a:p>
            <a:pPr eaLnBrk="1" hangingPunct="1">
              <a:lnSpc>
                <a:spcPct val="150000"/>
              </a:lnSpc>
              <a:buFont typeface="Wingdings" panose="05000000000000000000" pitchFamily="2" charset="2"/>
              <a:buNone/>
            </a:pPr>
            <a:r>
              <a:rPr lang="zh-CN" altLang="en-US" smtClean="0"/>
              <a:t>  </a:t>
            </a:r>
            <a:r>
              <a:rPr lang="en-US" altLang="zh-CN" smtClean="0"/>
              <a:t>2.</a:t>
            </a:r>
            <a:r>
              <a:rPr lang="zh-CN" altLang="en-US" smtClean="0"/>
              <a:t>带有比较运算符的子查询</a:t>
            </a:r>
          </a:p>
          <a:p>
            <a:pPr eaLnBrk="1" hangingPunct="1">
              <a:lnSpc>
                <a:spcPct val="150000"/>
              </a:lnSpc>
              <a:buFont typeface="Wingdings" panose="05000000000000000000" pitchFamily="2" charset="2"/>
              <a:buNone/>
            </a:pPr>
            <a:r>
              <a:rPr lang="zh-CN" altLang="en-US" smtClean="0">
                <a:solidFill>
                  <a:srgbClr val="7030A0"/>
                </a:solidFill>
              </a:rPr>
              <a:t>  </a:t>
            </a:r>
            <a:r>
              <a:rPr lang="en-US" altLang="zh-CN" smtClean="0">
                <a:solidFill>
                  <a:srgbClr val="7030A0"/>
                </a:solidFill>
              </a:rPr>
              <a:t>3.</a:t>
            </a:r>
            <a:r>
              <a:rPr lang="zh-CN" altLang="en-US" smtClean="0">
                <a:solidFill>
                  <a:srgbClr val="7030A0"/>
                </a:solidFill>
              </a:rPr>
              <a:t>带有</a:t>
            </a:r>
            <a:r>
              <a:rPr lang="en-US" altLang="zh-CN" smtClean="0">
                <a:solidFill>
                  <a:srgbClr val="7030A0"/>
                </a:solidFill>
              </a:rPr>
              <a:t>ANY</a:t>
            </a:r>
            <a:r>
              <a:rPr lang="zh-CN" altLang="en-US" smtClean="0">
                <a:solidFill>
                  <a:srgbClr val="7030A0"/>
                </a:solidFill>
              </a:rPr>
              <a:t>（</a:t>
            </a:r>
            <a:r>
              <a:rPr lang="en-US" altLang="zh-CN" smtClean="0">
                <a:solidFill>
                  <a:srgbClr val="7030A0"/>
                </a:solidFill>
              </a:rPr>
              <a:t>SOME</a:t>
            </a:r>
            <a:r>
              <a:rPr lang="zh-CN" altLang="en-US" smtClean="0">
                <a:solidFill>
                  <a:srgbClr val="7030A0"/>
                </a:solidFill>
              </a:rPr>
              <a:t>）或</a:t>
            </a:r>
            <a:r>
              <a:rPr lang="en-US" altLang="zh-CN" smtClean="0">
                <a:solidFill>
                  <a:srgbClr val="7030A0"/>
                </a:solidFill>
              </a:rPr>
              <a:t>ALL</a:t>
            </a:r>
            <a:r>
              <a:rPr lang="zh-CN" altLang="en-US" smtClean="0">
                <a:solidFill>
                  <a:srgbClr val="7030A0"/>
                </a:solidFill>
              </a:rPr>
              <a:t>谓词的子查询</a:t>
            </a:r>
          </a:p>
          <a:p>
            <a:pPr eaLnBrk="1" hangingPunct="1">
              <a:lnSpc>
                <a:spcPct val="150000"/>
              </a:lnSpc>
              <a:buFont typeface="Wingdings" panose="05000000000000000000" pitchFamily="2" charset="2"/>
              <a:buNone/>
            </a:pPr>
            <a:r>
              <a:rPr lang="zh-CN" altLang="en-US" smtClean="0"/>
              <a:t>  </a:t>
            </a:r>
            <a:r>
              <a:rPr lang="en-US" altLang="zh-CN" smtClean="0"/>
              <a:t>4.</a:t>
            </a:r>
            <a:r>
              <a:rPr lang="zh-CN" altLang="en-US" smtClean="0"/>
              <a:t>带有</a:t>
            </a:r>
            <a:r>
              <a:rPr lang="en-US" altLang="zh-CN" smtClean="0"/>
              <a:t>EXISTS</a:t>
            </a:r>
            <a:r>
              <a:rPr lang="zh-CN" altLang="en-US" smtClean="0"/>
              <a:t>谓词的子查询</a:t>
            </a:r>
          </a:p>
          <a:p>
            <a:pPr eaLnBrk="1" hangingPunct="1">
              <a:lnSpc>
                <a:spcPct val="130000"/>
              </a:lnSpc>
              <a:buFont typeface="Wingdings" panose="05000000000000000000" pitchFamily="2" charset="2"/>
              <a:buNone/>
            </a:pPr>
            <a:endParaRPr lang="en-US" altLang="zh-CN" smtClean="0"/>
          </a:p>
        </p:txBody>
      </p:sp>
    </p:spTree>
    <p:extLst>
      <p:ext uri="{BB962C8B-B14F-4D97-AF65-F5344CB8AC3E}">
        <p14:creationId xmlns:p14="http://schemas.microsoft.com/office/powerpoint/2010/main" val="14221778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xfrm>
            <a:off x="323528" y="260648"/>
            <a:ext cx="9353550" cy="1131888"/>
          </a:xfrm>
        </p:spPr>
        <p:txBody>
          <a:bodyPr/>
          <a:lstStyle/>
          <a:p>
            <a:pPr eaLnBrk="1" hangingPunct="1"/>
            <a:r>
              <a:rPr lang="zh-CN" altLang="en-US" sz="3200" dirty="0" smtClean="0"/>
              <a:t>带有</a:t>
            </a:r>
            <a:r>
              <a:rPr lang="en-US" altLang="zh-CN" sz="3200" dirty="0" smtClean="0"/>
              <a:t>ANY</a:t>
            </a:r>
            <a:r>
              <a:rPr lang="zh-CN" altLang="en-US" sz="3200" dirty="0" smtClean="0"/>
              <a:t>（</a:t>
            </a:r>
            <a:r>
              <a:rPr lang="en-US" altLang="zh-CN" sz="3200" dirty="0" smtClean="0"/>
              <a:t>SOME</a:t>
            </a:r>
            <a:r>
              <a:rPr lang="zh-CN" altLang="en-US" sz="3200" dirty="0" smtClean="0"/>
              <a:t>）或</a:t>
            </a:r>
            <a:r>
              <a:rPr lang="en-US" altLang="zh-CN" sz="3200" dirty="0" smtClean="0"/>
              <a:t>ALL</a:t>
            </a:r>
            <a:r>
              <a:rPr lang="zh-CN" altLang="en-US" sz="3200" dirty="0" smtClean="0"/>
              <a:t>谓词的子查询 （续）</a:t>
            </a:r>
          </a:p>
        </p:txBody>
      </p:sp>
      <p:sp>
        <p:nvSpPr>
          <p:cNvPr id="47107" name="Rectangle 3"/>
          <p:cNvSpPr>
            <a:spLocks noGrp="1" noChangeArrowheads="1"/>
          </p:cNvSpPr>
          <p:nvPr>
            <p:ph type="body" idx="4294967295"/>
          </p:nvPr>
        </p:nvSpPr>
        <p:spPr>
          <a:xfrm>
            <a:off x="457200" y="981075"/>
            <a:ext cx="7999413" cy="5283200"/>
          </a:xfrm>
        </p:spPr>
        <p:txBody>
          <a:bodyPr/>
          <a:lstStyle/>
          <a:p>
            <a:pPr marL="609600" indent="-609600" eaLnBrk="1" hangingPunct="1">
              <a:lnSpc>
                <a:spcPct val="120000"/>
              </a:lnSpc>
              <a:buFont typeface="宋体" panose="02010600030101010101" pitchFamily="2" charset="-122"/>
              <a:buNone/>
            </a:pPr>
            <a:r>
              <a:rPr lang="zh-CN" altLang="en-US" dirty="0" smtClean="0"/>
              <a:t>使用</a:t>
            </a:r>
            <a:r>
              <a:rPr lang="en-US" altLang="zh-CN" dirty="0" smtClean="0"/>
              <a:t>ANY</a:t>
            </a:r>
            <a:r>
              <a:rPr lang="zh-CN" altLang="en-US" dirty="0" smtClean="0"/>
              <a:t>或</a:t>
            </a:r>
            <a:r>
              <a:rPr lang="en-US" altLang="zh-CN" dirty="0" smtClean="0"/>
              <a:t>ALL</a:t>
            </a:r>
            <a:r>
              <a:rPr lang="zh-CN" altLang="en-US" dirty="0" smtClean="0"/>
              <a:t>谓词时必须同时使用比较运算</a:t>
            </a:r>
          </a:p>
          <a:p>
            <a:pPr marL="609600" indent="-609600" eaLnBrk="1" hangingPunct="1">
              <a:lnSpc>
                <a:spcPct val="120000"/>
              </a:lnSpc>
              <a:buFont typeface="宋体" panose="02010600030101010101" pitchFamily="2" charset="-122"/>
              <a:buNone/>
            </a:pPr>
            <a:r>
              <a:rPr lang="zh-CN" altLang="en-US" sz="2400" dirty="0" smtClean="0"/>
              <a:t>语义为：</a:t>
            </a:r>
          </a:p>
          <a:p>
            <a:pPr marL="609600" indent="-609600" eaLnBrk="1" hangingPunct="1">
              <a:lnSpc>
                <a:spcPct val="120000"/>
              </a:lnSpc>
              <a:buFont typeface="宋体" panose="02010600030101010101" pitchFamily="2" charset="-122"/>
              <a:buNone/>
            </a:pPr>
            <a:r>
              <a:rPr lang="en-US" altLang="zh-CN" sz="2400" dirty="0" smtClean="0"/>
              <a:t>      &gt; ANY	</a:t>
            </a:r>
            <a:r>
              <a:rPr lang="zh-CN" altLang="en-US" sz="2400" dirty="0" smtClean="0"/>
              <a:t>大于子查询结果中的</a:t>
            </a:r>
            <a:r>
              <a:rPr lang="zh-CN" altLang="en-US" sz="2400" b="1" dirty="0" smtClean="0"/>
              <a:t>某个值 </a:t>
            </a:r>
            <a:r>
              <a:rPr lang="zh-CN" altLang="en-US" sz="2400" dirty="0" smtClean="0"/>
              <a:t>      </a:t>
            </a:r>
          </a:p>
          <a:p>
            <a:pPr marL="990600" lvl="1" indent="-533400">
              <a:lnSpc>
                <a:spcPct val="120000"/>
              </a:lnSpc>
              <a:buFont typeface="宋体" panose="02010600030101010101" pitchFamily="2" charset="-122"/>
              <a:buNone/>
            </a:pPr>
            <a:r>
              <a:rPr lang="en-US" altLang="zh-CN" dirty="0" smtClean="0"/>
              <a:t>&gt; ALL	</a:t>
            </a:r>
            <a:r>
              <a:rPr lang="zh-CN" altLang="en-US" dirty="0" smtClean="0"/>
              <a:t>大于子查询结果中的</a:t>
            </a:r>
            <a:r>
              <a:rPr lang="zh-CN" altLang="en-US" b="1" dirty="0" smtClean="0"/>
              <a:t>所有值</a:t>
            </a:r>
          </a:p>
          <a:p>
            <a:pPr marL="990600" lvl="1" indent="-533400">
              <a:lnSpc>
                <a:spcPct val="120000"/>
              </a:lnSpc>
              <a:buFont typeface="宋体" panose="02010600030101010101" pitchFamily="2" charset="-122"/>
              <a:buNone/>
            </a:pPr>
            <a:r>
              <a:rPr lang="en-US" altLang="zh-CN" dirty="0" smtClean="0"/>
              <a:t>&lt; ANY	</a:t>
            </a:r>
            <a:r>
              <a:rPr lang="zh-CN" altLang="en-US" dirty="0" smtClean="0"/>
              <a:t>小于子查询结果中的某个值    </a:t>
            </a:r>
          </a:p>
          <a:p>
            <a:pPr marL="990600" lvl="1" indent="-533400">
              <a:lnSpc>
                <a:spcPct val="120000"/>
              </a:lnSpc>
              <a:buFont typeface="宋体" panose="02010600030101010101" pitchFamily="2" charset="-122"/>
              <a:buNone/>
            </a:pPr>
            <a:r>
              <a:rPr lang="en-US" altLang="zh-CN" dirty="0" smtClean="0"/>
              <a:t>&lt; ALL	</a:t>
            </a:r>
            <a:r>
              <a:rPr lang="zh-CN" altLang="en-US" dirty="0" smtClean="0"/>
              <a:t>小于子查询结果中的所有值</a:t>
            </a:r>
          </a:p>
          <a:p>
            <a:pPr marL="990600" lvl="1" indent="-533400">
              <a:lnSpc>
                <a:spcPct val="120000"/>
              </a:lnSpc>
              <a:buFont typeface="宋体" panose="02010600030101010101" pitchFamily="2" charset="-122"/>
              <a:buNone/>
            </a:pPr>
            <a:r>
              <a:rPr lang="en-US" altLang="zh-CN" dirty="0" smtClean="0"/>
              <a:t>&gt;= ANY	</a:t>
            </a:r>
            <a:r>
              <a:rPr lang="zh-CN" altLang="en-US" dirty="0" smtClean="0"/>
              <a:t>大于等于子查询结果中的某个值    </a:t>
            </a:r>
          </a:p>
          <a:p>
            <a:pPr marL="990600" lvl="1" indent="-533400">
              <a:lnSpc>
                <a:spcPct val="120000"/>
              </a:lnSpc>
              <a:buFont typeface="宋体" panose="02010600030101010101" pitchFamily="2" charset="-122"/>
              <a:buNone/>
            </a:pPr>
            <a:r>
              <a:rPr lang="en-US" altLang="zh-CN" dirty="0" smtClean="0"/>
              <a:t>&gt;= ALL	</a:t>
            </a:r>
            <a:r>
              <a:rPr lang="zh-CN" altLang="en-US" dirty="0" smtClean="0"/>
              <a:t>大于等于子查询结果中的所有值</a:t>
            </a:r>
          </a:p>
        </p:txBody>
      </p:sp>
    </p:spTree>
    <p:extLst>
      <p:ext uri="{BB962C8B-B14F-4D97-AF65-F5344CB8AC3E}">
        <p14:creationId xmlns:p14="http://schemas.microsoft.com/office/powerpoint/2010/main" val="40712368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472083" y="332656"/>
            <a:ext cx="9353550" cy="1131888"/>
          </a:xfrm>
        </p:spPr>
        <p:txBody>
          <a:bodyPr/>
          <a:lstStyle/>
          <a:p>
            <a:pPr eaLnBrk="1" hangingPunct="1"/>
            <a:r>
              <a:rPr lang="zh-CN" altLang="en-US" sz="3200" dirty="0" smtClean="0"/>
              <a:t>带有</a:t>
            </a:r>
            <a:r>
              <a:rPr lang="en-US" altLang="zh-CN" sz="3200" dirty="0" smtClean="0"/>
              <a:t>ANY</a:t>
            </a:r>
            <a:r>
              <a:rPr lang="zh-CN" altLang="en-US" sz="3200" dirty="0" smtClean="0"/>
              <a:t>（</a:t>
            </a:r>
            <a:r>
              <a:rPr lang="en-US" altLang="zh-CN" sz="3200" dirty="0" smtClean="0"/>
              <a:t>SOME</a:t>
            </a:r>
            <a:r>
              <a:rPr lang="zh-CN" altLang="en-US" sz="3200" dirty="0" smtClean="0"/>
              <a:t>）或</a:t>
            </a:r>
            <a:r>
              <a:rPr lang="en-US" altLang="zh-CN" sz="3200" dirty="0" smtClean="0"/>
              <a:t>ALL</a:t>
            </a:r>
            <a:r>
              <a:rPr lang="zh-CN" altLang="en-US" sz="3200" dirty="0" smtClean="0"/>
              <a:t>谓词的子查询 （续）</a:t>
            </a:r>
          </a:p>
        </p:txBody>
      </p:sp>
      <p:sp>
        <p:nvSpPr>
          <p:cNvPr id="48131" name="Rectangle 3"/>
          <p:cNvSpPr>
            <a:spLocks noGrp="1" noChangeArrowheads="1"/>
          </p:cNvSpPr>
          <p:nvPr>
            <p:ph type="body" idx="4294967295"/>
          </p:nvPr>
        </p:nvSpPr>
        <p:spPr>
          <a:xfrm>
            <a:off x="457200" y="981075"/>
            <a:ext cx="8794750" cy="5283200"/>
          </a:xfrm>
        </p:spPr>
        <p:txBody>
          <a:bodyPr/>
          <a:lstStyle/>
          <a:p>
            <a:pPr marL="609600" indent="-609600" eaLnBrk="1" hangingPunct="1">
              <a:lnSpc>
                <a:spcPct val="120000"/>
              </a:lnSpc>
              <a:buFont typeface="宋体" panose="02010600030101010101" pitchFamily="2" charset="-122"/>
              <a:buNone/>
            </a:pPr>
            <a:r>
              <a:rPr lang="zh-CN" altLang="en-US" dirty="0" smtClean="0"/>
              <a:t>使用</a:t>
            </a:r>
            <a:r>
              <a:rPr lang="en-US" altLang="zh-CN" dirty="0" smtClean="0"/>
              <a:t>ANY</a:t>
            </a:r>
            <a:r>
              <a:rPr lang="zh-CN" altLang="en-US" dirty="0" smtClean="0"/>
              <a:t>或</a:t>
            </a:r>
            <a:r>
              <a:rPr lang="en-US" altLang="zh-CN" dirty="0" smtClean="0"/>
              <a:t>ALL</a:t>
            </a:r>
            <a:r>
              <a:rPr lang="zh-CN" altLang="en-US" dirty="0" smtClean="0"/>
              <a:t>谓词时必须同时使用比较运算</a:t>
            </a:r>
          </a:p>
          <a:p>
            <a:pPr marL="609600" indent="-609600" eaLnBrk="1" hangingPunct="1">
              <a:lnSpc>
                <a:spcPct val="120000"/>
              </a:lnSpc>
              <a:buFont typeface="宋体" panose="02010600030101010101" pitchFamily="2" charset="-122"/>
              <a:buNone/>
            </a:pPr>
            <a:r>
              <a:rPr lang="zh-CN" altLang="en-US" sz="2400" dirty="0" smtClean="0"/>
              <a:t>语义为（续）</a:t>
            </a:r>
          </a:p>
          <a:p>
            <a:pPr marL="990600" lvl="1" indent="-533400">
              <a:lnSpc>
                <a:spcPct val="120000"/>
              </a:lnSpc>
              <a:buFont typeface="宋体" panose="02010600030101010101" pitchFamily="2" charset="-122"/>
              <a:buNone/>
            </a:pPr>
            <a:r>
              <a:rPr lang="en-US" altLang="zh-CN" dirty="0" smtClean="0"/>
              <a:t>&lt;= ANY	</a:t>
            </a:r>
            <a:r>
              <a:rPr lang="zh-CN" altLang="en-US" dirty="0" smtClean="0"/>
              <a:t>小于等于子查询结果中的某个值    </a:t>
            </a:r>
          </a:p>
          <a:p>
            <a:pPr marL="990600" lvl="1" indent="-533400">
              <a:lnSpc>
                <a:spcPct val="120000"/>
              </a:lnSpc>
              <a:buFont typeface="宋体" panose="02010600030101010101" pitchFamily="2" charset="-122"/>
              <a:buNone/>
            </a:pPr>
            <a:r>
              <a:rPr lang="en-US" altLang="zh-CN" dirty="0" smtClean="0"/>
              <a:t>&lt;= ALL	</a:t>
            </a:r>
            <a:r>
              <a:rPr lang="zh-CN" altLang="en-US" dirty="0" smtClean="0"/>
              <a:t>小于等于子查询结果中的所有值</a:t>
            </a:r>
          </a:p>
          <a:p>
            <a:pPr marL="990600" lvl="1" indent="-533400">
              <a:lnSpc>
                <a:spcPct val="120000"/>
              </a:lnSpc>
              <a:buFont typeface="宋体" panose="02010600030101010101" pitchFamily="2" charset="-122"/>
              <a:buNone/>
            </a:pPr>
            <a:r>
              <a:rPr lang="en-US" altLang="zh-CN" dirty="0" smtClean="0"/>
              <a:t>= ANY	</a:t>
            </a:r>
            <a:r>
              <a:rPr lang="zh-CN" altLang="en-US" dirty="0" smtClean="0"/>
              <a:t>等于子查询结果中的某个值        </a:t>
            </a:r>
          </a:p>
          <a:p>
            <a:pPr marL="990600" lvl="1" indent="-533400">
              <a:lnSpc>
                <a:spcPct val="120000"/>
              </a:lnSpc>
              <a:buFont typeface="宋体" panose="02010600030101010101" pitchFamily="2" charset="-122"/>
              <a:buNone/>
            </a:pPr>
            <a:r>
              <a:rPr lang="en-US" altLang="zh-CN" dirty="0" smtClean="0"/>
              <a:t>=ALL	</a:t>
            </a:r>
            <a:r>
              <a:rPr lang="zh-CN" altLang="en-US" dirty="0" smtClean="0"/>
              <a:t>等于子查询结果中的所有值（通常没有实际意义）</a:t>
            </a:r>
          </a:p>
          <a:p>
            <a:pPr marL="990600" lvl="1" indent="-533400">
              <a:lnSpc>
                <a:spcPct val="120000"/>
              </a:lnSpc>
              <a:buFont typeface="宋体" panose="02010600030101010101" pitchFamily="2" charset="-122"/>
              <a:buNone/>
            </a:pPr>
            <a:r>
              <a:rPr lang="en-US" altLang="zh-CN" dirty="0" smtClean="0"/>
              <a:t>!=</a:t>
            </a:r>
            <a:r>
              <a:rPr lang="zh-CN" altLang="en-US" dirty="0" smtClean="0"/>
              <a:t>（或</a:t>
            </a:r>
            <a:r>
              <a:rPr lang="en-US" altLang="zh-CN" dirty="0" smtClean="0"/>
              <a:t>&lt;&gt;</a:t>
            </a:r>
            <a:r>
              <a:rPr lang="zh-CN" altLang="en-US" dirty="0" smtClean="0"/>
              <a:t>）</a:t>
            </a:r>
            <a:r>
              <a:rPr lang="en-US" altLang="zh-CN" dirty="0" smtClean="0"/>
              <a:t>ANY	</a:t>
            </a:r>
            <a:r>
              <a:rPr lang="zh-CN" altLang="en-US" dirty="0" smtClean="0"/>
              <a:t>不等于子查询结果中的某个值</a:t>
            </a:r>
          </a:p>
          <a:p>
            <a:pPr marL="990600" lvl="1" indent="-533400">
              <a:lnSpc>
                <a:spcPct val="120000"/>
              </a:lnSpc>
              <a:buFont typeface="宋体" panose="02010600030101010101" pitchFamily="2" charset="-122"/>
              <a:buNone/>
            </a:pPr>
            <a:r>
              <a:rPr lang="en-US" altLang="zh-CN" dirty="0" smtClean="0"/>
              <a:t>!=</a:t>
            </a:r>
            <a:r>
              <a:rPr lang="zh-CN" altLang="en-US" dirty="0" smtClean="0"/>
              <a:t>（或</a:t>
            </a:r>
            <a:r>
              <a:rPr lang="en-US" altLang="zh-CN" dirty="0" smtClean="0"/>
              <a:t>&lt;&gt;</a:t>
            </a:r>
            <a:r>
              <a:rPr lang="zh-CN" altLang="en-US" dirty="0" smtClean="0"/>
              <a:t>）</a:t>
            </a:r>
            <a:r>
              <a:rPr lang="en-US" altLang="zh-CN" dirty="0" smtClean="0"/>
              <a:t>ALL	</a:t>
            </a:r>
            <a:r>
              <a:rPr lang="zh-CN" altLang="en-US" dirty="0" smtClean="0"/>
              <a:t>不等于子查询结果中的任何一个值</a:t>
            </a:r>
          </a:p>
        </p:txBody>
      </p:sp>
    </p:spTree>
    <p:extLst>
      <p:ext uri="{BB962C8B-B14F-4D97-AF65-F5344CB8AC3E}">
        <p14:creationId xmlns:p14="http://schemas.microsoft.com/office/powerpoint/2010/main" val="42100498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a:xfrm>
            <a:off x="481763" y="455372"/>
            <a:ext cx="9144000" cy="1131888"/>
          </a:xfrm>
        </p:spPr>
        <p:txBody>
          <a:bodyPr/>
          <a:lstStyle/>
          <a:p>
            <a:pPr eaLnBrk="1" hangingPunct="1"/>
            <a:r>
              <a:rPr lang="zh-CN" altLang="en-US" sz="3200" dirty="0" smtClean="0"/>
              <a:t>带有</a:t>
            </a:r>
            <a:r>
              <a:rPr lang="en-US" altLang="zh-CN" sz="3200" dirty="0" smtClean="0"/>
              <a:t>ANY</a:t>
            </a:r>
            <a:r>
              <a:rPr lang="zh-CN" altLang="en-US" sz="3200" dirty="0" smtClean="0"/>
              <a:t>（</a:t>
            </a:r>
            <a:r>
              <a:rPr lang="en-US" altLang="zh-CN" sz="3200" dirty="0" smtClean="0"/>
              <a:t>SOME</a:t>
            </a:r>
            <a:r>
              <a:rPr lang="zh-CN" altLang="en-US" sz="3200" dirty="0" smtClean="0"/>
              <a:t>）或</a:t>
            </a:r>
            <a:r>
              <a:rPr lang="en-US" altLang="zh-CN" sz="3200" dirty="0" smtClean="0"/>
              <a:t>ALL</a:t>
            </a:r>
            <a:r>
              <a:rPr lang="zh-CN" altLang="en-US" sz="3200" dirty="0" smtClean="0"/>
              <a:t>谓词的子查询 （续）</a:t>
            </a:r>
          </a:p>
        </p:txBody>
      </p:sp>
      <p:sp>
        <p:nvSpPr>
          <p:cNvPr id="49155" name="Rectangle 3"/>
          <p:cNvSpPr>
            <a:spLocks noGrp="1" noChangeArrowheads="1"/>
          </p:cNvSpPr>
          <p:nvPr>
            <p:ph type="body" idx="4294967295"/>
          </p:nvPr>
        </p:nvSpPr>
        <p:spPr/>
        <p:txBody>
          <a:bodyPr/>
          <a:lstStyle/>
          <a:p>
            <a:pPr marL="609600" indent="-609600" eaLnBrk="1" hangingPunct="1">
              <a:buFont typeface="宋体" panose="02010600030101010101" pitchFamily="2" charset="-122"/>
              <a:buNone/>
            </a:pPr>
            <a:r>
              <a:rPr lang="en-US" altLang="zh-CN" sz="2400" smtClean="0"/>
              <a:t>[</a:t>
            </a:r>
            <a:r>
              <a:rPr lang="zh-CN" altLang="en-US" sz="2400" smtClean="0"/>
              <a:t>例 </a:t>
            </a:r>
            <a:r>
              <a:rPr lang="en-US" altLang="zh-CN" sz="2400" smtClean="0"/>
              <a:t>3.58]  </a:t>
            </a:r>
            <a:r>
              <a:rPr lang="zh-CN" altLang="en-US" sz="2400" smtClean="0"/>
              <a:t>查询非计算机科学系中比计算机科学系任意一个学生年龄小的学生姓名和年龄</a:t>
            </a:r>
          </a:p>
          <a:p>
            <a:pPr marL="609600" indent="-609600" eaLnBrk="1" hangingPunct="1">
              <a:lnSpc>
                <a:spcPct val="110000"/>
              </a:lnSpc>
              <a:buFont typeface="宋体" panose="02010600030101010101" pitchFamily="2" charset="-122"/>
              <a:buNone/>
            </a:pPr>
            <a:r>
              <a:rPr lang="zh-CN" altLang="en-US" sz="2400" smtClean="0"/>
              <a:t>    </a:t>
            </a:r>
            <a:r>
              <a:rPr lang="en-US" altLang="zh-CN" sz="2400" smtClean="0"/>
              <a:t>SELECT Sname</a:t>
            </a:r>
            <a:r>
              <a:rPr lang="zh-CN" altLang="en-US" sz="2400" smtClean="0"/>
              <a:t>,</a:t>
            </a:r>
            <a:r>
              <a:rPr lang="en-US" altLang="zh-CN" sz="2400" smtClean="0"/>
              <a:t>Sage</a:t>
            </a:r>
          </a:p>
          <a:p>
            <a:pPr marL="609600" indent="-609600" eaLnBrk="1" hangingPunct="1">
              <a:lnSpc>
                <a:spcPct val="110000"/>
              </a:lnSpc>
              <a:buFont typeface="宋体" panose="02010600030101010101" pitchFamily="2" charset="-122"/>
              <a:buNone/>
            </a:pPr>
            <a:r>
              <a:rPr lang="en-US" altLang="zh-CN" sz="2400" smtClean="0"/>
              <a:t>    FROM    Student</a:t>
            </a:r>
          </a:p>
          <a:p>
            <a:pPr marL="609600" indent="-609600" eaLnBrk="1" hangingPunct="1">
              <a:lnSpc>
                <a:spcPct val="110000"/>
              </a:lnSpc>
              <a:buFont typeface="宋体" panose="02010600030101010101" pitchFamily="2" charset="-122"/>
              <a:buNone/>
            </a:pPr>
            <a:r>
              <a:rPr lang="en-US" altLang="zh-CN" sz="2400" smtClean="0"/>
              <a:t>    WHERE Sage &lt; </a:t>
            </a:r>
            <a:r>
              <a:rPr lang="en-US" altLang="zh-CN" sz="2400" smtClean="0">
                <a:solidFill>
                  <a:srgbClr val="D75B5B"/>
                </a:solidFill>
              </a:rPr>
              <a:t>ANY</a:t>
            </a:r>
            <a:r>
              <a:rPr lang="en-US" altLang="zh-CN" sz="2400" smtClean="0"/>
              <a:t> </a:t>
            </a:r>
            <a:r>
              <a:rPr lang="zh-CN" altLang="en-US" sz="2400" smtClean="0"/>
              <a:t>(</a:t>
            </a:r>
            <a:r>
              <a:rPr lang="en-US" altLang="zh-CN" sz="2400" smtClean="0"/>
              <a:t>SELECT  Sage</a:t>
            </a:r>
          </a:p>
          <a:p>
            <a:pPr marL="609600" indent="-609600" eaLnBrk="1" hangingPunct="1">
              <a:lnSpc>
                <a:spcPct val="110000"/>
              </a:lnSpc>
              <a:buFont typeface="宋体" panose="02010600030101010101" pitchFamily="2" charset="-122"/>
              <a:buNone/>
            </a:pPr>
            <a:r>
              <a:rPr lang="en-US" altLang="zh-CN" sz="2400" smtClean="0"/>
              <a:t>                                         FROM    Student</a:t>
            </a:r>
          </a:p>
          <a:p>
            <a:pPr marL="609600" indent="-609600" eaLnBrk="1" hangingPunct="1">
              <a:lnSpc>
                <a:spcPct val="110000"/>
              </a:lnSpc>
              <a:buFont typeface="宋体" panose="02010600030101010101" pitchFamily="2" charset="-122"/>
              <a:buNone/>
            </a:pPr>
            <a:r>
              <a:rPr lang="en-US" altLang="zh-CN" sz="2400" smtClean="0"/>
              <a:t>                                         WHERE Sdept= ' CS '</a:t>
            </a:r>
            <a:r>
              <a:rPr lang="zh-CN" altLang="en-US" sz="2400" smtClean="0"/>
              <a:t>)</a:t>
            </a:r>
          </a:p>
          <a:p>
            <a:pPr marL="609600" indent="-609600" eaLnBrk="1" hangingPunct="1">
              <a:lnSpc>
                <a:spcPct val="110000"/>
              </a:lnSpc>
              <a:buFont typeface="宋体" panose="02010600030101010101" pitchFamily="2" charset="-122"/>
              <a:buNone/>
            </a:pPr>
            <a:r>
              <a:rPr lang="en-US" altLang="zh-CN" sz="2400" smtClean="0"/>
              <a:t>     </a:t>
            </a:r>
            <a:r>
              <a:rPr lang="en-US" altLang="zh-CN" sz="2400" smtClean="0">
                <a:solidFill>
                  <a:srgbClr val="D75B5B"/>
                </a:solidFill>
              </a:rPr>
              <a:t>AND Sdept &lt;&gt; ‘CS '</a:t>
            </a:r>
            <a:r>
              <a:rPr lang="en-US" altLang="zh-CN" sz="2400" smtClean="0"/>
              <a:t> </a:t>
            </a:r>
            <a:r>
              <a:rPr lang="en-US" altLang="zh-CN" sz="2000" smtClean="0"/>
              <a:t>;           /*</a:t>
            </a:r>
            <a:r>
              <a:rPr lang="zh-CN" altLang="en-US" sz="2000" smtClean="0"/>
              <a:t>父查询块中的条件 *</a:t>
            </a:r>
            <a:r>
              <a:rPr lang="en-US" altLang="zh-CN" sz="2000" smtClean="0"/>
              <a:t>/</a:t>
            </a:r>
          </a:p>
        </p:txBody>
      </p:sp>
    </p:spTree>
    <p:extLst>
      <p:ext uri="{BB962C8B-B14F-4D97-AF65-F5344CB8AC3E}">
        <p14:creationId xmlns:p14="http://schemas.microsoft.com/office/powerpoint/2010/main" val="30754735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323528" y="462174"/>
            <a:ext cx="9180513" cy="563563"/>
          </a:xfrm>
        </p:spPr>
        <p:txBody>
          <a:bodyPr/>
          <a:lstStyle/>
          <a:p>
            <a:pPr eaLnBrk="1" hangingPunct="1"/>
            <a:r>
              <a:rPr lang="zh-CN" altLang="en-US" sz="3200" dirty="0" smtClean="0"/>
              <a:t>带有</a:t>
            </a:r>
            <a:r>
              <a:rPr lang="en-US" altLang="zh-CN" sz="3200" dirty="0" smtClean="0"/>
              <a:t>ANY</a:t>
            </a:r>
            <a:r>
              <a:rPr lang="zh-CN" altLang="en-US" sz="3200" dirty="0" smtClean="0"/>
              <a:t>（</a:t>
            </a:r>
            <a:r>
              <a:rPr lang="en-US" altLang="zh-CN" sz="3200" dirty="0" smtClean="0"/>
              <a:t>SOME</a:t>
            </a:r>
            <a:r>
              <a:rPr lang="zh-CN" altLang="en-US" sz="3200" dirty="0" smtClean="0"/>
              <a:t>）或</a:t>
            </a:r>
            <a:r>
              <a:rPr lang="en-US" altLang="zh-CN" sz="3200" dirty="0" smtClean="0"/>
              <a:t>ALL</a:t>
            </a:r>
            <a:r>
              <a:rPr lang="zh-CN" altLang="en-US" sz="3200" dirty="0" smtClean="0"/>
              <a:t>谓词的子查询 （续）</a:t>
            </a:r>
          </a:p>
        </p:txBody>
      </p:sp>
      <p:sp>
        <p:nvSpPr>
          <p:cNvPr id="50179" name="Rectangle 3"/>
          <p:cNvSpPr>
            <a:spLocks noGrp="1" noChangeArrowheads="1"/>
          </p:cNvSpPr>
          <p:nvPr>
            <p:ph type="body" sz="half" idx="4294967295"/>
          </p:nvPr>
        </p:nvSpPr>
        <p:spPr>
          <a:xfrm>
            <a:off x="457200" y="1341438"/>
            <a:ext cx="7715250" cy="4479925"/>
          </a:xfrm>
        </p:spPr>
        <p:txBody>
          <a:bodyPr/>
          <a:lstStyle/>
          <a:p>
            <a:pPr marL="609600" indent="-609600" eaLnBrk="1" hangingPunct="1">
              <a:buFont typeface="宋体" panose="02010600030101010101" pitchFamily="2" charset="-122"/>
              <a:buNone/>
            </a:pPr>
            <a:r>
              <a:rPr lang="zh-CN" altLang="en-US" sz="2400" smtClean="0"/>
              <a:t>结果：</a:t>
            </a:r>
          </a:p>
          <a:p>
            <a:pPr marL="609600" indent="-609600" eaLnBrk="1" hangingPunct="1">
              <a:buFont typeface="宋体" panose="02010600030101010101" pitchFamily="2" charset="-122"/>
              <a:buNone/>
            </a:pPr>
            <a:r>
              <a:rPr lang="zh-CN" altLang="en-US" sz="2000" smtClean="0"/>
              <a:t>	</a:t>
            </a:r>
          </a:p>
          <a:p>
            <a:pPr marL="609600" indent="-609600" eaLnBrk="1" hangingPunct="1">
              <a:buFont typeface="宋体" panose="02010600030101010101" pitchFamily="2" charset="-122"/>
              <a:buNone/>
            </a:pPr>
            <a:endParaRPr lang="zh-CN" altLang="en-US" sz="2000" smtClean="0"/>
          </a:p>
          <a:p>
            <a:pPr marL="609600" indent="-609600" eaLnBrk="1" hangingPunct="1">
              <a:buFont typeface="宋体" panose="02010600030101010101" pitchFamily="2" charset="-122"/>
              <a:buNone/>
            </a:pPr>
            <a:endParaRPr lang="zh-CN" altLang="en-US" sz="2000" smtClean="0"/>
          </a:p>
          <a:p>
            <a:pPr marL="609600" indent="-609600" eaLnBrk="1" hangingPunct="1">
              <a:buFont typeface="宋体" panose="02010600030101010101" pitchFamily="2" charset="-122"/>
              <a:buNone/>
            </a:pPr>
            <a:endParaRPr lang="zh-CN" altLang="en-US" sz="2000" smtClean="0"/>
          </a:p>
          <a:p>
            <a:pPr marL="609600" indent="-609600" eaLnBrk="1" hangingPunct="1">
              <a:buFont typeface="宋体" panose="02010600030101010101" pitchFamily="2" charset="-122"/>
              <a:buNone/>
            </a:pPr>
            <a:r>
              <a:rPr lang="zh-CN" altLang="en-US" sz="2400" smtClean="0"/>
              <a:t>执行过程：</a:t>
            </a:r>
          </a:p>
          <a:p>
            <a:pPr marL="609600" indent="-609600" eaLnBrk="1" hangingPunct="1">
              <a:lnSpc>
                <a:spcPct val="120000"/>
              </a:lnSpc>
              <a:buFont typeface="宋体" panose="02010600030101010101" pitchFamily="2" charset="-122"/>
              <a:buNone/>
            </a:pPr>
            <a:r>
              <a:rPr lang="zh-CN" altLang="en-US" sz="2400" smtClean="0"/>
              <a:t>   </a:t>
            </a:r>
            <a:r>
              <a:rPr lang="en-US" altLang="zh-CN" sz="2400" smtClean="0"/>
              <a:t>（1）</a:t>
            </a:r>
            <a:r>
              <a:rPr lang="zh-CN" altLang="en-US" sz="2400" smtClean="0"/>
              <a:t>首先处理子查询，找出</a:t>
            </a:r>
            <a:r>
              <a:rPr lang="en-US" altLang="zh-CN" sz="2400" smtClean="0"/>
              <a:t>CS</a:t>
            </a:r>
            <a:r>
              <a:rPr lang="zh-CN" altLang="en-US" sz="2400" smtClean="0"/>
              <a:t>系中所有学生的年龄，构成一个集合</a:t>
            </a:r>
            <a:r>
              <a:rPr lang="en-US" altLang="zh-CN" sz="2400" smtClean="0"/>
              <a:t>（20</a:t>
            </a:r>
            <a:r>
              <a:rPr lang="zh-CN" altLang="en-US" sz="2400" smtClean="0"/>
              <a:t>,</a:t>
            </a:r>
            <a:r>
              <a:rPr lang="en-US" altLang="zh-CN" sz="2400" smtClean="0"/>
              <a:t>19）</a:t>
            </a:r>
          </a:p>
          <a:p>
            <a:pPr marL="609600" indent="-609600" eaLnBrk="1" hangingPunct="1">
              <a:lnSpc>
                <a:spcPct val="120000"/>
              </a:lnSpc>
              <a:buFont typeface="宋体" panose="02010600030101010101" pitchFamily="2" charset="-122"/>
              <a:buNone/>
            </a:pPr>
            <a:r>
              <a:rPr lang="en-US" altLang="zh-CN" sz="2400" smtClean="0"/>
              <a:t>   （2）</a:t>
            </a:r>
            <a:r>
              <a:rPr lang="zh-CN" altLang="en-US" sz="2400" smtClean="0"/>
              <a:t>处理父查询，找所有不是</a:t>
            </a:r>
            <a:r>
              <a:rPr lang="en-US" altLang="zh-CN" sz="2400" smtClean="0"/>
              <a:t>CS</a:t>
            </a:r>
            <a:r>
              <a:rPr lang="zh-CN" altLang="en-US" sz="2400" smtClean="0"/>
              <a:t>系且年龄小于 </a:t>
            </a:r>
          </a:p>
          <a:p>
            <a:pPr marL="609600" indent="-609600" eaLnBrk="1" hangingPunct="1">
              <a:lnSpc>
                <a:spcPct val="120000"/>
              </a:lnSpc>
              <a:buFont typeface="宋体" panose="02010600030101010101" pitchFamily="2" charset="-122"/>
              <a:buNone/>
            </a:pPr>
            <a:r>
              <a:rPr lang="zh-CN" altLang="en-US" sz="2400" smtClean="0"/>
              <a:t>        </a:t>
            </a:r>
            <a:r>
              <a:rPr lang="en-US" altLang="zh-CN" sz="2400" smtClean="0"/>
              <a:t>20 </a:t>
            </a:r>
            <a:r>
              <a:rPr lang="zh-CN" altLang="en-US" sz="2400" smtClean="0">
                <a:solidFill>
                  <a:srgbClr val="D75B5B"/>
                </a:solidFill>
              </a:rPr>
              <a:t>或 </a:t>
            </a:r>
            <a:r>
              <a:rPr lang="en-US" altLang="zh-CN" sz="2400" smtClean="0"/>
              <a:t>19</a:t>
            </a:r>
            <a:r>
              <a:rPr lang="zh-CN" altLang="en-US" sz="2400" smtClean="0"/>
              <a:t>的学生</a:t>
            </a:r>
          </a:p>
        </p:txBody>
      </p:sp>
      <p:graphicFrame>
        <p:nvGraphicFramePr>
          <p:cNvPr id="48132" name="Group 4"/>
          <p:cNvGraphicFramePr>
            <a:graphicFrameLocks noGrp="1"/>
          </p:cNvGraphicFramePr>
          <p:nvPr>
            <p:ph sz="half" idx="4294967295"/>
          </p:nvPr>
        </p:nvGraphicFramePr>
        <p:xfrm>
          <a:off x="1033463" y="1916113"/>
          <a:ext cx="4186237" cy="1279914"/>
        </p:xfrm>
        <a:graphic>
          <a:graphicData uri="http://schemas.openxmlformats.org/drawingml/2006/table">
            <a:tbl>
              <a:tblPr/>
              <a:tblGrid>
                <a:gridCol w="2093912">
                  <a:extLst>
                    <a:ext uri="{9D8B030D-6E8A-4147-A177-3AD203B41FA5}">
                      <a16:colId xmlns:a16="http://schemas.microsoft.com/office/drawing/2014/main" val="20000"/>
                    </a:ext>
                  </a:extLst>
                </a:gridCol>
                <a:gridCol w="2092325">
                  <a:extLst>
                    <a:ext uri="{9D8B030D-6E8A-4147-A177-3AD203B41FA5}">
                      <a16:colId xmlns:a16="http://schemas.microsoft.com/office/drawing/2014/main" val="20001"/>
                    </a:ext>
                  </a:extLst>
                </a:gridCol>
              </a:tblGrid>
              <a:tr h="42650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Sname</a:t>
                      </a:r>
                      <a:endParaRPr kumimoji="0" lang="en-US" sz="2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T="45679" marB="45679"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Sage</a:t>
                      </a:r>
                    </a:p>
                  </a:txBody>
                  <a:tcPr marT="45679" marB="45679"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42650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2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王敏</a:t>
                      </a:r>
                    </a:p>
                  </a:txBody>
                  <a:tcPr marT="45679" marB="45679"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18</a:t>
                      </a:r>
                    </a:p>
                  </a:txBody>
                  <a:tcPr marT="45679" marB="45679"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42650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2200" b="1" i="0" u="none" strike="noStrike" cap="none" normalizeH="0" baseline="0" smtClean="0">
                          <a:ln>
                            <a:noFill/>
                          </a:ln>
                          <a:solidFill>
                            <a:schemeClr val="tx1"/>
                          </a:solidFill>
                          <a:effectLst/>
                          <a:latin typeface="Times New Roman" pitchFamily="18" charset="0"/>
                          <a:ea typeface="宋体" pitchFamily="2" charset="-122"/>
                        </a:rPr>
                        <a:t>张立</a:t>
                      </a:r>
                    </a:p>
                  </a:txBody>
                  <a:tcPr marT="45679" marB="45679"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Times New Roman" pitchFamily="18" charset="0"/>
                          <a:ea typeface="宋体" pitchFamily="2" charset="-122"/>
                        </a:rPr>
                        <a:t>19</a:t>
                      </a:r>
                    </a:p>
                  </a:txBody>
                  <a:tcPr marT="45679" marB="45679"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0187" name="Line 56"/>
          <p:cNvSpPr>
            <a:spLocks noChangeShapeType="1"/>
          </p:cNvSpPr>
          <p:nvPr/>
        </p:nvSpPr>
        <p:spPr bwMode="auto">
          <a:xfrm>
            <a:off x="1403350" y="2349500"/>
            <a:ext cx="30972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20306699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26"/>
          <p:cNvSpPr>
            <a:spLocks noGrp="1" noChangeArrowheads="1"/>
          </p:cNvSpPr>
          <p:nvPr>
            <p:ph type="title" idx="4294967295"/>
          </p:nvPr>
        </p:nvSpPr>
        <p:spPr>
          <a:xfrm>
            <a:off x="395536" y="404664"/>
            <a:ext cx="9144000" cy="1131888"/>
          </a:xfrm>
        </p:spPr>
        <p:txBody>
          <a:bodyPr/>
          <a:lstStyle/>
          <a:p>
            <a:pPr eaLnBrk="1" hangingPunct="1"/>
            <a:r>
              <a:rPr lang="zh-CN" altLang="en-US" sz="3200" dirty="0" smtClean="0"/>
              <a:t>带有</a:t>
            </a:r>
            <a:r>
              <a:rPr lang="en-US" altLang="zh-CN" sz="3200" dirty="0" smtClean="0"/>
              <a:t>ANY</a:t>
            </a:r>
            <a:r>
              <a:rPr lang="zh-CN" altLang="en-US" sz="3200" dirty="0" smtClean="0"/>
              <a:t>（</a:t>
            </a:r>
            <a:r>
              <a:rPr lang="en-US" altLang="zh-CN" sz="3200" dirty="0" smtClean="0"/>
              <a:t>SOME</a:t>
            </a:r>
            <a:r>
              <a:rPr lang="zh-CN" altLang="en-US" sz="3200" dirty="0" smtClean="0"/>
              <a:t>）或</a:t>
            </a:r>
            <a:r>
              <a:rPr lang="en-US" altLang="zh-CN" sz="3200" dirty="0" smtClean="0"/>
              <a:t>ALL</a:t>
            </a:r>
            <a:r>
              <a:rPr lang="zh-CN" altLang="en-US" sz="3200" dirty="0" smtClean="0"/>
              <a:t>谓词的子查询 （续）</a:t>
            </a:r>
          </a:p>
        </p:txBody>
      </p:sp>
      <p:sp>
        <p:nvSpPr>
          <p:cNvPr id="51203" name="Rectangle 1027"/>
          <p:cNvSpPr>
            <a:spLocks noGrp="1" noChangeArrowheads="1"/>
          </p:cNvSpPr>
          <p:nvPr>
            <p:ph type="body" idx="4294967295"/>
          </p:nvPr>
        </p:nvSpPr>
        <p:spPr>
          <a:xfrm>
            <a:off x="914400" y="1412875"/>
            <a:ext cx="7772400" cy="4572000"/>
          </a:xfrm>
        </p:spPr>
        <p:txBody>
          <a:bodyPr/>
          <a:lstStyle/>
          <a:p>
            <a:pPr marL="609600" indent="-609600" eaLnBrk="1" hangingPunct="1">
              <a:buFont typeface="宋体" panose="02010600030101010101" pitchFamily="2" charset="-122"/>
              <a:buNone/>
            </a:pPr>
            <a:r>
              <a:rPr lang="zh-CN" altLang="en-US" smtClean="0"/>
              <a:t>用聚集函数实现</a:t>
            </a:r>
            <a:r>
              <a:rPr lang="en-US" altLang="zh-CN" smtClean="0"/>
              <a:t>[</a:t>
            </a:r>
            <a:r>
              <a:rPr lang="zh-CN" altLang="en-US" smtClean="0"/>
              <a:t>例 </a:t>
            </a:r>
            <a:r>
              <a:rPr lang="en-US" altLang="zh-CN" smtClean="0"/>
              <a:t>3.58]</a:t>
            </a:r>
            <a:r>
              <a:rPr lang="en-US" altLang="zh-CN" sz="2400" smtClean="0"/>
              <a:t> </a:t>
            </a:r>
          </a:p>
          <a:p>
            <a:pPr marL="609600" indent="-609600" eaLnBrk="1" hangingPunct="1">
              <a:buFont typeface="宋体" panose="02010600030101010101" pitchFamily="2" charset="-122"/>
              <a:buNone/>
            </a:pPr>
            <a:endParaRPr lang="en-US" altLang="zh-CN" sz="2400" smtClean="0"/>
          </a:p>
          <a:p>
            <a:pPr marL="609600" indent="-609600" eaLnBrk="1" hangingPunct="1">
              <a:buFont typeface="宋体" panose="02010600030101010101" pitchFamily="2" charset="-122"/>
              <a:buNone/>
            </a:pPr>
            <a:r>
              <a:rPr lang="en-US" altLang="zh-CN" sz="2400" smtClean="0"/>
              <a:t>     SELECT Sname</a:t>
            </a:r>
            <a:r>
              <a:rPr lang="zh-CN" altLang="en-US" sz="2400" smtClean="0"/>
              <a:t>,</a:t>
            </a:r>
            <a:r>
              <a:rPr lang="en-US" altLang="zh-CN" sz="2400" smtClean="0"/>
              <a:t>Sage</a:t>
            </a:r>
          </a:p>
          <a:p>
            <a:pPr marL="609600" indent="-609600" eaLnBrk="1" hangingPunct="1">
              <a:buFont typeface="宋体" panose="02010600030101010101" pitchFamily="2" charset="-122"/>
              <a:buNone/>
            </a:pPr>
            <a:r>
              <a:rPr lang="en-US" altLang="zh-CN" sz="2400" smtClean="0"/>
              <a:t>     FROM   Student</a:t>
            </a:r>
          </a:p>
          <a:p>
            <a:pPr marL="609600" indent="-609600" eaLnBrk="1" hangingPunct="1">
              <a:buFont typeface="宋体" panose="02010600030101010101" pitchFamily="2" charset="-122"/>
              <a:buNone/>
            </a:pPr>
            <a:r>
              <a:rPr lang="en-US" altLang="zh-CN" sz="2400" smtClean="0"/>
              <a:t>     WHERE Sage &lt; </a:t>
            </a:r>
          </a:p>
          <a:p>
            <a:pPr marL="609600" indent="-609600" eaLnBrk="1" hangingPunct="1">
              <a:buFont typeface="宋体" panose="02010600030101010101" pitchFamily="2" charset="-122"/>
              <a:buNone/>
            </a:pPr>
            <a:r>
              <a:rPr lang="en-US" altLang="zh-CN" sz="2400" smtClean="0"/>
              <a:t>                             </a:t>
            </a:r>
            <a:r>
              <a:rPr lang="zh-CN" altLang="en-US" sz="2400" smtClean="0"/>
              <a:t>(</a:t>
            </a:r>
            <a:r>
              <a:rPr lang="en-US" altLang="zh-CN" sz="2400" smtClean="0"/>
              <a:t>SELECT </a:t>
            </a:r>
            <a:r>
              <a:rPr lang="en-US" altLang="zh-CN" sz="2400" smtClean="0">
                <a:solidFill>
                  <a:srgbClr val="FF3399"/>
                </a:solidFill>
              </a:rPr>
              <a:t>MAX（Sage）</a:t>
            </a:r>
            <a:endParaRPr lang="en-US" altLang="zh-CN" sz="2400" smtClean="0"/>
          </a:p>
          <a:p>
            <a:pPr marL="609600" indent="-609600" eaLnBrk="1" hangingPunct="1">
              <a:buFont typeface="宋体" panose="02010600030101010101" pitchFamily="2" charset="-122"/>
              <a:buNone/>
            </a:pPr>
            <a:r>
              <a:rPr lang="en-US" altLang="zh-CN" sz="2400" smtClean="0"/>
              <a:t>                               FROM Student</a:t>
            </a:r>
          </a:p>
          <a:p>
            <a:pPr marL="609600" indent="-609600" eaLnBrk="1" hangingPunct="1">
              <a:buFont typeface="宋体" panose="02010600030101010101" pitchFamily="2" charset="-122"/>
              <a:buNone/>
            </a:pPr>
            <a:r>
              <a:rPr lang="en-US" altLang="zh-CN" sz="2400" smtClean="0"/>
              <a:t>                               WHERE Sdept= </a:t>
            </a:r>
            <a:r>
              <a:rPr lang="zh-CN" altLang="en-US" sz="2400" smtClean="0"/>
              <a:t>'</a:t>
            </a:r>
            <a:r>
              <a:rPr lang="en-US" altLang="zh-CN" sz="2400" smtClean="0"/>
              <a:t>CS '</a:t>
            </a:r>
            <a:r>
              <a:rPr lang="zh-CN" altLang="en-US" sz="2400" smtClean="0"/>
              <a:t>)</a:t>
            </a:r>
          </a:p>
          <a:p>
            <a:pPr marL="609600" indent="-609600" eaLnBrk="1" hangingPunct="1">
              <a:buFont typeface="宋体" panose="02010600030101010101" pitchFamily="2" charset="-122"/>
              <a:buNone/>
            </a:pPr>
            <a:r>
              <a:rPr lang="en-US" altLang="zh-CN" sz="2400" smtClean="0"/>
              <a:t>       AND Sdept &lt;&gt; ' CS </a:t>
            </a:r>
            <a:r>
              <a:rPr lang="zh-CN" altLang="en-US" sz="2400" smtClean="0"/>
              <a:t>'</a:t>
            </a:r>
            <a:r>
              <a:rPr lang="en-US" altLang="zh-CN" sz="2400" smtClean="0"/>
              <a:t>;</a:t>
            </a:r>
          </a:p>
        </p:txBody>
      </p:sp>
    </p:spTree>
    <p:extLst>
      <p:ext uri="{BB962C8B-B14F-4D97-AF65-F5344CB8AC3E}">
        <p14:creationId xmlns:p14="http://schemas.microsoft.com/office/powerpoint/2010/main" val="19939667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395536" y="404664"/>
            <a:ext cx="9209088" cy="1131888"/>
          </a:xfrm>
        </p:spPr>
        <p:txBody>
          <a:bodyPr/>
          <a:lstStyle/>
          <a:p>
            <a:pPr eaLnBrk="1" hangingPunct="1"/>
            <a:r>
              <a:rPr lang="zh-CN" altLang="en-US" sz="3200" dirty="0" smtClean="0"/>
              <a:t>带有</a:t>
            </a:r>
            <a:r>
              <a:rPr lang="en-US" altLang="zh-CN" sz="3200" dirty="0" smtClean="0"/>
              <a:t>ANY</a:t>
            </a:r>
            <a:r>
              <a:rPr lang="zh-CN" altLang="en-US" sz="3200" dirty="0" smtClean="0"/>
              <a:t>（</a:t>
            </a:r>
            <a:r>
              <a:rPr lang="en-US" altLang="zh-CN" sz="3200" dirty="0" smtClean="0"/>
              <a:t>SOME</a:t>
            </a:r>
            <a:r>
              <a:rPr lang="zh-CN" altLang="en-US" sz="3200" dirty="0" smtClean="0"/>
              <a:t>）或</a:t>
            </a:r>
            <a:r>
              <a:rPr lang="en-US" altLang="zh-CN" sz="3200" dirty="0" smtClean="0"/>
              <a:t>ALL</a:t>
            </a:r>
            <a:r>
              <a:rPr lang="zh-CN" altLang="en-US" sz="3200" dirty="0" smtClean="0"/>
              <a:t>谓词的子查询 （续）</a:t>
            </a:r>
          </a:p>
        </p:txBody>
      </p:sp>
      <p:sp>
        <p:nvSpPr>
          <p:cNvPr id="52227" name="Rectangle 3"/>
          <p:cNvSpPr>
            <a:spLocks noGrp="1" noChangeArrowheads="1"/>
          </p:cNvSpPr>
          <p:nvPr>
            <p:ph type="body" idx="4294967295"/>
          </p:nvPr>
        </p:nvSpPr>
        <p:spPr>
          <a:xfrm>
            <a:off x="611188" y="1098550"/>
            <a:ext cx="7772400" cy="5283200"/>
          </a:xfrm>
        </p:spPr>
        <p:txBody>
          <a:bodyPr/>
          <a:lstStyle/>
          <a:p>
            <a:pPr marL="609600" indent="-609600" eaLnBrk="1" hangingPunct="1">
              <a:buFont typeface="宋体" panose="02010600030101010101" pitchFamily="2" charset="-122"/>
              <a:buNone/>
            </a:pPr>
            <a:r>
              <a:rPr lang="en-US" altLang="zh-CN" sz="2400" smtClean="0"/>
              <a:t>[</a:t>
            </a:r>
            <a:r>
              <a:rPr lang="zh-CN" altLang="en-US" sz="2400" smtClean="0"/>
              <a:t>例 </a:t>
            </a:r>
            <a:r>
              <a:rPr lang="en-US" altLang="zh-CN" sz="2400" smtClean="0"/>
              <a:t>3.59]  </a:t>
            </a:r>
            <a:r>
              <a:rPr lang="zh-CN" altLang="en-US" sz="2400" smtClean="0"/>
              <a:t>查询非计算机科学系中比计算机科学系</a:t>
            </a:r>
            <a:r>
              <a:rPr lang="zh-CN" altLang="en-US" sz="2400" smtClean="0">
                <a:solidFill>
                  <a:srgbClr val="FF00FF"/>
                </a:solidFill>
              </a:rPr>
              <a:t>所有</a:t>
            </a:r>
            <a:r>
              <a:rPr lang="zh-CN" altLang="en-US" sz="2400" smtClean="0"/>
              <a:t>学生年龄都小的学生姓名及年龄。</a:t>
            </a:r>
          </a:p>
          <a:p>
            <a:pPr marL="609600" indent="-609600" eaLnBrk="1" hangingPunct="1">
              <a:buFont typeface="宋体" panose="02010600030101010101" pitchFamily="2" charset="-122"/>
              <a:buNone/>
            </a:pPr>
            <a:endParaRPr lang="zh-CN" altLang="en-US" sz="2400" smtClean="0"/>
          </a:p>
          <a:p>
            <a:pPr marL="990600" lvl="1" indent="-533400">
              <a:buFont typeface="宋体" panose="02010600030101010101" pitchFamily="2" charset="-122"/>
              <a:buNone/>
            </a:pPr>
            <a:r>
              <a:rPr lang="zh-CN" altLang="en-US" smtClean="0"/>
              <a:t>方法一：用</a:t>
            </a:r>
            <a:r>
              <a:rPr lang="en-US" altLang="zh-CN" smtClean="0"/>
              <a:t>ALL</a:t>
            </a:r>
            <a:r>
              <a:rPr lang="zh-CN" altLang="en-US" smtClean="0"/>
              <a:t>谓词</a:t>
            </a:r>
          </a:p>
          <a:p>
            <a:pPr marL="990600" lvl="1" indent="-533400">
              <a:buFont typeface="宋体" panose="02010600030101010101" pitchFamily="2" charset="-122"/>
              <a:buNone/>
            </a:pPr>
            <a:r>
              <a:rPr lang="zh-CN" altLang="en-US" sz="2000" smtClean="0"/>
              <a:t>   </a:t>
            </a:r>
            <a:r>
              <a:rPr lang="zh-CN" altLang="en-US" smtClean="0"/>
              <a:t> </a:t>
            </a:r>
            <a:r>
              <a:rPr lang="en-US" altLang="zh-CN" smtClean="0"/>
              <a:t>SELECT Sname</a:t>
            </a:r>
            <a:r>
              <a:rPr lang="zh-CN" altLang="en-US" smtClean="0"/>
              <a:t>,</a:t>
            </a:r>
            <a:r>
              <a:rPr lang="en-US" altLang="zh-CN" smtClean="0"/>
              <a:t>Sage</a:t>
            </a:r>
          </a:p>
          <a:p>
            <a:pPr marL="990600" lvl="1" indent="-533400">
              <a:buFont typeface="宋体" panose="02010600030101010101" pitchFamily="2" charset="-122"/>
              <a:buNone/>
            </a:pPr>
            <a:r>
              <a:rPr lang="en-US" altLang="zh-CN" smtClean="0"/>
              <a:t>    FROM Student</a:t>
            </a:r>
          </a:p>
          <a:p>
            <a:pPr marL="990600" lvl="1" indent="-533400">
              <a:buFont typeface="宋体" panose="02010600030101010101" pitchFamily="2" charset="-122"/>
              <a:buNone/>
            </a:pPr>
            <a:r>
              <a:rPr lang="en-US" altLang="zh-CN" smtClean="0"/>
              <a:t>    WHERE Sage &lt; ALL</a:t>
            </a:r>
          </a:p>
          <a:p>
            <a:pPr marL="990600" lvl="1" indent="-533400">
              <a:buFont typeface="宋体" panose="02010600030101010101" pitchFamily="2" charset="-122"/>
              <a:buNone/>
            </a:pPr>
            <a:r>
              <a:rPr lang="en-US" altLang="zh-CN" smtClean="0"/>
              <a:t>                           </a:t>
            </a:r>
            <a:r>
              <a:rPr lang="zh-CN" altLang="en-US" smtClean="0"/>
              <a:t>(</a:t>
            </a:r>
            <a:r>
              <a:rPr lang="en-US" altLang="zh-CN" smtClean="0"/>
              <a:t>SELECT Sage</a:t>
            </a:r>
          </a:p>
          <a:p>
            <a:pPr marL="990600" lvl="1" indent="-533400">
              <a:buFont typeface="宋体" panose="02010600030101010101" pitchFamily="2" charset="-122"/>
              <a:buNone/>
            </a:pPr>
            <a:r>
              <a:rPr lang="en-US" altLang="zh-CN" smtClean="0"/>
              <a:t>                            FROM Student</a:t>
            </a:r>
          </a:p>
          <a:p>
            <a:pPr marL="990600" lvl="1" indent="-533400">
              <a:buFont typeface="宋体" panose="02010600030101010101" pitchFamily="2" charset="-122"/>
              <a:buNone/>
            </a:pPr>
            <a:r>
              <a:rPr lang="en-US" altLang="zh-CN" smtClean="0"/>
              <a:t>                            WHERE Sdept= ' CS '</a:t>
            </a:r>
            <a:r>
              <a:rPr lang="zh-CN" altLang="en-US" smtClean="0"/>
              <a:t>)</a:t>
            </a:r>
            <a:endParaRPr lang="zh-CN" altLang="en-US" sz="2800" smtClean="0"/>
          </a:p>
          <a:p>
            <a:pPr marL="990600" lvl="1" indent="-533400">
              <a:buFont typeface="宋体" panose="02010600030101010101" pitchFamily="2" charset="-122"/>
              <a:buNone/>
            </a:pPr>
            <a:r>
              <a:rPr lang="en-US" altLang="zh-CN" smtClean="0"/>
              <a:t>      AND Sdept &lt;&gt; ' CS ’;</a:t>
            </a:r>
          </a:p>
        </p:txBody>
      </p:sp>
    </p:spTree>
    <p:extLst>
      <p:ext uri="{BB962C8B-B14F-4D97-AF65-F5344CB8AC3E}">
        <p14:creationId xmlns:p14="http://schemas.microsoft.com/office/powerpoint/2010/main" val="33241869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323528" y="532606"/>
            <a:ext cx="9180513" cy="1131888"/>
          </a:xfrm>
        </p:spPr>
        <p:txBody>
          <a:bodyPr/>
          <a:lstStyle/>
          <a:p>
            <a:pPr eaLnBrk="1" hangingPunct="1"/>
            <a:r>
              <a:rPr lang="zh-CN" altLang="en-US" sz="3200" dirty="0" smtClean="0"/>
              <a:t>带有</a:t>
            </a:r>
            <a:r>
              <a:rPr lang="en-US" altLang="zh-CN" sz="3200" dirty="0" smtClean="0"/>
              <a:t>ANY</a:t>
            </a:r>
            <a:r>
              <a:rPr lang="zh-CN" altLang="en-US" sz="3200" dirty="0" smtClean="0"/>
              <a:t>（</a:t>
            </a:r>
            <a:r>
              <a:rPr lang="en-US" altLang="zh-CN" sz="3200" dirty="0" smtClean="0"/>
              <a:t>SOME</a:t>
            </a:r>
            <a:r>
              <a:rPr lang="zh-CN" altLang="en-US" sz="3200" dirty="0" smtClean="0"/>
              <a:t>）或</a:t>
            </a:r>
            <a:r>
              <a:rPr lang="en-US" altLang="zh-CN" sz="3200" dirty="0" smtClean="0"/>
              <a:t>ALL</a:t>
            </a:r>
            <a:r>
              <a:rPr lang="zh-CN" altLang="en-US" sz="3200" dirty="0" smtClean="0"/>
              <a:t>谓词的子查询 （续）</a:t>
            </a:r>
          </a:p>
        </p:txBody>
      </p:sp>
      <p:sp>
        <p:nvSpPr>
          <p:cNvPr id="53251" name="Rectangle 3"/>
          <p:cNvSpPr>
            <a:spLocks noGrp="1" noChangeArrowheads="1"/>
          </p:cNvSpPr>
          <p:nvPr>
            <p:ph type="body" idx="4294967295"/>
          </p:nvPr>
        </p:nvSpPr>
        <p:spPr>
          <a:xfrm>
            <a:off x="611188" y="1098550"/>
            <a:ext cx="7772400" cy="4572000"/>
          </a:xfrm>
        </p:spPr>
        <p:txBody>
          <a:bodyPr/>
          <a:lstStyle/>
          <a:p>
            <a:pPr marL="609600" indent="-609600" eaLnBrk="1" hangingPunct="1">
              <a:lnSpc>
                <a:spcPct val="120000"/>
              </a:lnSpc>
              <a:buFont typeface="宋体" panose="02010600030101010101" pitchFamily="2" charset="-122"/>
              <a:buNone/>
            </a:pPr>
            <a:r>
              <a:rPr lang="en-US" altLang="zh-CN" sz="2400" smtClean="0"/>
              <a:t>       </a:t>
            </a:r>
            <a:r>
              <a:rPr lang="zh-CN" altLang="en-US" sz="2400" smtClean="0"/>
              <a:t>方法二：用聚集函数</a:t>
            </a:r>
          </a:p>
          <a:p>
            <a:pPr marL="609600" indent="-609600" eaLnBrk="1" hangingPunct="1">
              <a:lnSpc>
                <a:spcPct val="120000"/>
              </a:lnSpc>
              <a:buFont typeface="宋体" panose="02010600030101010101" pitchFamily="2" charset="-122"/>
              <a:buNone/>
            </a:pPr>
            <a:r>
              <a:rPr lang="zh-CN" altLang="en-US" sz="2400" smtClean="0"/>
              <a:t>        </a:t>
            </a:r>
            <a:r>
              <a:rPr lang="en-US" altLang="zh-CN" sz="2400" smtClean="0"/>
              <a:t>SELECT Sname</a:t>
            </a:r>
            <a:r>
              <a:rPr lang="zh-CN" altLang="en-US" sz="2400" smtClean="0"/>
              <a:t>,</a:t>
            </a:r>
            <a:r>
              <a:rPr lang="en-US" altLang="zh-CN" sz="2400" smtClean="0"/>
              <a:t>Sage</a:t>
            </a:r>
          </a:p>
          <a:p>
            <a:pPr marL="609600" indent="-609600" eaLnBrk="1" hangingPunct="1">
              <a:lnSpc>
                <a:spcPct val="120000"/>
              </a:lnSpc>
              <a:buFont typeface="宋体" panose="02010600030101010101" pitchFamily="2" charset="-122"/>
              <a:buNone/>
            </a:pPr>
            <a:r>
              <a:rPr lang="en-US" altLang="zh-CN" sz="2400" smtClean="0"/>
              <a:t>        FROM Student</a:t>
            </a:r>
          </a:p>
          <a:p>
            <a:pPr marL="609600" indent="-609600" eaLnBrk="1" hangingPunct="1">
              <a:lnSpc>
                <a:spcPct val="120000"/>
              </a:lnSpc>
              <a:buFont typeface="宋体" panose="02010600030101010101" pitchFamily="2" charset="-122"/>
              <a:buNone/>
            </a:pPr>
            <a:r>
              <a:rPr lang="en-US" altLang="zh-CN" sz="2400" smtClean="0"/>
              <a:t>        WHERE Sage &lt; </a:t>
            </a:r>
          </a:p>
          <a:p>
            <a:pPr marL="609600" indent="-609600" eaLnBrk="1" hangingPunct="1">
              <a:lnSpc>
                <a:spcPct val="120000"/>
              </a:lnSpc>
              <a:buFont typeface="宋体" panose="02010600030101010101" pitchFamily="2" charset="-122"/>
              <a:buNone/>
            </a:pPr>
            <a:r>
              <a:rPr lang="en-US" altLang="zh-CN" sz="2400" smtClean="0"/>
              <a:t>                               </a:t>
            </a:r>
            <a:r>
              <a:rPr lang="zh-CN" altLang="en-US" sz="2400" smtClean="0"/>
              <a:t>(</a:t>
            </a:r>
            <a:r>
              <a:rPr lang="en-US" altLang="zh-CN" sz="2400" smtClean="0"/>
              <a:t>SELECT </a:t>
            </a:r>
            <a:r>
              <a:rPr lang="en-US" altLang="zh-CN" sz="2400" smtClean="0">
                <a:solidFill>
                  <a:srgbClr val="FF3399"/>
                </a:solidFill>
              </a:rPr>
              <a:t>MIN</a:t>
            </a:r>
            <a:r>
              <a:rPr lang="zh-CN" altLang="en-US" sz="2400" smtClean="0">
                <a:solidFill>
                  <a:srgbClr val="FF3399"/>
                </a:solidFill>
              </a:rPr>
              <a:t>(</a:t>
            </a:r>
            <a:r>
              <a:rPr lang="en-US" altLang="zh-CN" sz="2400" smtClean="0">
                <a:solidFill>
                  <a:srgbClr val="FF3399"/>
                </a:solidFill>
              </a:rPr>
              <a:t>Sage</a:t>
            </a:r>
            <a:r>
              <a:rPr lang="zh-CN" altLang="en-US" sz="2400" smtClean="0">
                <a:solidFill>
                  <a:srgbClr val="FF3399"/>
                </a:solidFill>
              </a:rPr>
              <a:t>)</a:t>
            </a:r>
          </a:p>
          <a:p>
            <a:pPr marL="609600" indent="-609600" eaLnBrk="1" hangingPunct="1">
              <a:lnSpc>
                <a:spcPct val="120000"/>
              </a:lnSpc>
              <a:buFont typeface="宋体" panose="02010600030101010101" pitchFamily="2" charset="-122"/>
              <a:buNone/>
            </a:pPr>
            <a:r>
              <a:rPr lang="en-US" altLang="zh-CN" sz="2400" smtClean="0"/>
              <a:t>                                FROM Student</a:t>
            </a:r>
          </a:p>
          <a:p>
            <a:pPr marL="609600" indent="-609600" eaLnBrk="1" hangingPunct="1">
              <a:lnSpc>
                <a:spcPct val="120000"/>
              </a:lnSpc>
              <a:buFont typeface="宋体" panose="02010600030101010101" pitchFamily="2" charset="-122"/>
              <a:buNone/>
            </a:pPr>
            <a:r>
              <a:rPr lang="en-US" altLang="zh-CN" sz="2400" smtClean="0"/>
              <a:t>                                WHERE Sdept= ' CS '</a:t>
            </a:r>
            <a:r>
              <a:rPr lang="zh-CN" altLang="en-US" sz="2400" smtClean="0"/>
              <a:t>)</a:t>
            </a:r>
          </a:p>
          <a:p>
            <a:pPr marL="609600" indent="-609600" eaLnBrk="1" hangingPunct="1">
              <a:lnSpc>
                <a:spcPct val="120000"/>
              </a:lnSpc>
              <a:buFont typeface="宋体" panose="02010600030101010101" pitchFamily="2" charset="-122"/>
              <a:buNone/>
            </a:pPr>
            <a:r>
              <a:rPr lang="en-US" altLang="zh-CN" sz="2400" smtClean="0"/>
              <a:t>          AND Sdept &lt;&gt;' CS </a:t>
            </a:r>
            <a:r>
              <a:rPr lang="zh-CN" altLang="en-US" sz="2400" smtClean="0"/>
              <a:t>'</a:t>
            </a:r>
            <a:r>
              <a:rPr lang="en-US" altLang="zh-CN" sz="2400" smtClean="0"/>
              <a:t>;</a:t>
            </a:r>
          </a:p>
        </p:txBody>
      </p:sp>
    </p:spTree>
    <p:extLst>
      <p:ext uri="{BB962C8B-B14F-4D97-AF65-F5344CB8AC3E}">
        <p14:creationId xmlns:p14="http://schemas.microsoft.com/office/powerpoint/2010/main" val="26034034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336404" y="358531"/>
            <a:ext cx="9209088" cy="1131888"/>
          </a:xfrm>
        </p:spPr>
        <p:txBody>
          <a:bodyPr/>
          <a:lstStyle/>
          <a:p>
            <a:pPr eaLnBrk="1" hangingPunct="1"/>
            <a:r>
              <a:rPr lang="zh-CN" altLang="en-US" sz="3200" dirty="0" smtClean="0"/>
              <a:t>带有</a:t>
            </a:r>
            <a:r>
              <a:rPr lang="en-US" altLang="zh-CN" sz="3200" dirty="0" smtClean="0"/>
              <a:t>ANY</a:t>
            </a:r>
            <a:r>
              <a:rPr lang="zh-CN" altLang="en-US" sz="3200" dirty="0" smtClean="0"/>
              <a:t>（</a:t>
            </a:r>
            <a:r>
              <a:rPr lang="en-US" altLang="zh-CN" sz="3200" dirty="0" smtClean="0"/>
              <a:t>SOME</a:t>
            </a:r>
            <a:r>
              <a:rPr lang="zh-CN" altLang="en-US" sz="3200" dirty="0" smtClean="0"/>
              <a:t>）或</a:t>
            </a:r>
            <a:r>
              <a:rPr lang="en-US" altLang="zh-CN" sz="3200" dirty="0" smtClean="0"/>
              <a:t>ALL</a:t>
            </a:r>
            <a:r>
              <a:rPr lang="zh-CN" altLang="en-US" sz="3200" dirty="0" smtClean="0"/>
              <a:t>谓词的子查询 （续）</a:t>
            </a:r>
          </a:p>
        </p:txBody>
      </p:sp>
      <p:sp>
        <p:nvSpPr>
          <p:cNvPr id="54275" name="Rectangle 3"/>
          <p:cNvSpPr>
            <a:spLocks noGrp="1" noChangeArrowheads="1"/>
          </p:cNvSpPr>
          <p:nvPr>
            <p:ph type="body" idx="4294967295"/>
          </p:nvPr>
        </p:nvSpPr>
        <p:spPr>
          <a:xfrm>
            <a:off x="-28575" y="1385888"/>
            <a:ext cx="9209088" cy="890587"/>
          </a:xfrm>
        </p:spPr>
        <p:txBody>
          <a:bodyPr/>
          <a:lstStyle/>
          <a:p>
            <a:pPr marL="609600" indent="-609600" eaLnBrk="1" hangingPunct="1">
              <a:buFont typeface="宋体" panose="02010600030101010101" pitchFamily="2" charset="-122"/>
              <a:buNone/>
            </a:pPr>
            <a:r>
              <a:rPr lang="zh-CN" altLang="en-US" sz="2400" smtClean="0"/>
              <a:t>	表</a:t>
            </a:r>
            <a:r>
              <a:rPr lang="en-US" altLang="zh-CN" sz="2400" smtClean="0"/>
              <a:t>3.7 ANY</a:t>
            </a:r>
            <a:r>
              <a:rPr lang="zh-CN" altLang="en-US" sz="2400" smtClean="0"/>
              <a:t>（或</a:t>
            </a:r>
            <a:r>
              <a:rPr lang="en-US" altLang="zh-CN" sz="2400" smtClean="0"/>
              <a:t>SOME</a:t>
            </a:r>
            <a:r>
              <a:rPr lang="zh-CN" altLang="en-US" sz="2400" smtClean="0"/>
              <a:t>），</a:t>
            </a:r>
            <a:r>
              <a:rPr lang="en-US" altLang="zh-CN" sz="2400" smtClean="0"/>
              <a:t>ALL</a:t>
            </a:r>
            <a:r>
              <a:rPr lang="zh-CN" altLang="en-US" sz="2400" smtClean="0"/>
              <a:t>谓词与聚集函数、</a:t>
            </a:r>
            <a:r>
              <a:rPr lang="en-US" altLang="zh-CN" sz="2400" smtClean="0"/>
              <a:t>IN</a:t>
            </a:r>
            <a:r>
              <a:rPr lang="zh-CN" altLang="en-US" sz="2400" smtClean="0"/>
              <a:t>谓词的等价转换关系 </a:t>
            </a:r>
          </a:p>
        </p:txBody>
      </p:sp>
      <p:grpSp>
        <p:nvGrpSpPr>
          <p:cNvPr id="54276" name="Group 4"/>
          <p:cNvGrpSpPr>
            <a:grpSpLocks/>
          </p:cNvGrpSpPr>
          <p:nvPr/>
        </p:nvGrpSpPr>
        <p:grpSpPr bwMode="auto">
          <a:xfrm>
            <a:off x="520700" y="2589213"/>
            <a:ext cx="8299450" cy="2057400"/>
            <a:chOff x="0" y="0"/>
            <a:chExt cx="4065" cy="1302"/>
          </a:xfrm>
        </p:grpSpPr>
        <p:grpSp>
          <p:nvGrpSpPr>
            <p:cNvPr id="54277" name="Group 5"/>
            <p:cNvGrpSpPr>
              <a:grpSpLocks/>
            </p:cNvGrpSpPr>
            <p:nvPr/>
          </p:nvGrpSpPr>
          <p:grpSpPr bwMode="auto">
            <a:xfrm>
              <a:off x="3" y="3"/>
              <a:ext cx="4059" cy="1296"/>
              <a:chOff x="0" y="0"/>
              <a:chExt cx="4059" cy="1296"/>
            </a:xfrm>
          </p:grpSpPr>
          <p:grpSp>
            <p:nvGrpSpPr>
              <p:cNvPr id="54279" name="Group 6"/>
              <p:cNvGrpSpPr>
                <a:grpSpLocks/>
              </p:cNvGrpSpPr>
              <p:nvPr/>
            </p:nvGrpSpPr>
            <p:grpSpPr bwMode="auto">
              <a:xfrm>
                <a:off x="0" y="0"/>
                <a:ext cx="493" cy="432"/>
                <a:chOff x="0" y="0"/>
                <a:chExt cx="493" cy="432"/>
              </a:xfrm>
            </p:grpSpPr>
            <p:sp>
              <p:nvSpPr>
                <p:cNvPr id="54340" name="Rectangle 7"/>
                <p:cNvSpPr>
                  <a:spLocks noChangeArrowheads="1"/>
                </p:cNvSpPr>
                <p:nvPr/>
              </p:nvSpPr>
              <p:spPr bwMode="auto">
                <a:xfrm>
                  <a:off x="44" y="0"/>
                  <a:ext cx="406"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00"/>
                    <a:t> </a:t>
                  </a:r>
                </a:p>
                <a:p>
                  <a:endParaRPr lang="en-US" altLang="zh-CN" sz="2400"/>
                </a:p>
              </p:txBody>
            </p:sp>
            <p:sp>
              <p:nvSpPr>
                <p:cNvPr id="54341" name="Rectangle 8"/>
                <p:cNvSpPr>
                  <a:spLocks noChangeArrowheads="1"/>
                </p:cNvSpPr>
                <p:nvPr/>
              </p:nvSpPr>
              <p:spPr bwMode="auto">
                <a:xfrm>
                  <a:off x="0" y="0"/>
                  <a:ext cx="493"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4280" name="Group 9"/>
              <p:cNvGrpSpPr>
                <a:grpSpLocks/>
              </p:cNvGrpSpPr>
              <p:nvPr/>
            </p:nvGrpSpPr>
            <p:grpSpPr bwMode="auto">
              <a:xfrm>
                <a:off x="493" y="0"/>
                <a:ext cx="396" cy="432"/>
                <a:chOff x="0" y="0"/>
                <a:chExt cx="396" cy="432"/>
              </a:xfrm>
            </p:grpSpPr>
            <p:sp>
              <p:nvSpPr>
                <p:cNvPr id="54338" name="Rectangle 10"/>
                <p:cNvSpPr>
                  <a:spLocks noChangeArrowheads="1"/>
                </p:cNvSpPr>
                <p:nvPr/>
              </p:nvSpPr>
              <p:spPr bwMode="auto">
                <a:xfrm>
                  <a:off x="43" y="0"/>
                  <a:ext cx="31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66700" algn="r"/>
                      <a:tab pos="5292725" algn="r"/>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266700" algn="r"/>
                      <a:tab pos="5292725" algn="r"/>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266700" algn="r"/>
                      <a:tab pos="5292725" algn="r"/>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266700" algn="r"/>
                      <a:tab pos="5292725" algn="r"/>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266700" algn="r"/>
                      <a:tab pos="5292725" algn="r"/>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t> =</a:t>
                  </a:r>
                </a:p>
              </p:txBody>
            </p:sp>
            <p:sp>
              <p:nvSpPr>
                <p:cNvPr id="54339" name="Rectangle 11"/>
                <p:cNvSpPr>
                  <a:spLocks noChangeArrowheads="1"/>
                </p:cNvSpPr>
                <p:nvPr/>
              </p:nvSpPr>
              <p:spPr bwMode="auto">
                <a:xfrm>
                  <a:off x="0" y="0"/>
                  <a:ext cx="396"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4281" name="Group 12"/>
              <p:cNvGrpSpPr>
                <a:grpSpLocks/>
              </p:cNvGrpSpPr>
              <p:nvPr/>
            </p:nvGrpSpPr>
            <p:grpSpPr bwMode="auto">
              <a:xfrm>
                <a:off x="889" y="0"/>
                <a:ext cx="656" cy="432"/>
                <a:chOff x="0" y="0"/>
                <a:chExt cx="656" cy="432"/>
              </a:xfrm>
            </p:grpSpPr>
            <p:sp>
              <p:nvSpPr>
                <p:cNvPr id="54336" name="Rectangle 13"/>
                <p:cNvSpPr>
                  <a:spLocks noChangeArrowheads="1"/>
                </p:cNvSpPr>
                <p:nvPr/>
              </p:nvSpPr>
              <p:spPr bwMode="auto">
                <a:xfrm>
                  <a:off x="45" y="0"/>
                  <a:ext cx="56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t> </a:t>
                  </a:r>
                  <a:r>
                    <a:rPr lang="en-US" altLang="zh-CN" sz="2000" b="1"/>
                    <a:t>&lt;&gt;</a:t>
                  </a:r>
                  <a:r>
                    <a:rPr lang="zh-CN" altLang="en-US" sz="2000" b="1"/>
                    <a:t>或</a:t>
                  </a:r>
                  <a:r>
                    <a:rPr lang="en-US" altLang="zh-CN" sz="2000" b="1"/>
                    <a:t>!=</a:t>
                  </a:r>
                </a:p>
              </p:txBody>
            </p:sp>
            <p:sp>
              <p:nvSpPr>
                <p:cNvPr id="54337" name="Rectangle 14"/>
                <p:cNvSpPr>
                  <a:spLocks noChangeArrowheads="1"/>
                </p:cNvSpPr>
                <p:nvPr/>
              </p:nvSpPr>
              <p:spPr bwMode="auto">
                <a:xfrm>
                  <a:off x="0" y="0"/>
                  <a:ext cx="656"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4282" name="Group 15"/>
              <p:cNvGrpSpPr>
                <a:grpSpLocks/>
              </p:cNvGrpSpPr>
              <p:nvPr/>
            </p:nvGrpSpPr>
            <p:grpSpPr bwMode="auto">
              <a:xfrm>
                <a:off x="1545" y="0"/>
                <a:ext cx="617" cy="432"/>
                <a:chOff x="0" y="0"/>
                <a:chExt cx="617" cy="432"/>
              </a:xfrm>
            </p:grpSpPr>
            <p:sp>
              <p:nvSpPr>
                <p:cNvPr id="54334" name="Rectangle 16"/>
                <p:cNvSpPr>
                  <a:spLocks noChangeArrowheads="1"/>
                </p:cNvSpPr>
                <p:nvPr/>
              </p:nvSpPr>
              <p:spPr bwMode="auto">
                <a:xfrm>
                  <a:off x="43" y="0"/>
                  <a:ext cx="53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66700" algn="r"/>
                      <a:tab pos="5292725" algn="r"/>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266700" algn="r"/>
                      <a:tab pos="5292725" algn="r"/>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266700" algn="r"/>
                      <a:tab pos="5292725" algn="r"/>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266700" algn="r"/>
                      <a:tab pos="5292725" algn="r"/>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266700" algn="r"/>
                      <a:tab pos="5292725" algn="r"/>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t>   &lt;</a:t>
                  </a:r>
                </a:p>
              </p:txBody>
            </p:sp>
            <p:sp>
              <p:nvSpPr>
                <p:cNvPr id="54335" name="Rectangle 17"/>
                <p:cNvSpPr>
                  <a:spLocks noChangeArrowheads="1"/>
                </p:cNvSpPr>
                <p:nvPr/>
              </p:nvSpPr>
              <p:spPr bwMode="auto">
                <a:xfrm>
                  <a:off x="0" y="0"/>
                  <a:ext cx="617"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4283" name="Group 18"/>
              <p:cNvGrpSpPr>
                <a:grpSpLocks/>
              </p:cNvGrpSpPr>
              <p:nvPr/>
            </p:nvGrpSpPr>
            <p:grpSpPr bwMode="auto">
              <a:xfrm>
                <a:off x="2162" y="0"/>
                <a:ext cx="655" cy="432"/>
                <a:chOff x="0" y="0"/>
                <a:chExt cx="655" cy="432"/>
              </a:xfrm>
            </p:grpSpPr>
            <p:sp>
              <p:nvSpPr>
                <p:cNvPr id="54332" name="Rectangle 19"/>
                <p:cNvSpPr>
                  <a:spLocks noChangeArrowheads="1"/>
                </p:cNvSpPr>
                <p:nvPr/>
              </p:nvSpPr>
              <p:spPr bwMode="auto">
                <a:xfrm>
                  <a:off x="43" y="0"/>
                  <a:ext cx="569"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66700" algn="r"/>
                      <a:tab pos="5292725" algn="r"/>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266700" algn="r"/>
                      <a:tab pos="5292725" algn="r"/>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266700" algn="r"/>
                      <a:tab pos="5292725" algn="r"/>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266700" algn="r"/>
                      <a:tab pos="5292725" algn="r"/>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266700" algn="r"/>
                      <a:tab pos="5292725" algn="r"/>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t>  &lt;=</a:t>
                  </a:r>
                </a:p>
              </p:txBody>
            </p:sp>
            <p:sp>
              <p:nvSpPr>
                <p:cNvPr id="54333" name="Rectangle 20"/>
                <p:cNvSpPr>
                  <a:spLocks noChangeArrowheads="1"/>
                </p:cNvSpPr>
                <p:nvPr/>
              </p:nvSpPr>
              <p:spPr bwMode="auto">
                <a:xfrm>
                  <a:off x="0" y="0"/>
                  <a:ext cx="655"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4284" name="Group 21"/>
              <p:cNvGrpSpPr>
                <a:grpSpLocks/>
              </p:cNvGrpSpPr>
              <p:nvPr/>
            </p:nvGrpSpPr>
            <p:grpSpPr bwMode="auto">
              <a:xfrm>
                <a:off x="2817" y="0"/>
                <a:ext cx="587" cy="432"/>
                <a:chOff x="0" y="0"/>
                <a:chExt cx="587" cy="432"/>
              </a:xfrm>
            </p:grpSpPr>
            <p:sp>
              <p:nvSpPr>
                <p:cNvPr id="54330" name="Rectangle 22"/>
                <p:cNvSpPr>
                  <a:spLocks noChangeArrowheads="1"/>
                </p:cNvSpPr>
                <p:nvPr/>
              </p:nvSpPr>
              <p:spPr bwMode="auto">
                <a:xfrm>
                  <a:off x="43" y="0"/>
                  <a:ext cx="501"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66700" algn="r"/>
                      <a:tab pos="5292725" algn="r"/>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266700" algn="r"/>
                      <a:tab pos="5292725" algn="r"/>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266700" algn="r"/>
                      <a:tab pos="5292725" algn="r"/>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266700" algn="r"/>
                      <a:tab pos="5292725" algn="r"/>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266700" algn="r"/>
                      <a:tab pos="5292725" algn="r"/>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t>  &gt;</a:t>
                  </a:r>
                </a:p>
              </p:txBody>
            </p:sp>
            <p:sp>
              <p:nvSpPr>
                <p:cNvPr id="54331" name="Rectangle 23"/>
                <p:cNvSpPr>
                  <a:spLocks noChangeArrowheads="1"/>
                </p:cNvSpPr>
                <p:nvPr/>
              </p:nvSpPr>
              <p:spPr bwMode="auto">
                <a:xfrm>
                  <a:off x="0" y="0"/>
                  <a:ext cx="587"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4285" name="Group 24"/>
              <p:cNvGrpSpPr>
                <a:grpSpLocks/>
              </p:cNvGrpSpPr>
              <p:nvPr/>
            </p:nvGrpSpPr>
            <p:grpSpPr bwMode="auto">
              <a:xfrm>
                <a:off x="3404" y="0"/>
                <a:ext cx="655" cy="432"/>
                <a:chOff x="0" y="0"/>
                <a:chExt cx="655" cy="432"/>
              </a:xfrm>
            </p:grpSpPr>
            <p:sp>
              <p:nvSpPr>
                <p:cNvPr id="54328" name="Rectangle 25"/>
                <p:cNvSpPr>
                  <a:spLocks noChangeArrowheads="1"/>
                </p:cNvSpPr>
                <p:nvPr/>
              </p:nvSpPr>
              <p:spPr bwMode="auto">
                <a:xfrm>
                  <a:off x="43" y="0"/>
                  <a:ext cx="56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66700" algn="r"/>
                      <a:tab pos="5292725" algn="r"/>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266700" algn="r"/>
                      <a:tab pos="5292725" algn="r"/>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266700" algn="r"/>
                      <a:tab pos="5292725" algn="r"/>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266700" algn="r"/>
                      <a:tab pos="5292725" algn="r"/>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266700" algn="r"/>
                      <a:tab pos="5292725" algn="r"/>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t>  &gt;=</a:t>
                  </a:r>
                </a:p>
              </p:txBody>
            </p:sp>
            <p:sp>
              <p:nvSpPr>
                <p:cNvPr id="54329" name="Rectangle 26"/>
                <p:cNvSpPr>
                  <a:spLocks noChangeArrowheads="1"/>
                </p:cNvSpPr>
                <p:nvPr/>
              </p:nvSpPr>
              <p:spPr bwMode="auto">
                <a:xfrm>
                  <a:off x="0" y="0"/>
                  <a:ext cx="655"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4286" name="Group 27"/>
              <p:cNvGrpSpPr>
                <a:grpSpLocks/>
              </p:cNvGrpSpPr>
              <p:nvPr/>
            </p:nvGrpSpPr>
            <p:grpSpPr bwMode="auto">
              <a:xfrm>
                <a:off x="0" y="432"/>
                <a:ext cx="493" cy="432"/>
                <a:chOff x="0" y="0"/>
                <a:chExt cx="493" cy="432"/>
              </a:xfrm>
            </p:grpSpPr>
            <p:sp>
              <p:nvSpPr>
                <p:cNvPr id="54326" name="Rectangle 28"/>
                <p:cNvSpPr>
                  <a:spLocks noChangeArrowheads="1"/>
                </p:cNvSpPr>
                <p:nvPr/>
              </p:nvSpPr>
              <p:spPr bwMode="auto">
                <a:xfrm>
                  <a:off x="44" y="2"/>
                  <a:ext cx="40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t>ANY</a:t>
                  </a:r>
                </a:p>
              </p:txBody>
            </p:sp>
            <p:sp>
              <p:nvSpPr>
                <p:cNvPr id="54327" name="Rectangle 29"/>
                <p:cNvSpPr>
                  <a:spLocks noChangeArrowheads="1"/>
                </p:cNvSpPr>
                <p:nvPr/>
              </p:nvSpPr>
              <p:spPr bwMode="auto">
                <a:xfrm>
                  <a:off x="0" y="0"/>
                  <a:ext cx="493"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4287" name="Group 30"/>
              <p:cNvGrpSpPr>
                <a:grpSpLocks/>
              </p:cNvGrpSpPr>
              <p:nvPr/>
            </p:nvGrpSpPr>
            <p:grpSpPr bwMode="auto">
              <a:xfrm>
                <a:off x="493" y="432"/>
                <a:ext cx="396" cy="432"/>
                <a:chOff x="0" y="0"/>
                <a:chExt cx="396" cy="432"/>
              </a:xfrm>
            </p:grpSpPr>
            <p:sp>
              <p:nvSpPr>
                <p:cNvPr id="54324" name="Rectangle 31"/>
                <p:cNvSpPr>
                  <a:spLocks noChangeArrowheads="1"/>
                </p:cNvSpPr>
                <p:nvPr/>
              </p:nvSpPr>
              <p:spPr bwMode="auto">
                <a:xfrm>
                  <a:off x="43" y="2"/>
                  <a:ext cx="31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500" b="1"/>
                    <a:t> </a:t>
                  </a:r>
                  <a:r>
                    <a:rPr lang="en-US" altLang="zh-CN" sz="2000" b="1"/>
                    <a:t> IN</a:t>
                  </a:r>
                </a:p>
              </p:txBody>
            </p:sp>
            <p:sp>
              <p:nvSpPr>
                <p:cNvPr id="54325" name="Rectangle 32"/>
                <p:cNvSpPr>
                  <a:spLocks noChangeArrowheads="1"/>
                </p:cNvSpPr>
                <p:nvPr/>
              </p:nvSpPr>
              <p:spPr bwMode="auto">
                <a:xfrm>
                  <a:off x="0" y="0"/>
                  <a:ext cx="396"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4288" name="Group 33"/>
              <p:cNvGrpSpPr>
                <a:grpSpLocks/>
              </p:cNvGrpSpPr>
              <p:nvPr/>
            </p:nvGrpSpPr>
            <p:grpSpPr bwMode="auto">
              <a:xfrm>
                <a:off x="889" y="432"/>
                <a:ext cx="656" cy="432"/>
                <a:chOff x="0" y="0"/>
                <a:chExt cx="656" cy="432"/>
              </a:xfrm>
            </p:grpSpPr>
            <p:sp>
              <p:nvSpPr>
                <p:cNvPr id="54322" name="Rectangle 34"/>
                <p:cNvSpPr>
                  <a:spLocks noChangeArrowheads="1"/>
                </p:cNvSpPr>
                <p:nvPr/>
              </p:nvSpPr>
              <p:spPr bwMode="auto">
                <a:xfrm>
                  <a:off x="45" y="2"/>
                  <a:ext cx="56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500" b="1"/>
                    <a:t>    </a:t>
                  </a:r>
                  <a:r>
                    <a:rPr lang="en-US" altLang="zh-CN" sz="2000" b="1"/>
                    <a:t>--</a:t>
                  </a:r>
                </a:p>
              </p:txBody>
            </p:sp>
            <p:sp>
              <p:nvSpPr>
                <p:cNvPr id="54323" name="Rectangle 35"/>
                <p:cNvSpPr>
                  <a:spLocks noChangeArrowheads="1"/>
                </p:cNvSpPr>
                <p:nvPr/>
              </p:nvSpPr>
              <p:spPr bwMode="auto">
                <a:xfrm>
                  <a:off x="0" y="0"/>
                  <a:ext cx="656"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4289" name="Group 36"/>
              <p:cNvGrpSpPr>
                <a:grpSpLocks/>
              </p:cNvGrpSpPr>
              <p:nvPr/>
            </p:nvGrpSpPr>
            <p:grpSpPr bwMode="auto">
              <a:xfrm>
                <a:off x="1545" y="432"/>
                <a:ext cx="617" cy="432"/>
                <a:chOff x="0" y="0"/>
                <a:chExt cx="617" cy="432"/>
              </a:xfrm>
            </p:grpSpPr>
            <p:sp>
              <p:nvSpPr>
                <p:cNvPr id="54320" name="Rectangle 37"/>
                <p:cNvSpPr>
                  <a:spLocks noChangeArrowheads="1"/>
                </p:cNvSpPr>
                <p:nvPr/>
              </p:nvSpPr>
              <p:spPr bwMode="auto">
                <a:xfrm>
                  <a:off x="43" y="2"/>
                  <a:ext cx="53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500" b="1"/>
                    <a:t> </a:t>
                  </a:r>
                  <a:r>
                    <a:rPr lang="en-US" altLang="zh-CN" sz="2000" b="1"/>
                    <a:t>&lt;MAX</a:t>
                  </a:r>
                </a:p>
              </p:txBody>
            </p:sp>
            <p:sp>
              <p:nvSpPr>
                <p:cNvPr id="54321" name="Rectangle 38"/>
                <p:cNvSpPr>
                  <a:spLocks noChangeArrowheads="1"/>
                </p:cNvSpPr>
                <p:nvPr/>
              </p:nvSpPr>
              <p:spPr bwMode="auto">
                <a:xfrm>
                  <a:off x="0" y="0"/>
                  <a:ext cx="617"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4290" name="Group 39"/>
              <p:cNvGrpSpPr>
                <a:grpSpLocks/>
              </p:cNvGrpSpPr>
              <p:nvPr/>
            </p:nvGrpSpPr>
            <p:grpSpPr bwMode="auto">
              <a:xfrm>
                <a:off x="2162" y="432"/>
                <a:ext cx="655" cy="432"/>
                <a:chOff x="0" y="0"/>
                <a:chExt cx="655" cy="432"/>
              </a:xfrm>
            </p:grpSpPr>
            <p:sp>
              <p:nvSpPr>
                <p:cNvPr id="54318" name="Rectangle 40"/>
                <p:cNvSpPr>
                  <a:spLocks noChangeArrowheads="1"/>
                </p:cNvSpPr>
                <p:nvPr/>
              </p:nvSpPr>
              <p:spPr bwMode="auto">
                <a:xfrm>
                  <a:off x="43" y="2"/>
                  <a:ext cx="56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t>&lt;=MAX</a:t>
                  </a:r>
                </a:p>
              </p:txBody>
            </p:sp>
            <p:sp>
              <p:nvSpPr>
                <p:cNvPr id="54319" name="Rectangle 41"/>
                <p:cNvSpPr>
                  <a:spLocks noChangeArrowheads="1"/>
                </p:cNvSpPr>
                <p:nvPr/>
              </p:nvSpPr>
              <p:spPr bwMode="auto">
                <a:xfrm>
                  <a:off x="0" y="0"/>
                  <a:ext cx="655"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4291" name="Group 42"/>
              <p:cNvGrpSpPr>
                <a:grpSpLocks/>
              </p:cNvGrpSpPr>
              <p:nvPr/>
            </p:nvGrpSpPr>
            <p:grpSpPr bwMode="auto">
              <a:xfrm>
                <a:off x="2817" y="432"/>
                <a:ext cx="587" cy="432"/>
                <a:chOff x="0" y="0"/>
                <a:chExt cx="587" cy="432"/>
              </a:xfrm>
            </p:grpSpPr>
            <p:sp>
              <p:nvSpPr>
                <p:cNvPr id="54316" name="Rectangle 43"/>
                <p:cNvSpPr>
                  <a:spLocks noChangeArrowheads="1"/>
                </p:cNvSpPr>
                <p:nvPr/>
              </p:nvSpPr>
              <p:spPr bwMode="auto">
                <a:xfrm>
                  <a:off x="43" y="2"/>
                  <a:ext cx="501"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t>&gt;MIN</a:t>
                  </a:r>
                </a:p>
              </p:txBody>
            </p:sp>
            <p:sp>
              <p:nvSpPr>
                <p:cNvPr id="54317" name="Rectangle 44"/>
                <p:cNvSpPr>
                  <a:spLocks noChangeArrowheads="1"/>
                </p:cNvSpPr>
                <p:nvPr/>
              </p:nvSpPr>
              <p:spPr bwMode="auto">
                <a:xfrm>
                  <a:off x="0" y="0"/>
                  <a:ext cx="587"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4292" name="Group 45"/>
              <p:cNvGrpSpPr>
                <a:grpSpLocks/>
              </p:cNvGrpSpPr>
              <p:nvPr/>
            </p:nvGrpSpPr>
            <p:grpSpPr bwMode="auto">
              <a:xfrm>
                <a:off x="3404" y="432"/>
                <a:ext cx="655" cy="432"/>
                <a:chOff x="0" y="0"/>
                <a:chExt cx="655" cy="432"/>
              </a:xfrm>
            </p:grpSpPr>
            <p:sp>
              <p:nvSpPr>
                <p:cNvPr id="54314" name="Rectangle 46"/>
                <p:cNvSpPr>
                  <a:spLocks noChangeArrowheads="1"/>
                </p:cNvSpPr>
                <p:nvPr/>
              </p:nvSpPr>
              <p:spPr bwMode="auto">
                <a:xfrm>
                  <a:off x="43" y="2"/>
                  <a:ext cx="56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t>&gt;= MIN</a:t>
                  </a:r>
                </a:p>
              </p:txBody>
            </p:sp>
            <p:sp>
              <p:nvSpPr>
                <p:cNvPr id="54315" name="Rectangle 47"/>
                <p:cNvSpPr>
                  <a:spLocks noChangeArrowheads="1"/>
                </p:cNvSpPr>
                <p:nvPr/>
              </p:nvSpPr>
              <p:spPr bwMode="auto">
                <a:xfrm>
                  <a:off x="0" y="0"/>
                  <a:ext cx="655"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4293" name="Group 48"/>
              <p:cNvGrpSpPr>
                <a:grpSpLocks/>
              </p:cNvGrpSpPr>
              <p:nvPr/>
            </p:nvGrpSpPr>
            <p:grpSpPr bwMode="auto">
              <a:xfrm>
                <a:off x="0" y="864"/>
                <a:ext cx="493" cy="432"/>
                <a:chOff x="0" y="0"/>
                <a:chExt cx="493" cy="432"/>
              </a:xfrm>
            </p:grpSpPr>
            <p:sp>
              <p:nvSpPr>
                <p:cNvPr id="54312" name="Rectangle 49"/>
                <p:cNvSpPr>
                  <a:spLocks noChangeArrowheads="1"/>
                </p:cNvSpPr>
                <p:nvPr/>
              </p:nvSpPr>
              <p:spPr bwMode="auto">
                <a:xfrm>
                  <a:off x="44" y="0"/>
                  <a:ext cx="40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t>ALL</a:t>
                  </a:r>
                </a:p>
              </p:txBody>
            </p:sp>
            <p:sp>
              <p:nvSpPr>
                <p:cNvPr id="54313" name="Rectangle 50"/>
                <p:cNvSpPr>
                  <a:spLocks noChangeArrowheads="1"/>
                </p:cNvSpPr>
                <p:nvPr/>
              </p:nvSpPr>
              <p:spPr bwMode="auto">
                <a:xfrm>
                  <a:off x="0" y="0"/>
                  <a:ext cx="493"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4294" name="Group 51"/>
              <p:cNvGrpSpPr>
                <a:grpSpLocks/>
              </p:cNvGrpSpPr>
              <p:nvPr/>
            </p:nvGrpSpPr>
            <p:grpSpPr bwMode="auto">
              <a:xfrm>
                <a:off x="493" y="864"/>
                <a:ext cx="396" cy="432"/>
                <a:chOff x="0" y="0"/>
                <a:chExt cx="396" cy="432"/>
              </a:xfrm>
            </p:grpSpPr>
            <p:sp>
              <p:nvSpPr>
                <p:cNvPr id="54310" name="Rectangle 52"/>
                <p:cNvSpPr>
                  <a:spLocks noChangeArrowheads="1"/>
                </p:cNvSpPr>
                <p:nvPr/>
              </p:nvSpPr>
              <p:spPr bwMode="auto">
                <a:xfrm>
                  <a:off x="43" y="0"/>
                  <a:ext cx="31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t>  --</a:t>
                  </a:r>
                </a:p>
              </p:txBody>
            </p:sp>
            <p:sp>
              <p:nvSpPr>
                <p:cNvPr id="54311" name="Rectangle 53"/>
                <p:cNvSpPr>
                  <a:spLocks noChangeArrowheads="1"/>
                </p:cNvSpPr>
                <p:nvPr/>
              </p:nvSpPr>
              <p:spPr bwMode="auto">
                <a:xfrm>
                  <a:off x="0" y="0"/>
                  <a:ext cx="396"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4295" name="Group 54"/>
              <p:cNvGrpSpPr>
                <a:grpSpLocks/>
              </p:cNvGrpSpPr>
              <p:nvPr/>
            </p:nvGrpSpPr>
            <p:grpSpPr bwMode="auto">
              <a:xfrm>
                <a:off x="889" y="864"/>
                <a:ext cx="656" cy="432"/>
                <a:chOff x="0" y="0"/>
                <a:chExt cx="656" cy="432"/>
              </a:xfrm>
            </p:grpSpPr>
            <p:sp>
              <p:nvSpPr>
                <p:cNvPr id="54308" name="Rectangle 55"/>
                <p:cNvSpPr>
                  <a:spLocks noChangeArrowheads="1"/>
                </p:cNvSpPr>
                <p:nvPr/>
              </p:nvSpPr>
              <p:spPr bwMode="auto">
                <a:xfrm>
                  <a:off x="45" y="0"/>
                  <a:ext cx="56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t> </a:t>
                  </a:r>
                  <a:r>
                    <a:rPr lang="en-US" altLang="zh-CN" b="1"/>
                    <a:t>NOT IN</a:t>
                  </a:r>
                </a:p>
              </p:txBody>
            </p:sp>
            <p:sp>
              <p:nvSpPr>
                <p:cNvPr id="54309" name="Rectangle 56"/>
                <p:cNvSpPr>
                  <a:spLocks noChangeArrowheads="1"/>
                </p:cNvSpPr>
                <p:nvPr/>
              </p:nvSpPr>
              <p:spPr bwMode="auto">
                <a:xfrm>
                  <a:off x="0" y="0"/>
                  <a:ext cx="656"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4296" name="Group 57"/>
              <p:cNvGrpSpPr>
                <a:grpSpLocks/>
              </p:cNvGrpSpPr>
              <p:nvPr/>
            </p:nvGrpSpPr>
            <p:grpSpPr bwMode="auto">
              <a:xfrm>
                <a:off x="1545" y="864"/>
                <a:ext cx="617" cy="432"/>
                <a:chOff x="0" y="0"/>
                <a:chExt cx="617" cy="432"/>
              </a:xfrm>
            </p:grpSpPr>
            <p:sp>
              <p:nvSpPr>
                <p:cNvPr id="54306" name="Rectangle 58"/>
                <p:cNvSpPr>
                  <a:spLocks noChangeArrowheads="1"/>
                </p:cNvSpPr>
                <p:nvPr/>
              </p:nvSpPr>
              <p:spPr bwMode="auto">
                <a:xfrm>
                  <a:off x="43" y="0"/>
                  <a:ext cx="53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500" b="1"/>
                    <a:t> </a:t>
                  </a:r>
                  <a:r>
                    <a:rPr lang="en-US" altLang="zh-CN" sz="2400" b="1"/>
                    <a:t>&lt;</a:t>
                  </a:r>
                  <a:r>
                    <a:rPr lang="en-US" altLang="zh-CN" sz="2000" b="1"/>
                    <a:t>MIN</a:t>
                  </a:r>
                </a:p>
              </p:txBody>
            </p:sp>
            <p:sp>
              <p:nvSpPr>
                <p:cNvPr id="54307" name="Rectangle 59"/>
                <p:cNvSpPr>
                  <a:spLocks noChangeArrowheads="1"/>
                </p:cNvSpPr>
                <p:nvPr/>
              </p:nvSpPr>
              <p:spPr bwMode="auto">
                <a:xfrm>
                  <a:off x="0" y="0"/>
                  <a:ext cx="617"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4297" name="Group 60"/>
              <p:cNvGrpSpPr>
                <a:grpSpLocks/>
              </p:cNvGrpSpPr>
              <p:nvPr/>
            </p:nvGrpSpPr>
            <p:grpSpPr bwMode="auto">
              <a:xfrm>
                <a:off x="2162" y="864"/>
                <a:ext cx="655" cy="432"/>
                <a:chOff x="0" y="0"/>
                <a:chExt cx="655" cy="432"/>
              </a:xfrm>
            </p:grpSpPr>
            <p:sp>
              <p:nvSpPr>
                <p:cNvPr id="54304" name="Rectangle 61"/>
                <p:cNvSpPr>
                  <a:spLocks noChangeArrowheads="1"/>
                </p:cNvSpPr>
                <p:nvPr/>
              </p:nvSpPr>
              <p:spPr bwMode="auto">
                <a:xfrm>
                  <a:off x="43" y="0"/>
                  <a:ext cx="56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t>&lt;= MIN</a:t>
                  </a:r>
                </a:p>
              </p:txBody>
            </p:sp>
            <p:sp>
              <p:nvSpPr>
                <p:cNvPr id="54305" name="Rectangle 62"/>
                <p:cNvSpPr>
                  <a:spLocks noChangeArrowheads="1"/>
                </p:cNvSpPr>
                <p:nvPr/>
              </p:nvSpPr>
              <p:spPr bwMode="auto">
                <a:xfrm>
                  <a:off x="0" y="0"/>
                  <a:ext cx="655"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4298" name="Group 63"/>
              <p:cNvGrpSpPr>
                <a:grpSpLocks/>
              </p:cNvGrpSpPr>
              <p:nvPr/>
            </p:nvGrpSpPr>
            <p:grpSpPr bwMode="auto">
              <a:xfrm>
                <a:off x="2817" y="864"/>
                <a:ext cx="587" cy="432"/>
                <a:chOff x="0" y="0"/>
                <a:chExt cx="587" cy="432"/>
              </a:xfrm>
            </p:grpSpPr>
            <p:sp>
              <p:nvSpPr>
                <p:cNvPr id="54302" name="Rectangle 64"/>
                <p:cNvSpPr>
                  <a:spLocks noChangeArrowheads="1"/>
                </p:cNvSpPr>
                <p:nvPr/>
              </p:nvSpPr>
              <p:spPr bwMode="auto">
                <a:xfrm>
                  <a:off x="43" y="0"/>
                  <a:ext cx="501"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t>&gt;MAX</a:t>
                  </a:r>
                </a:p>
              </p:txBody>
            </p:sp>
            <p:sp>
              <p:nvSpPr>
                <p:cNvPr id="54303" name="Rectangle 65"/>
                <p:cNvSpPr>
                  <a:spLocks noChangeArrowheads="1"/>
                </p:cNvSpPr>
                <p:nvPr/>
              </p:nvSpPr>
              <p:spPr bwMode="auto">
                <a:xfrm>
                  <a:off x="0" y="0"/>
                  <a:ext cx="587"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4299" name="Group 66"/>
              <p:cNvGrpSpPr>
                <a:grpSpLocks/>
              </p:cNvGrpSpPr>
              <p:nvPr/>
            </p:nvGrpSpPr>
            <p:grpSpPr bwMode="auto">
              <a:xfrm>
                <a:off x="3404" y="864"/>
                <a:ext cx="655" cy="432"/>
                <a:chOff x="0" y="0"/>
                <a:chExt cx="655" cy="432"/>
              </a:xfrm>
            </p:grpSpPr>
            <p:sp>
              <p:nvSpPr>
                <p:cNvPr id="54300" name="Rectangle 67"/>
                <p:cNvSpPr>
                  <a:spLocks noChangeArrowheads="1"/>
                </p:cNvSpPr>
                <p:nvPr/>
              </p:nvSpPr>
              <p:spPr bwMode="auto">
                <a:xfrm>
                  <a:off x="43" y="0"/>
                  <a:ext cx="56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&gt;= MAX</a:t>
                  </a:r>
                </a:p>
              </p:txBody>
            </p:sp>
            <p:sp>
              <p:nvSpPr>
                <p:cNvPr id="54301" name="Rectangle 68"/>
                <p:cNvSpPr>
                  <a:spLocks noChangeArrowheads="1"/>
                </p:cNvSpPr>
                <p:nvPr/>
              </p:nvSpPr>
              <p:spPr bwMode="auto">
                <a:xfrm>
                  <a:off x="0" y="0"/>
                  <a:ext cx="655"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
          <p:nvSpPr>
            <p:cNvPr id="54278" name="Rectangle 69"/>
            <p:cNvSpPr>
              <a:spLocks noChangeArrowheads="1"/>
            </p:cNvSpPr>
            <p:nvPr/>
          </p:nvSpPr>
          <p:spPr bwMode="auto">
            <a:xfrm>
              <a:off x="0" y="0"/>
              <a:ext cx="4065" cy="1302"/>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extLst>
      <p:ext uri="{BB962C8B-B14F-4D97-AF65-F5344CB8AC3E}">
        <p14:creationId xmlns:p14="http://schemas.microsoft.com/office/powerpoint/2010/main" val="33649732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lstStyle/>
          <a:p>
            <a:pPr eaLnBrk="1" hangingPunct="1"/>
            <a:r>
              <a:rPr lang="en-US" altLang="zh-CN" sz="3600" smtClean="0"/>
              <a:t>1</a:t>
            </a:r>
            <a:r>
              <a:rPr lang="zh-CN" altLang="en-US" sz="3600" smtClean="0"/>
              <a:t>. 等值与非等值连接查询 </a:t>
            </a:r>
          </a:p>
        </p:txBody>
      </p:sp>
      <p:sp>
        <p:nvSpPr>
          <p:cNvPr id="9219" name="Rectangle 3"/>
          <p:cNvSpPr>
            <a:spLocks noGrp="1" noChangeArrowheads="1"/>
          </p:cNvSpPr>
          <p:nvPr>
            <p:ph type="body" idx="4294967295"/>
          </p:nvPr>
        </p:nvSpPr>
        <p:spPr>
          <a:xfrm>
            <a:off x="684213" y="1268413"/>
            <a:ext cx="7696200" cy="4114800"/>
          </a:xfrm>
        </p:spPr>
        <p:txBody>
          <a:bodyPr/>
          <a:lstStyle/>
          <a:p>
            <a:pPr algn="just" eaLnBrk="1" hangingPunct="1">
              <a:lnSpc>
                <a:spcPct val="120000"/>
              </a:lnSpc>
            </a:pPr>
            <a:r>
              <a:rPr lang="zh-CN" altLang="en-US" smtClean="0"/>
              <a:t>等值连接：连接运算符为</a:t>
            </a:r>
            <a:r>
              <a:rPr lang="en-US" altLang="zh-CN" smtClean="0"/>
              <a:t>=</a:t>
            </a:r>
          </a:p>
          <a:p>
            <a:pPr algn="just" eaLnBrk="1" hangingPunct="1">
              <a:lnSpc>
                <a:spcPct val="120000"/>
              </a:lnSpc>
              <a:buFont typeface="Wingdings" panose="05000000000000000000" pitchFamily="2" charset="2"/>
              <a:buNone/>
            </a:pPr>
            <a:endParaRPr lang="en-US" altLang="zh-CN" sz="2400" smtClean="0"/>
          </a:p>
          <a:p>
            <a:pPr algn="just" eaLnBrk="1" hangingPunct="1">
              <a:lnSpc>
                <a:spcPct val="120000"/>
              </a:lnSpc>
              <a:buFont typeface="Wingdings" panose="05000000000000000000" pitchFamily="2" charset="2"/>
              <a:buNone/>
            </a:pPr>
            <a:r>
              <a:rPr lang="en-US" altLang="zh-CN" sz="2400" smtClean="0"/>
              <a:t>[</a:t>
            </a:r>
            <a:r>
              <a:rPr lang="zh-CN" altLang="en-US" sz="2400" smtClean="0"/>
              <a:t>例 </a:t>
            </a:r>
            <a:r>
              <a:rPr lang="en-US" altLang="zh-CN" sz="2400" smtClean="0"/>
              <a:t>3.49]  </a:t>
            </a:r>
            <a:r>
              <a:rPr lang="zh-CN" altLang="en-US" sz="2400" smtClean="0"/>
              <a:t>查询每个学生及其选修课程的情况</a:t>
            </a:r>
          </a:p>
          <a:p>
            <a:pPr algn="just" eaLnBrk="1" hangingPunct="1">
              <a:lnSpc>
                <a:spcPct val="120000"/>
              </a:lnSpc>
              <a:buFont typeface="Wingdings" panose="05000000000000000000" pitchFamily="2" charset="2"/>
              <a:buNone/>
            </a:pPr>
            <a:r>
              <a:rPr lang="zh-CN" altLang="en-US" sz="2400" smtClean="0"/>
              <a:t>		         </a:t>
            </a:r>
            <a:r>
              <a:rPr lang="en-US" altLang="zh-CN" sz="2400" smtClean="0"/>
              <a:t>SELECT  Student.*</a:t>
            </a:r>
            <a:r>
              <a:rPr lang="zh-CN" altLang="en-US" sz="2400" smtClean="0"/>
              <a:t>, </a:t>
            </a:r>
            <a:r>
              <a:rPr lang="en-US" altLang="zh-CN" sz="2400" smtClean="0"/>
              <a:t>SC.*</a:t>
            </a:r>
          </a:p>
          <a:p>
            <a:pPr eaLnBrk="1" hangingPunct="1">
              <a:lnSpc>
                <a:spcPct val="130000"/>
              </a:lnSpc>
              <a:buFont typeface="Wingdings" panose="05000000000000000000" pitchFamily="2" charset="2"/>
              <a:buNone/>
            </a:pPr>
            <a:r>
              <a:rPr lang="en-US" altLang="zh-CN" sz="2400" smtClean="0"/>
              <a:t>		        </a:t>
            </a:r>
            <a:r>
              <a:rPr lang="zh-CN" altLang="en-US" sz="2400" smtClean="0"/>
              <a:t> </a:t>
            </a:r>
            <a:r>
              <a:rPr lang="en-US" altLang="zh-CN" sz="2400" smtClean="0"/>
              <a:t>FROM     Student</a:t>
            </a:r>
            <a:r>
              <a:rPr lang="zh-CN" altLang="en-US" sz="2400" smtClean="0"/>
              <a:t>, </a:t>
            </a:r>
            <a:r>
              <a:rPr lang="en-US" altLang="zh-CN" sz="2400" smtClean="0"/>
              <a:t>SC</a:t>
            </a:r>
          </a:p>
          <a:p>
            <a:pPr eaLnBrk="1" hangingPunct="1">
              <a:lnSpc>
                <a:spcPct val="130000"/>
              </a:lnSpc>
              <a:buFont typeface="Wingdings" panose="05000000000000000000" pitchFamily="2" charset="2"/>
              <a:buNone/>
            </a:pPr>
            <a:r>
              <a:rPr lang="en-US" altLang="zh-CN" sz="2400" smtClean="0"/>
              <a:t>		</a:t>
            </a:r>
            <a:r>
              <a:rPr lang="zh-CN" altLang="en-US" sz="2400" smtClean="0"/>
              <a:t>         </a:t>
            </a:r>
            <a:r>
              <a:rPr lang="en-US" altLang="zh-CN" sz="2400" smtClean="0"/>
              <a:t>WHERE  Student.Sno = SC.Sno</a:t>
            </a:r>
            <a:r>
              <a:rPr lang="zh-CN" altLang="en-US" sz="2400" smtClean="0"/>
              <a:t>;</a:t>
            </a:r>
          </a:p>
        </p:txBody>
      </p:sp>
    </p:spTree>
    <p:extLst>
      <p:ext uri="{BB962C8B-B14F-4D97-AF65-F5344CB8AC3E}">
        <p14:creationId xmlns:p14="http://schemas.microsoft.com/office/powerpoint/2010/main" val="41384735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注意</a:t>
            </a:r>
            <a:endParaRPr lang="zh-CN" altLang="en-US" dirty="0"/>
          </a:p>
        </p:txBody>
      </p:sp>
      <p:sp>
        <p:nvSpPr>
          <p:cNvPr id="3" name="内容占位符 2"/>
          <p:cNvSpPr>
            <a:spLocks noGrp="1"/>
          </p:cNvSpPr>
          <p:nvPr>
            <p:ph idx="1"/>
          </p:nvPr>
        </p:nvSpPr>
        <p:spPr/>
        <p:txBody>
          <a:bodyPr/>
          <a:lstStyle/>
          <a:p>
            <a:r>
              <a:rPr lang="en-US" altLang="zh-CN" dirty="0" smtClean="0"/>
              <a:t>Any/all</a:t>
            </a:r>
            <a:r>
              <a:rPr lang="zh-CN" altLang="en-US" dirty="0" smtClean="0"/>
              <a:t>谓词与聚集函数并不总是可以替换</a:t>
            </a:r>
            <a:endParaRPr lang="en-US" altLang="zh-CN" dirty="0" smtClean="0"/>
          </a:p>
          <a:p>
            <a:r>
              <a:rPr lang="zh-CN" altLang="en-US" dirty="0" smtClean="0"/>
              <a:t>例如：找出平均成绩最高的学生学号</a:t>
            </a:r>
            <a:endParaRPr lang="en-US" altLang="zh-CN" dirty="0" smtClean="0"/>
          </a:p>
          <a:p>
            <a:r>
              <a:rPr lang="zh-CN" altLang="en-US" dirty="0"/>
              <a:t>聚集</a:t>
            </a:r>
            <a:r>
              <a:rPr lang="zh-CN" altLang="en-US" dirty="0" smtClean="0"/>
              <a:t>函数不能组合使用，</a:t>
            </a:r>
            <a:r>
              <a:rPr lang="en-US" altLang="zh-CN" dirty="0" smtClean="0"/>
              <a:t>max(</a:t>
            </a:r>
            <a:r>
              <a:rPr lang="en-US" altLang="zh-CN" dirty="0" err="1" smtClean="0"/>
              <a:t>avg</a:t>
            </a:r>
            <a:r>
              <a:rPr lang="en-US" altLang="zh-CN" dirty="0" smtClean="0"/>
              <a:t>(…))</a:t>
            </a:r>
            <a:r>
              <a:rPr lang="zh-CN" altLang="en-US" dirty="0" smtClean="0"/>
              <a:t>非法</a:t>
            </a:r>
            <a:endParaRPr lang="en-US" altLang="zh-CN" dirty="0" smtClean="0"/>
          </a:p>
          <a:p>
            <a:pPr marL="0" indent="0">
              <a:buNone/>
            </a:pPr>
            <a:r>
              <a:rPr lang="en-US" altLang="zh-CN" dirty="0"/>
              <a:t>select </a:t>
            </a:r>
            <a:r>
              <a:rPr lang="en-US" altLang="zh-CN" dirty="0" err="1" smtClean="0"/>
              <a:t>sno</a:t>
            </a:r>
            <a:r>
              <a:rPr lang="en-US" altLang="zh-CN" dirty="0" smtClean="0"/>
              <a:t>, </a:t>
            </a:r>
            <a:r>
              <a:rPr lang="en-US" altLang="zh-CN" dirty="0" err="1" smtClean="0"/>
              <a:t>avg</a:t>
            </a:r>
            <a:r>
              <a:rPr lang="en-US" altLang="zh-CN" dirty="0" smtClean="0"/>
              <a:t>(grade) </a:t>
            </a:r>
            <a:endParaRPr lang="en-US" altLang="zh-CN" dirty="0"/>
          </a:p>
          <a:p>
            <a:pPr marL="0" indent="0">
              <a:buNone/>
            </a:pPr>
            <a:r>
              <a:rPr lang="en-US" altLang="zh-CN" dirty="0"/>
              <a:t>from </a:t>
            </a:r>
            <a:r>
              <a:rPr lang="en-US" altLang="zh-CN" dirty="0" err="1"/>
              <a:t>sc</a:t>
            </a:r>
            <a:endParaRPr lang="en-US" altLang="zh-CN" dirty="0"/>
          </a:p>
          <a:p>
            <a:pPr marL="0" indent="0">
              <a:buNone/>
            </a:pPr>
            <a:r>
              <a:rPr lang="en-US" altLang="zh-CN" dirty="0"/>
              <a:t>group by </a:t>
            </a:r>
            <a:r>
              <a:rPr lang="en-US" altLang="zh-CN" dirty="0" err="1" smtClean="0"/>
              <a:t>sno</a:t>
            </a:r>
            <a:endParaRPr lang="en-US" altLang="zh-CN" dirty="0"/>
          </a:p>
          <a:p>
            <a:pPr marL="0" indent="0">
              <a:buNone/>
            </a:pPr>
            <a:r>
              <a:rPr lang="en-US" altLang="zh-CN" dirty="0"/>
              <a:t>having </a:t>
            </a:r>
            <a:r>
              <a:rPr lang="en-US" altLang="zh-CN" dirty="0" err="1" smtClean="0"/>
              <a:t>avg</a:t>
            </a:r>
            <a:r>
              <a:rPr lang="en-US" altLang="zh-CN" dirty="0" smtClean="0"/>
              <a:t>(</a:t>
            </a:r>
            <a:r>
              <a:rPr lang="en-US" altLang="zh-CN" dirty="0"/>
              <a:t>grade</a:t>
            </a:r>
            <a:r>
              <a:rPr lang="en-US" altLang="zh-CN" dirty="0" smtClean="0"/>
              <a:t>) </a:t>
            </a:r>
            <a:r>
              <a:rPr lang="en-US" altLang="zh-CN" dirty="0">
                <a:solidFill>
                  <a:srgbClr val="FF0000"/>
                </a:solidFill>
              </a:rPr>
              <a:t>&gt;=</a:t>
            </a:r>
            <a:r>
              <a:rPr lang="en-US" altLang="zh-CN" dirty="0"/>
              <a:t> all ( select </a:t>
            </a:r>
            <a:r>
              <a:rPr lang="en-US" altLang="zh-CN" dirty="0" err="1" smtClean="0"/>
              <a:t>avg</a:t>
            </a:r>
            <a:r>
              <a:rPr lang="en-US" altLang="zh-CN" dirty="0" smtClean="0"/>
              <a:t>(</a:t>
            </a:r>
            <a:r>
              <a:rPr lang="en-US" altLang="zh-CN" dirty="0"/>
              <a:t>grade</a:t>
            </a:r>
            <a:r>
              <a:rPr lang="en-US" altLang="zh-CN" dirty="0" smtClean="0"/>
              <a:t>)</a:t>
            </a:r>
            <a:endParaRPr lang="en-US" altLang="zh-CN" dirty="0"/>
          </a:p>
          <a:p>
            <a:pPr marL="0" indent="0">
              <a:buNone/>
            </a:pPr>
            <a:r>
              <a:rPr lang="en-US" altLang="zh-CN" dirty="0"/>
              <a:t>                                       from </a:t>
            </a:r>
            <a:r>
              <a:rPr lang="en-US" altLang="zh-CN" dirty="0" err="1"/>
              <a:t>sc</a:t>
            </a:r>
            <a:endParaRPr lang="en-US" altLang="zh-CN" dirty="0"/>
          </a:p>
          <a:p>
            <a:pPr marL="0" indent="0">
              <a:buNone/>
            </a:pPr>
            <a:r>
              <a:rPr lang="en-US" altLang="zh-CN" dirty="0"/>
              <a:t>                                       group by </a:t>
            </a:r>
            <a:r>
              <a:rPr lang="en-US" altLang="zh-CN" dirty="0" err="1" smtClean="0"/>
              <a:t>sno</a:t>
            </a:r>
            <a:r>
              <a:rPr lang="en-US" altLang="zh-CN" dirty="0" smtClean="0"/>
              <a:t>);</a:t>
            </a:r>
            <a:endParaRPr lang="zh-CN" altLang="en-US" dirty="0"/>
          </a:p>
        </p:txBody>
      </p:sp>
    </p:spTree>
    <p:extLst>
      <p:ext uri="{BB962C8B-B14F-4D97-AF65-F5344CB8AC3E}">
        <p14:creationId xmlns:p14="http://schemas.microsoft.com/office/powerpoint/2010/main" val="32776438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pPr eaLnBrk="1" hangingPunct="1"/>
            <a:r>
              <a:rPr lang="en-US" altLang="zh-CN" sz="3600" smtClean="0"/>
              <a:t>3.4.3  </a:t>
            </a:r>
            <a:r>
              <a:rPr lang="zh-CN" altLang="en-US" sz="3600" smtClean="0"/>
              <a:t>嵌套查询</a:t>
            </a:r>
          </a:p>
        </p:txBody>
      </p:sp>
      <p:sp>
        <p:nvSpPr>
          <p:cNvPr id="55299" name="Rectangle 3"/>
          <p:cNvSpPr>
            <a:spLocks noGrp="1" noChangeArrowheads="1"/>
          </p:cNvSpPr>
          <p:nvPr>
            <p:ph type="body" idx="4294967295"/>
          </p:nvPr>
        </p:nvSpPr>
        <p:spPr>
          <a:xfrm>
            <a:off x="457200" y="1555750"/>
            <a:ext cx="8229600" cy="4854575"/>
          </a:xfrm>
        </p:spPr>
        <p:txBody>
          <a:bodyPr/>
          <a:lstStyle/>
          <a:p>
            <a:pPr eaLnBrk="1" hangingPunct="1">
              <a:lnSpc>
                <a:spcPct val="150000"/>
              </a:lnSpc>
              <a:buFont typeface="Wingdings" panose="05000000000000000000" pitchFamily="2" charset="2"/>
              <a:buNone/>
            </a:pPr>
            <a:r>
              <a:rPr lang="en-US" altLang="zh-CN" smtClean="0"/>
              <a:t>  1.</a:t>
            </a:r>
            <a:r>
              <a:rPr lang="zh-CN" altLang="en-US" smtClean="0"/>
              <a:t>带有</a:t>
            </a:r>
            <a:r>
              <a:rPr lang="en-US" altLang="zh-CN" smtClean="0"/>
              <a:t>IN</a:t>
            </a:r>
            <a:r>
              <a:rPr lang="zh-CN" altLang="en-US" smtClean="0"/>
              <a:t>谓词的子查询 </a:t>
            </a:r>
          </a:p>
          <a:p>
            <a:pPr eaLnBrk="1" hangingPunct="1">
              <a:lnSpc>
                <a:spcPct val="150000"/>
              </a:lnSpc>
              <a:buFont typeface="Wingdings" panose="05000000000000000000" pitchFamily="2" charset="2"/>
              <a:buNone/>
            </a:pPr>
            <a:r>
              <a:rPr lang="zh-CN" altLang="en-US" smtClean="0"/>
              <a:t>  </a:t>
            </a:r>
            <a:r>
              <a:rPr lang="en-US" altLang="zh-CN" smtClean="0"/>
              <a:t>2.</a:t>
            </a:r>
            <a:r>
              <a:rPr lang="zh-CN" altLang="en-US" smtClean="0"/>
              <a:t>带有比较运算符的子查询</a:t>
            </a:r>
          </a:p>
          <a:p>
            <a:pPr eaLnBrk="1" hangingPunct="1">
              <a:lnSpc>
                <a:spcPct val="150000"/>
              </a:lnSpc>
              <a:buFont typeface="Wingdings" panose="05000000000000000000" pitchFamily="2" charset="2"/>
              <a:buNone/>
            </a:pPr>
            <a:r>
              <a:rPr lang="zh-CN" altLang="en-US" smtClean="0"/>
              <a:t>  </a:t>
            </a:r>
            <a:r>
              <a:rPr lang="en-US" altLang="zh-CN" smtClean="0"/>
              <a:t>3.</a:t>
            </a:r>
            <a:r>
              <a:rPr lang="zh-CN" altLang="en-US" smtClean="0"/>
              <a:t>带有</a:t>
            </a:r>
            <a:r>
              <a:rPr lang="en-US" altLang="zh-CN" smtClean="0"/>
              <a:t>ANY</a:t>
            </a:r>
            <a:r>
              <a:rPr lang="zh-CN" altLang="en-US" smtClean="0"/>
              <a:t>（</a:t>
            </a:r>
            <a:r>
              <a:rPr lang="en-US" altLang="zh-CN" smtClean="0"/>
              <a:t>SOME</a:t>
            </a:r>
            <a:r>
              <a:rPr lang="zh-CN" altLang="en-US" smtClean="0"/>
              <a:t>）或</a:t>
            </a:r>
            <a:r>
              <a:rPr lang="en-US" altLang="zh-CN" smtClean="0"/>
              <a:t>ALL</a:t>
            </a:r>
            <a:r>
              <a:rPr lang="zh-CN" altLang="en-US" smtClean="0"/>
              <a:t>谓词的子查询</a:t>
            </a:r>
          </a:p>
          <a:p>
            <a:pPr eaLnBrk="1" hangingPunct="1">
              <a:lnSpc>
                <a:spcPct val="150000"/>
              </a:lnSpc>
              <a:buFont typeface="Wingdings" panose="05000000000000000000" pitchFamily="2" charset="2"/>
              <a:buNone/>
            </a:pPr>
            <a:r>
              <a:rPr lang="zh-CN" altLang="en-US" smtClean="0">
                <a:solidFill>
                  <a:srgbClr val="7030A0"/>
                </a:solidFill>
              </a:rPr>
              <a:t>  </a:t>
            </a:r>
            <a:r>
              <a:rPr lang="en-US" altLang="zh-CN" smtClean="0">
                <a:solidFill>
                  <a:srgbClr val="7030A0"/>
                </a:solidFill>
              </a:rPr>
              <a:t>4.</a:t>
            </a:r>
            <a:r>
              <a:rPr lang="zh-CN" altLang="en-US" smtClean="0">
                <a:solidFill>
                  <a:srgbClr val="7030A0"/>
                </a:solidFill>
              </a:rPr>
              <a:t>带有</a:t>
            </a:r>
            <a:r>
              <a:rPr lang="en-US" altLang="zh-CN" smtClean="0">
                <a:solidFill>
                  <a:srgbClr val="7030A0"/>
                </a:solidFill>
              </a:rPr>
              <a:t>EXISTS</a:t>
            </a:r>
            <a:r>
              <a:rPr lang="zh-CN" altLang="en-US" smtClean="0">
                <a:solidFill>
                  <a:srgbClr val="7030A0"/>
                </a:solidFill>
              </a:rPr>
              <a:t>谓词的子查询</a:t>
            </a:r>
          </a:p>
          <a:p>
            <a:pPr eaLnBrk="1" hangingPunct="1">
              <a:lnSpc>
                <a:spcPct val="130000"/>
              </a:lnSpc>
              <a:buFont typeface="Wingdings" panose="05000000000000000000" pitchFamily="2" charset="2"/>
              <a:buNone/>
            </a:pPr>
            <a:endParaRPr lang="en-US" altLang="zh-CN" smtClean="0"/>
          </a:p>
        </p:txBody>
      </p:sp>
    </p:spTree>
    <p:extLst>
      <p:ext uri="{BB962C8B-B14F-4D97-AF65-F5344CB8AC3E}">
        <p14:creationId xmlns:p14="http://schemas.microsoft.com/office/powerpoint/2010/main" val="204269463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p:txBody>
          <a:bodyPr/>
          <a:lstStyle/>
          <a:p>
            <a:pPr eaLnBrk="1" hangingPunct="1"/>
            <a:r>
              <a:rPr lang="zh-CN" altLang="en-US" sz="3600" smtClean="0"/>
              <a:t>带有</a:t>
            </a:r>
            <a:r>
              <a:rPr lang="en-US" altLang="zh-CN" sz="3600" smtClean="0"/>
              <a:t>EXISTS</a:t>
            </a:r>
            <a:r>
              <a:rPr lang="zh-CN" altLang="en-US" sz="3600" smtClean="0"/>
              <a:t>谓词的子查询</a:t>
            </a:r>
          </a:p>
        </p:txBody>
      </p:sp>
      <p:sp>
        <p:nvSpPr>
          <p:cNvPr id="56323" name="Rectangle 3"/>
          <p:cNvSpPr>
            <a:spLocks noGrp="1" noChangeArrowheads="1"/>
          </p:cNvSpPr>
          <p:nvPr>
            <p:ph type="body" idx="4294967295"/>
          </p:nvPr>
        </p:nvSpPr>
        <p:spPr>
          <a:xfrm>
            <a:off x="252413" y="1098550"/>
            <a:ext cx="8640762" cy="4851400"/>
          </a:xfrm>
        </p:spPr>
        <p:txBody>
          <a:bodyPr/>
          <a:lstStyle/>
          <a:p>
            <a:pPr eaLnBrk="1" hangingPunct="1">
              <a:lnSpc>
                <a:spcPct val="120000"/>
              </a:lnSpc>
            </a:pPr>
            <a:r>
              <a:rPr lang="en-US" altLang="zh-CN" smtClean="0"/>
              <a:t> EXISTS</a:t>
            </a:r>
            <a:r>
              <a:rPr lang="zh-CN" altLang="en-US" smtClean="0"/>
              <a:t>谓词</a:t>
            </a:r>
          </a:p>
          <a:p>
            <a:pPr lvl="1">
              <a:lnSpc>
                <a:spcPct val="120000"/>
              </a:lnSpc>
              <a:buSzPct val="75000"/>
            </a:pPr>
            <a:r>
              <a:rPr lang="zh-CN" altLang="en-US" smtClean="0"/>
              <a:t>存在量词 </a:t>
            </a:r>
            <a:r>
              <a:rPr lang="zh-CN" altLang="en-US" smtClean="0">
                <a:sym typeface="Symbol" panose="05050102010706020507" pitchFamily="18" charset="2"/>
              </a:rPr>
              <a:t></a:t>
            </a:r>
            <a:r>
              <a:rPr lang="zh-CN" altLang="en-US" smtClean="0"/>
              <a:t> </a:t>
            </a:r>
          </a:p>
          <a:p>
            <a:pPr lvl="1">
              <a:lnSpc>
                <a:spcPct val="120000"/>
              </a:lnSpc>
              <a:buSzPct val="75000"/>
            </a:pPr>
            <a:r>
              <a:rPr lang="zh-CN" altLang="en-US" smtClean="0"/>
              <a:t>带有</a:t>
            </a:r>
            <a:r>
              <a:rPr lang="en-US" altLang="zh-CN" smtClean="0"/>
              <a:t>EXISTS</a:t>
            </a:r>
            <a:r>
              <a:rPr lang="zh-CN" altLang="en-US" smtClean="0"/>
              <a:t>谓词的子查询不返回任何数据，只产生逻辑真值“</a:t>
            </a:r>
            <a:r>
              <a:rPr lang="en-US" altLang="zh-CN" smtClean="0"/>
              <a:t>true”</a:t>
            </a:r>
            <a:r>
              <a:rPr lang="zh-CN" altLang="en-US" smtClean="0"/>
              <a:t>或逻辑假值“</a:t>
            </a:r>
            <a:r>
              <a:rPr lang="en-US" altLang="zh-CN" smtClean="0"/>
              <a:t>false”</a:t>
            </a:r>
            <a:r>
              <a:rPr lang="zh-CN" altLang="en-US" smtClean="0"/>
              <a:t>。</a:t>
            </a:r>
          </a:p>
          <a:p>
            <a:pPr lvl="2">
              <a:lnSpc>
                <a:spcPct val="120000"/>
              </a:lnSpc>
              <a:buSzPct val="87000"/>
              <a:buFont typeface="Wingdings" panose="05000000000000000000" pitchFamily="2" charset="2"/>
              <a:buChar char="l"/>
            </a:pPr>
            <a:r>
              <a:rPr lang="zh-CN" altLang="en-US" sz="2200" smtClean="0"/>
              <a:t>若内层查询结果非空，则外层的</a:t>
            </a:r>
            <a:r>
              <a:rPr lang="en-US" altLang="zh-CN" sz="2200" smtClean="0"/>
              <a:t>WHERE</a:t>
            </a:r>
            <a:r>
              <a:rPr lang="zh-CN" altLang="en-US" sz="2200" smtClean="0"/>
              <a:t>子句返回真值</a:t>
            </a:r>
          </a:p>
          <a:p>
            <a:pPr lvl="2">
              <a:lnSpc>
                <a:spcPct val="120000"/>
              </a:lnSpc>
              <a:buSzPct val="87000"/>
              <a:buFont typeface="Wingdings" panose="05000000000000000000" pitchFamily="2" charset="2"/>
              <a:buChar char="l"/>
            </a:pPr>
            <a:r>
              <a:rPr lang="zh-CN" altLang="en-US" sz="2200" smtClean="0"/>
              <a:t>若内层查询结果为空，则外层的</a:t>
            </a:r>
            <a:r>
              <a:rPr lang="en-US" altLang="zh-CN" sz="2200" smtClean="0"/>
              <a:t>WHERE</a:t>
            </a:r>
            <a:r>
              <a:rPr lang="zh-CN" altLang="en-US" sz="2200" smtClean="0"/>
              <a:t>子句返回假值</a:t>
            </a:r>
          </a:p>
          <a:p>
            <a:pPr lvl="1">
              <a:lnSpc>
                <a:spcPct val="120000"/>
              </a:lnSpc>
              <a:buSzPct val="75000"/>
            </a:pPr>
            <a:r>
              <a:rPr lang="zh-CN" altLang="en-US" smtClean="0"/>
              <a:t>由</a:t>
            </a:r>
            <a:r>
              <a:rPr lang="en-US" altLang="zh-CN" smtClean="0"/>
              <a:t>EXISTS</a:t>
            </a:r>
            <a:r>
              <a:rPr lang="zh-CN" altLang="en-US" smtClean="0"/>
              <a:t>引出的子查询，其目标列表达式通常都用 * ，因为带</a:t>
            </a:r>
            <a:r>
              <a:rPr lang="en-US" altLang="zh-CN" smtClean="0"/>
              <a:t>EXISTS</a:t>
            </a:r>
            <a:r>
              <a:rPr lang="zh-CN" altLang="en-US" smtClean="0"/>
              <a:t>的子查询只返回真值或假值，给出列名无实际意义。</a:t>
            </a:r>
          </a:p>
        </p:txBody>
      </p:sp>
    </p:spTree>
    <p:extLst>
      <p:ext uri="{BB962C8B-B14F-4D97-AF65-F5344CB8AC3E}">
        <p14:creationId xmlns:p14="http://schemas.microsoft.com/office/powerpoint/2010/main" val="334430499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xfrm>
            <a:off x="457200" y="1698625"/>
            <a:ext cx="8229600" cy="4854575"/>
          </a:xfrm>
        </p:spPr>
        <p:txBody>
          <a:bodyPr/>
          <a:lstStyle/>
          <a:p>
            <a:pPr eaLnBrk="1" hangingPunct="1">
              <a:lnSpc>
                <a:spcPct val="120000"/>
              </a:lnSpc>
            </a:pPr>
            <a:r>
              <a:rPr lang="en-US" altLang="zh-CN" smtClean="0"/>
              <a:t>NOT EXISTS</a:t>
            </a:r>
            <a:r>
              <a:rPr lang="zh-CN" altLang="en-US" smtClean="0"/>
              <a:t>谓词</a:t>
            </a:r>
          </a:p>
          <a:p>
            <a:pPr lvl="1">
              <a:lnSpc>
                <a:spcPct val="150000"/>
              </a:lnSpc>
            </a:pPr>
            <a:r>
              <a:rPr lang="zh-CN" altLang="en-US" smtClean="0"/>
              <a:t>若内层查询结果非空，则外层的</a:t>
            </a:r>
            <a:r>
              <a:rPr lang="en-US" altLang="zh-CN" smtClean="0"/>
              <a:t>WHERE</a:t>
            </a:r>
            <a:r>
              <a:rPr lang="zh-CN" altLang="en-US" smtClean="0"/>
              <a:t>子句返回假值</a:t>
            </a:r>
          </a:p>
          <a:p>
            <a:pPr lvl="1">
              <a:lnSpc>
                <a:spcPct val="150000"/>
              </a:lnSpc>
            </a:pPr>
            <a:r>
              <a:rPr lang="zh-CN" altLang="en-US" smtClean="0"/>
              <a:t>若内层查询结果为空，则外层的</a:t>
            </a:r>
            <a:r>
              <a:rPr lang="en-US" altLang="zh-CN" smtClean="0"/>
              <a:t>WHERE</a:t>
            </a:r>
            <a:r>
              <a:rPr lang="zh-CN" altLang="en-US" smtClean="0"/>
              <a:t>子句返回真值</a:t>
            </a:r>
          </a:p>
          <a:p>
            <a:pPr>
              <a:buFont typeface="Wingdings" panose="05000000000000000000" pitchFamily="2" charset="2"/>
              <a:buChar char="n"/>
            </a:pPr>
            <a:endParaRPr lang="zh-CN" altLang="en-US" smtClean="0"/>
          </a:p>
        </p:txBody>
      </p:sp>
      <p:sp>
        <p:nvSpPr>
          <p:cNvPr id="57347" name="Rectangle 2"/>
          <p:cNvSpPr>
            <a:spLocks noGrp="1" noChangeArrowheads="1"/>
          </p:cNvSpPr>
          <p:nvPr/>
        </p:nvSpPr>
        <p:spPr bwMode="auto">
          <a:xfrm>
            <a:off x="584200" y="-49213"/>
            <a:ext cx="8229600"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Tx/>
              <a:buNone/>
            </a:pPr>
            <a:r>
              <a:rPr lang="zh-CN" altLang="en-US" sz="3600" b="1">
                <a:solidFill>
                  <a:schemeClr val="bg1"/>
                </a:solidFill>
              </a:rPr>
              <a:t>带有</a:t>
            </a:r>
            <a:r>
              <a:rPr lang="en-US" altLang="zh-CN" sz="3600" b="1">
                <a:solidFill>
                  <a:schemeClr val="bg1"/>
                </a:solidFill>
              </a:rPr>
              <a:t>EXISTS</a:t>
            </a:r>
            <a:r>
              <a:rPr lang="zh-CN" altLang="en-US" sz="3600" b="1">
                <a:solidFill>
                  <a:schemeClr val="bg1"/>
                </a:solidFill>
              </a:rPr>
              <a:t>谓词的子查询（续）</a:t>
            </a:r>
          </a:p>
        </p:txBody>
      </p:sp>
    </p:spTree>
    <p:extLst>
      <p:ext uri="{BB962C8B-B14F-4D97-AF65-F5344CB8AC3E}">
        <p14:creationId xmlns:p14="http://schemas.microsoft.com/office/powerpoint/2010/main" val="317709146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p:txBody>
          <a:bodyPr/>
          <a:lstStyle/>
          <a:p>
            <a:pPr eaLnBrk="1" hangingPunct="1"/>
            <a:r>
              <a:rPr lang="zh-CN" altLang="en-US" sz="3600" smtClean="0"/>
              <a:t>带有</a:t>
            </a:r>
            <a:r>
              <a:rPr lang="en-US" altLang="zh-CN" sz="3600" smtClean="0"/>
              <a:t>EXISTS</a:t>
            </a:r>
            <a:r>
              <a:rPr lang="zh-CN" altLang="en-US" sz="3600" smtClean="0"/>
              <a:t>谓词的子查询（续）</a:t>
            </a:r>
          </a:p>
        </p:txBody>
      </p:sp>
      <p:sp>
        <p:nvSpPr>
          <p:cNvPr id="58371" name="Rectangle 3"/>
          <p:cNvSpPr>
            <a:spLocks noGrp="1" noChangeArrowheads="1"/>
          </p:cNvSpPr>
          <p:nvPr>
            <p:ph type="body" idx="4294967295"/>
          </p:nvPr>
        </p:nvSpPr>
        <p:spPr>
          <a:xfrm>
            <a:off x="250825" y="957263"/>
            <a:ext cx="8435975" cy="6434137"/>
          </a:xfrm>
        </p:spPr>
        <p:txBody>
          <a:bodyPr/>
          <a:lstStyle/>
          <a:p>
            <a:pPr eaLnBrk="1" hangingPunct="1">
              <a:buFont typeface="宋体" panose="02010600030101010101" pitchFamily="2" charset="-122"/>
              <a:buNone/>
            </a:pPr>
            <a:r>
              <a:rPr lang="en-US" altLang="zh-CN" sz="2400" smtClean="0"/>
              <a:t>[</a:t>
            </a:r>
            <a:r>
              <a:rPr lang="zh-CN" altLang="en-US" sz="2400" smtClean="0"/>
              <a:t>例 </a:t>
            </a:r>
            <a:r>
              <a:rPr lang="en-US" altLang="zh-CN" sz="2400" smtClean="0"/>
              <a:t>3.60]</a:t>
            </a:r>
            <a:r>
              <a:rPr lang="zh-CN" altLang="en-US" sz="2400" smtClean="0"/>
              <a:t>查询所有选修了</a:t>
            </a:r>
            <a:r>
              <a:rPr lang="en-US" altLang="zh-CN" sz="2400" smtClean="0"/>
              <a:t>1</a:t>
            </a:r>
            <a:r>
              <a:rPr lang="zh-CN" altLang="en-US" sz="2400" smtClean="0"/>
              <a:t>号课程的学生姓名。</a:t>
            </a:r>
          </a:p>
          <a:p>
            <a:pPr eaLnBrk="1" hangingPunct="1">
              <a:buFont typeface="宋体" panose="02010600030101010101" pitchFamily="2" charset="-122"/>
              <a:buNone/>
            </a:pPr>
            <a:r>
              <a:rPr lang="zh-CN" altLang="en-US" sz="2400" smtClean="0"/>
              <a:t> 思路分析：</a:t>
            </a:r>
          </a:p>
          <a:p>
            <a:pPr lvl="1"/>
            <a:r>
              <a:rPr lang="zh-CN" altLang="en-US" sz="2200" smtClean="0"/>
              <a:t>本查询涉及</a:t>
            </a:r>
            <a:r>
              <a:rPr lang="en-US" altLang="zh-CN" sz="2200" smtClean="0"/>
              <a:t>Student</a:t>
            </a:r>
            <a:r>
              <a:rPr lang="zh-CN" altLang="en-US" sz="2200" smtClean="0"/>
              <a:t>和</a:t>
            </a:r>
            <a:r>
              <a:rPr lang="en-US" altLang="zh-CN" sz="2200" smtClean="0"/>
              <a:t>SC</a:t>
            </a:r>
            <a:r>
              <a:rPr lang="zh-CN" altLang="en-US" sz="2200" smtClean="0"/>
              <a:t>关系</a:t>
            </a:r>
          </a:p>
          <a:p>
            <a:pPr lvl="1"/>
            <a:r>
              <a:rPr lang="zh-CN" altLang="en-US" sz="2200" smtClean="0"/>
              <a:t>在</a:t>
            </a:r>
            <a:r>
              <a:rPr lang="en-US" altLang="zh-CN" sz="2200" smtClean="0"/>
              <a:t>Student</a:t>
            </a:r>
            <a:r>
              <a:rPr lang="zh-CN" altLang="en-US" sz="2200" smtClean="0"/>
              <a:t>中依次取每个元组的</a:t>
            </a:r>
            <a:r>
              <a:rPr lang="en-US" altLang="zh-CN" sz="2200" smtClean="0"/>
              <a:t>Sno</a:t>
            </a:r>
            <a:r>
              <a:rPr lang="zh-CN" altLang="en-US" sz="2200" smtClean="0"/>
              <a:t>值，用此值去检查</a:t>
            </a:r>
            <a:r>
              <a:rPr lang="en-US" altLang="zh-CN" sz="2200" smtClean="0"/>
              <a:t>SC</a:t>
            </a:r>
            <a:r>
              <a:rPr lang="zh-CN" altLang="en-US" sz="2200" smtClean="0"/>
              <a:t>表</a:t>
            </a:r>
          </a:p>
          <a:p>
            <a:pPr lvl="1"/>
            <a:r>
              <a:rPr lang="zh-CN" altLang="en-US" sz="2200" smtClean="0"/>
              <a:t>若</a:t>
            </a:r>
            <a:r>
              <a:rPr lang="en-US" altLang="zh-CN" sz="2200" smtClean="0"/>
              <a:t>SC</a:t>
            </a:r>
            <a:r>
              <a:rPr lang="zh-CN" altLang="en-US" sz="2200" smtClean="0"/>
              <a:t>中存在这样的元组，其</a:t>
            </a:r>
            <a:r>
              <a:rPr lang="en-US" altLang="zh-CN" sz="2200" smtClean="0"/>
              <a:t>Sno</a:t>
            </a:r>
            <a:r>
              <a:rPr lang="zh-CN" altLang="en-US" sz="2200" smtClean="0"/>
              <a:t>值等于此</a:t>
            </a:r>
            <a:r>
              <a:rPr lang="en-US" altLang="zh-CN" sz="2200" smtClean="0"/>
              <a:t>Student.Sno</a:t>
            </a:r>
            <a:r>
              <a:rPr lang="zh-CN" altLang="en-US" sz="2200" smtClean="0"/>
              <a:t>值，并且其</a:t>
            </a:r>
            <a:r>
              <a:rPr lang="en-US" altLang="zh-CN" sz="2200" smtClean="0"/>
              <a:t>Cno= ‘1’</a:t>
            </a:r>
            <a:r>
              <a:rPr lang="zh-CN" altLang="en-US" sz="2200" smtClean="0"/>
              <a:t>，则取此</a:t>
            </a:r>
            <a:r>
              <a:rPr lang="en-US" altLang="zh-CN" sz="2200" smtClean="0"/>
              <a:t>Student.Sname</a:t>
            </a:r>
            <a:r>
              <a:rPr lang="zh-CN" altLang="en-US" sz="2200" smtClean="0"/>
              <a:t>送入结果表</a:t>
            </a:r>
            <a:endParaRPr lang="en-US" altLang="zh-CN" sz="2200" smtClean="0"/>
          </a:p>
          <a:p>
            <a:pPr eaLnBrk="1" hangingPunct="1">
              <a:buFont typeface="Wingdings" panose="05000000000000000000" pitchFamily="2" charset="2"/>
              <a:buNone/>
            </a:pPr>
            <a:r>
              <a:rPr lang="zh-CN" altLang="en-US" sz="2000" smtClean="0"/>
              <a:t>    </a:t>
            </a:r>
            <a:endParaRPr lang="en-US" altLang="zh-CN" sz="2000" smtClean="0"/>
          </a:p>
          <a:p>
            <a:pPr eaLnBrk="1" hangingPunct="1">
              <a:buFont typeface="Wingdings" panose="05000000000000000000" pitchFamily="2" charset="2"/>
              <a:buNone/>
            </a:pPr>
            <a:r>
              <a:rPr lang="en-US" altLang="zh-CN" sz="2000" smtClean="0"/>
              <a:t>   </a:t>
            </a:r>
            <a:r>
              <a:rPr lang="zh-CN" altLang="en-US" sz="2000" smtClean="0"/>
              <a:t> </a:t>
            </a:r>
            <a:r>
              <a:rPr lang="en-US" altLang="zh-CN" sz="2400" smtClean="0"/>
              <a:t> SELECT Sname</a:t>
            </a:r>
          </a:p>
          <a:p>
            <a:pPr eaLnBrk="1" hangingPunct="1">
              <a:buFont typeface="Wingdings" panose="05000000000000000000" pitchFamily="2" charset="2"/>
              <a:buNone/>
            </a:pPr>
            <a:r>
              <a:rPr lang="en-US" altLang="zh-CN" sz="2400" smtClean="0"/>
              <a:t>     FROM</a:t>
            </a:r>
            <a:r>
              <a:rPr lang="en-US" altLang="zh-CN" sz="2400" smtClean="0">
                <a:solidFill>
                  <a:srgbClr val="FF00FF"/>
                </a:solidFill>
              </a:rPr>
              <a:t> Student</a:t>
            </a:r>
            <a:endParaRPr lang="en-US" altLang="zh-CN" smtClean="0">
              <a:solidFill>
                <a:srgbClr val="FF00FF"/>
              </a:solidFill>
            </a:endParaRPr>
          </a:p>
          <a:p>
            <a:pPr eaLnBrk="1" hangingPunct="1">
              <a:buFont typeface="Wingdings" panose="05000000000000000000" pitchFamily="2" charset="2"/>
              <a:buNone/>
            </a:pPr>
            <a:r>
              <a:rPr lang="en-US" altLang="zh-CN" sz="2400" smtClean="0"/>
              <a:t>     WHERE EXISTS</a:t>
            </a:r>
          </a:p>
          <a:p>
            <a:pPr eaLnBrk="1" hangingPunct="1">
              <a:buFont typeface="Wingdings" panose="05000000000000000000" pitchFamily="2" charset="2"/>
              <a:buNone/>
            </a:pPr>
            <a:r>
              <a:rPr lang="en-US" altLang="zh-CN" sz="2400" smtClean="0"/>
              <a:t>                   </a:t>
            </a:r>
            <a:r>
              <a:rPr lang="zh-CN" altLang="en-US" sz="2400" smtClean="0"/>
              <a:t>(</a:t>
            </a:r>
            <a:r>
              <a:rPr lang="en-US" altLang="zh-CN" sz="2400" smtClean="0"/>
              <a:t>SELECT </a:t>
            </a:r>
            <a:r>
              <a:rPr lang="en-US" altLang="zh-CN" sz="2400" smtClean="0">
                <a:solidFill>
                  <a:srgbClr val="FF00FF"/>
                </a:solidFill>
              </a:rPr>
              <a:t>*</a:t>
            </a:r>
          </a:p>
          <a:p>
            <a:pPr eaLnBrk="1" hangingPunct="1">
              <a:buFont typeface="Wingdings" panose="05000000000000000000" pitchFamily="2" charset="2"/>
              <a:buNone/>
            </a:pPr>
            <a:r>
              <a:rPr lang="en-US" altLang="zh-CN" sz="2400" smtClean="0"/>
              <a:t>                    FROM SC</a:t>
            </a:r>
          </a:p>
          <a:p>
            <a:pPr eaLnBrk="1" hangingPunct="1">
              <a:buFont typeface="Wingdings" panose="05000000000000000000" pitchFamily="2" charset="2"/>
              <a:buNone/>
            </a:pPr>
            <a:r>
              <a:rPr lang="en-US" altLang="zh-CN" sz="2400" smtClean="0"/>
              <a:t>                    WHERE Sno=</a:t>
            </a:r>
            <a:r>
              <a:rPr lang="en-US" altLang="zh-CN" sz="2400" smtClean="0">
                <a:solidFill>
                  <a:srgbClr val="FF00FF"/>
                </a:solidFill>
              </a:rPr>
              <a:t>Student.Sno</a:t>
            </a:r>
            <a:r>
              <a:rPr lang="en-US" altLang="zh-CN" sz="2400" smtClean="0"/>
              <a:t> AND Cno= ' 1 '</a:t>
            </a:r>
            <a:r>
              <a:rPr lang="zh-CN" altLang="en-US" sz="2400" smtClean="0"/>
              <a:t>);</a:t>
            </a:r>
          </a:p>
          <a:p>
            <a:pPr eaLnBrk="1" hangingPunct="1">
              <a:buFont typeface="Wingdings" panose="05000000000000000000" pitchFamily="2" charset="2"/>
              <a:buNone/>
            </a:pPr>
            <a:r>
              <a:rPr lang="zh-CN" altLang="en-US" sz="2000" smtClean="0">
                <a:latin typeface="宋体" panose="02010600030101010101" pitchFamily="2" charset="-122"/>
              </a:rPr>
              <a:t>  </a:t>
            </a:r>
            <a:endParaRPr lang="zh-CN" altLang="en-US" sz="2000" smtClean="0"/>
          </a:p>
        </p:txBody>
      </p:sp>
    </p:spTree>
    <p:extLst>
      <p:ext uri="{BB962C8B-B14F-4D97-AF65-F5344CB8AC3E}">
        <p14:creationId xmlns:p14="http://schemas.microsoft.com/office/powerpoint/2010/main" val="318778128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p:txBody>
          <a:bodyPr/>
          <a:lstStyle/>
          <a:p>
            <a:pPr eaLnBrk="1" hangingPunct="1"/>
            <a:r>
              <a:rPr lang="zh-CN" altLang="en-US" sz="3600" smtClean="0"/>
              <a:t>带有</a:t>
            </a:r>
            <a:r>
              <a:rPr lang="en-US" altLang="zh-CN" sz="3600" smtClean="0"/>
              <a:t>EXISTS</a:t>
            </a:r>
            <a:r>
              <a:rPr lang="zh-CN" altLang="en-US" sz="3600" smtClean="0"/>
              <a:t>谓词的子查询（续）</a:t>
            </a:r>
          </a:p>
        </p:txBody>
      </p:sp>
      <p:sp>
        <p:nvSpPr>
          <p:cNvPr id="59395" name="Rectangle 3"/>
          <p:cNvSpPr>
            <a:spLocks noGrp="1" noChangeArrowheads="1"/>
          </p:cNvSpPr>
          <p:nvPr>
            <p:ph type="body" idx="4294967295"/>
          </p:nvPr>
        </p:nvSpPr>
        <p:spPr>
          <a:xfrm>
            <a:off x="457200" y="1196975"/>
            <a:ext cx="8137525" cy="4114800"/>
          </a:xfrm>
        </p:spPr>
        <p:txBody>
          <a:bodyPr/>
          <a:lstStyle/>
          <a:p>
            <a:pPr algn="just" eaLnBrk="1" hangingPunct="1">
              <a:lnSpc>
                <a:spcPct val="110000"/>
              </a:lnSpc>
              <a:buFont typeface="Wingdings" panose="05000000000000000000" pitchFamily="2" charset="2"/>
              <a:buNone/>
            </a:pPr>
            <a:r>
              <a:rPr lang="en-US" altLang="zh-CN" sz="2400" smtClean="0"/>
              <a:t>[</a:t>
            </a:r>
            <a:r>
              <a:rPr lang="zh-CN" altLang="en-US" sz="2400" smtClean="0">
                <a:ea typeface="黑体" panose="02010609060101010101" pitchFamily="49" charset="-122"/>
              </a:rPr>
              <a:t>例 </a:t>
            </a:r>
            <a:r>
              <a:rPr lang="en-US" altLang="zh-CN" sz="2400" smtClean="0">
                <a:ea typeface="黑体" panose="02010609060101010101" pitchFamily="49" charset="-122"/>
              </a:rPr>
              <a:t>3.61]  </a:t>
            </a:r>
            <a:r>
              <a:rPr lang="zh-CN" altLang="en-US" sz="2400" smtClean="0"/>
              <a:t>查询没有选修</a:t>
            </a:r>
            <a:r>
              <a:rPr lang="en-US" altLang="zh-CN" sz="2400" smtClean="0">
                <a:latin typeface="宋体" panose="02010600030101010101" pitchFamily="2" charset="-122"/>
              </a:rPr>
              <a:t>1</a:t>
            </a:r>
            <a:r>
              <a:rPr lang="zh-CN" altLang="en-US" sz="2400" smtClean="0"/>
              <a:t>号课程的学生姓名。</a:t>
            </a:r>
            <a:endParaRPr lang="zh-CN" altLang="en-US" sz="2400" smtClean="0">
              <a:latin typeface="宋体" panose="02010600030101010101" pitchFamily="2" charset="-122"/>
            </a:endParaRPr>
          </a:p>
          <a:p>
            <a:pPr algn="just" eaLnBrk="1" hangingPunct="1">
              <a:lnSpc>
                <a:spcPct val="110000"/>
              </a:lnSpc>
              <a:buFont typeface="Wingdings" panose="05000000000000000000" pitchFamily="2" charset="2"/>
              <a:buNone/>
            </a:pPr>
            <a:r>
              <a:rPr lang="zh-CN" altLang="en-US" sz="2400" smtClean="0"/>
              <a:t>     </a:t>
            </a:r>
            <a:r>
              <a:rPr lang="en-US" altLang="zh-CN" sz="2400" smtClean="0"/>
              <a:t>SELECT Sname</a:t>
            </a:r>
          </a:p>
          <a:p>
            <a:pPr algn="just" eaLnBrk="1" hangingPunct="1">
              <a:lnSpc>
                <a:spcPct val="110000"/>
              </a:lnSpc>
              <a:buFont typeface="Wingdings" panose="05000000000000000000" pitchFamily="2" charset="2"/>
              <a:buNone/>
            </a:pPr>
            <a:r>
              <a:rPr lang="en-US" altLang="zh-CN" sz="2400" smtClean="0"/>
              <a:t>     FROM     </a:t>
            </a:r>
            <a:r>
              <a:rPr lang="en-US" altLang="zh-CN" sz="2400" smtClean="0">
                <a:solidFill>
                  <a:srgbClr val="FF00FF"/>
                </a:solidFill>
              </a:rPr>
              <a:t>Student</a:t>
            </a:r>
          </a:p>
          <a:p>
            <a:pPr algn="just" eaLnBrk="1" hangingPunct="1">
              <a:lnSpc>
                <a:spcPct val="110000"/>
              </a:lnSpc>
              <a:buFont typeface="Wingdings" panose="05000000000000000000" pitchFamily="2" charset="2"/>
              <a:buNone/>
            </a:pPr>
            <a:r>
              <a:rPr lang="en-US" altLang="zh-CN" sz="2400" smtClean="0"/>
              <a:t>     WHERE NOT EXISTS</a:t>
            </a:r>
          </a:p>
          <a:p>
            <a:pPr algn="just" eaLnBrk="1" hangingPunct="1">
              <a:lnSpc>
                <a:spcPct val="110000"/>
              </a:lnSpc>
              <a:buFont typeface="Wingdings" panose="05000000000000000000" pitchFamily="2" charset="2"/>
              <a:buNone/>
            </a:pPr>
            <a:r>
              <a:rPr lang="en-US" altLang="zh-CN" sz="2400" smtClean="0"/>
              <a:t>                   </a:t>
            </a:r>
            <a:r>
              <a:rPr lang="zh-CN" altLang="en-US" sz="2400" smtClean="0"/>
              <a:t>(</a:t>
            </a:r>
            <a:r>
              <a:rPr lang="en-US" altLang="zh-CN" sz="2400" smtClean="0"/>
              <a:t>SELECT *</a:t>
            </a:r>
          </a:p>
          <a:p>
            <a:pPr algn="just" eaLnBrk="1" hangingPunct="1">
              <a:lnSpc>
                <a:spcPct val="110000"/>
              </a:lnSpc>
              <a:buFont typeface="Wingdings" panose="05000000000000000000" pitchFamily="2" charset="2"/>
              <a:buNone/>
            </a:pPr>
            <a:r>
              <a:rPr lang="en-US" altLang="zh-CN" sz="2400" smtClean="0"/>
              <a:t>                    FROM SC</a:t>
            </a:r>
          </a:p>
          <a:p>
            <a:pPr eaLnBrk="1" hangingPunct="1">
              <a:lnSpc>
                <a:spcPct val="110000"/>
              </a:lnSpc>
              <a:buFont typeface="Wingdings" panose="05000000000000000000" pitchFamily="2" charset="2"/>
              <a:buNone/>
            </a:pPr>
            <a:r>
              <a:rPr lang="en-US" altLang="zh-CN" sz="2400" smtClean="0"/>
              <a:t>                    WHERE Sno = </a:t>
            </a:r>
            <a:r>
              <a:rPr lang="en-US" altLang="zh-CN" sz="2400" smtClean="0">
                <a:solidFill>
                  <a:srgbClr val="FF00FF"/>
                </a:solidFill>
              </a:rPr>
              <a:t>Student.</a:t>
            </a:r>
            <a:r>
              <a:rPr lang="en-US" altLang="zh-CN" sz="2400" smtClean="0"/>
              <a:t>Sno AND Cno='1'</a:t>
            </a:r>
            <a:r>
              <a:rPr lang="zh-CN" altLang="en-US" sz="2400" smtClean="0"/>
              <a:t>);</a:t>
            </a:r>
          </a:p>
        </p:txBody>
      </p:sp>
    </p:spTree>
    <p:extLst>
      <p:ext uri="{BB962C8B-B14F-4D97-AF65-F5344CB8AC3E}">
        <p14:creationId xmlns:p14="http://schemas.microsoft.com/office/powerpoint/2010/main" val="294094743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p:txBody>
          <a:bodyPr/>
          <a:lstStyle/>
          <a:p>
            <a:pPr eaLnBrk="1" hangingPunct="1"/>
            <a:r>
              <a:rPr lang="zh-CN" altLang="en-US" sz="3600" smtClean="0"/>
              <a:t>带有</a:t>
            </a:r>
            <a:r>
              <a:rPr lang="en-US" altLang="zh-CN" sz="3600" smtClean="0"/>
              <a:t>EXISTS</a:t>
            </a:r>
            <a:r>
              <a:rPr lang="zh-CN" altLang="en-US" sz="3600" smtClean="0"/>
              <a:t>谓词的子查询（续）</a:t>
            </a:r>
          </a:p>
        </p:txBody>
      </p:sp>
      <p:sp>
        <p:nvSpPr>
          <p:cNvPr id="60419" name="Rectangle 3"/>
          <p:cNvSpPr>
            <a:spLocks noGrp="1" noChangeArrowheads="1"/>
          </p:cNvSpPr>
          <p:nvPr>
            <p:ph type="body" idx="4294967295"/>
          </p:nvPr>
        </p:nvSpPr>
        <p:spPr>
          <a:xfrm>
            <a:off x="250825" y="1052513"/>
            <a:ext cx="8435975" cy="5283200"/>
          </a:xfrm>
        </p:spPr>
        <p:txBody>
          <a:bodyPr/>
          <a:lstStyle/>
          <a:p>
            <a:pPr eaLnBrk="1" hangingPunct="1"/>
            <a:r>
              <a:rPr lang="en-US" altLang="zh-CN" smtClean="0">
                <a:latin typeface="宋体" panose="02010600030101010101" pitchFamily="2" charset="-122"/>
              </a:rPr>
              <a:t> </a:t>
            </a:r>
            <a:r>
              <a:rPr lang="zh-CN" altLang="en-US" smtClean="0"/>
              <a:t>不同形式的查询间的替换</a:t>
            </a:r>
          </a:p>
          <a:p>
            <a:pPr lvl="1" eaLnBrk="1" hangingPunct="1"/>
            <a:r>
              <a:rPr lang="zh-CN" altLang="en-US" smtClean="0"/>
              <a:t>一些带</a:t>
            </a:r>
            <a:r>
              <a:rPr lang="en-US" altLang="zh-CN" smtClean="0"/>
              <a:t>EXISTS</a:t>
            </a:r>
            <a:r>
              <a:rPr lang="zh-CN" altLang="en-US" smtClean="0"/>
              <a:t>或</a:t>
            </a:r>
            <a:r>
              <a:rPr lang="en-US" altLang="zh-CN" smtClean="0"/>
              <a:t>NOT EXISTS</a:t>
            </a:r>
            <a:r>
              <a:rPr lang="zh-CN" altLang="en-US" smtClean="0"/>
              <a:t>谓词的子查询不能被其他形式的子查询等价替换</a:t>
            </a:r>
          </a:p>
          <a:p>
            <a:pPr lvl="1" eaLnBrk="1" hangingPunct="1"/>
            <a:r>
              <a:rPr lang="zh-CN" altLang="en-US" smtClean="0"/>
              <a:t>所有带</a:t>
            </a:r>
            <a:r>
              <a:rPr lang="en-US" altLang="zh-CN" smtClean="0"/>
              <a:t>IN</a:t>
            </a:r>
            <a:r>
              <a:rPr lang="zh-CN" altLang="en-US" smtClean="0"/>
              <a:t>谓词、比较运算符、</a:t>
            </a:r>
            <a:r>
              <a:rPr lang="en-US" altLang="zh-CN" smtClean="0"/>
              <a:t>ANY</a:t>
            </a:r>
            <a:r>
              <a:rPr lang="zh-CN" altLang="en-US" smtClean="0"/>
              <a:t>和</a:t>
            </a:r>
            <a:r>
              <a:rPr lang="en-US" altLang="zh-CN" smtClean="0"/>
              <a:t>ALL</a:t>
            </a:r>
            <a:r>
              <a:rPr lang="zh-CN" altLang="en-US" smtClean="0"/>
              <a:t>谓词的子查询都能用带</a:t>
            </a:r>
            <a:r>
              <a:rPr lang="en-US" altLang="zh-CN" smtClean="0"/>
              <a:t>EXISTS</a:t>
            </a:r>
            <a:r>
              <a:rPr lang="zh-CN" altLang="en-US" smtClean="0"/>
              <a:t>谓词的子查询等价替换</a:t>
            </a:r>
          </a:p>
          <a:p>
            <a:pPr lvl="1" eaLnBrk="1" hangingPunct="1">
              <a:buSzPct val="75000"/>
            </a:pPr>
            <a:endParaRPr lang="zh-CN" altLang="en-US" smtClean="0"/>
          </a:p>
          <a:p>
            <a:pPr eaLnBrk="1" hangingPunct="1"/>
            <a:r>
              <a:rPr lang="zh-CN" altLang="en-US" smtClean="0"/>
              <a:t> 用</a:t>
            </a:r>
            <a:r>
              <a:rPr lang="en-US" altLang="zh-CN" smtClean="0"/>
              <a:t>EXISTS/NOT EXISTS</a:t>
            </a:r>
            <a:r>
              <a:rPr lang="zh-CN" altLang="en-US" smtClean="0"/>
              <a:t>实现全称量词（难点）</a:t>
            </a:r>
          </a:p>
          <a:p>
            <a:pPr lvl="1" eaLnBrk="1" hangingPunct="1"/>
            <a:r>
              <a:rPr lang="en-US" altLang="zh-CN" smtClean="0"/>
              <a:t>SQL</a:t>
            </a:r>
            <a:r>
              <a:rPr lang="zh-CN" altLang="en-US" smtClean="0"/>
              <a:t>语言中没有全称量词</a:t>
            </a:r>
            <a:r>
              <a:rPr lang="zh-CN" altLang="en-US" smtClean="0">
                <a:sym typeface="Symbol" panose="05050102010706020507" pitchFamily="18" charset="2"/>
              </a:rPr>
              <a:t></a:t>
            </a:r>
            <a:r>
              <a:rPr lang="zh-CN" altLang="en-US" smtClean="0"/>
              <a:t> （</a:t>
            </a:r>
            <a:r>
              <a:rPr lang="en-US" altLang="zh-CN" smtClean="0"/>
              <a:t>For all</a:t>
            </a:r>
            <a:r>
              <a:rPr lang="zh-CN" altLang="en-US" smtClean="0"/>
              <a:t>）</a:t>
            </a:r>
          </a:p>
          <a:p>
            <a:pPr lvl="1" eaLnBrk="1" hangingPunct="1"/>
            <a:r>
              <a:rPr lang="zh-CN" altLang="en-US" smtClean="0"/>
              <a:t>可以把带有全称量词的谓词转换为等价的带有存在量词的谓词：</a:t>
            </a:r>
          </a:p>
          <a:p>
            <a:pPr eaLnBrk="1" hangingPunct="1">
              <a:buFont typeface="Wingdings" panose="05000000000000000000" pitchFamily="2" charset="2"/>
              <a:buNone/>
            </a:pPr>
            <a:r>
              <a:rPr lang="zh-CN" altLang="en-US" sz="2400" smtClean="0"/>
              <a:t>        </a:t>
            </a:r>
            <a:r>
              <a:rPr lang="en-US" altLang="zh-CN" sz="2400" smtClean="0"/>
              <a:t>（</a:t>
            </a:r>
            <a:r>
              <a:rPr lang="en-US" altLang="zh-CN" sz="2400" smtClean="0">
                <a:sym typeface="Symbol" panose="05050102010706020507" pitchFamily="18" charset="2"/>
              </a:rPr>
              <a:t></a:t>
            </a:r>
            <a:r>
              <a:rPr lang="en-US" altLang="zh-CN" sz="2400" smtClean="0"/>
              <a:t>x）P ≡ </a:t>
            </a:r>
            <a:r>
              <a:rPr lang="en-US" altLang="zh-CN" sz="2400" smtClean="0">
                <a:sym typeface="Symbol" panose="05050102010706020507" pitchFamily="18" charset="2"/>
              </a:rPr>
              <a:t></a:t>
            </a:r>
            <a:r>
              <a:rPr lang="en-US" altLang="zh-CN" sz="2400" smtClean="0"/>
              <a:t> （</a:t>
            </a:r>
            <a:r>
              <a:rPr lang="en-US" altLang="zh-CN" sz="2400" smtClean="0">
                <a:sym typeface="Symbol" panose="05050102010706020507" pitchFamily="18" charset="2"/>
              </a:rPr>
              <a:t></a:t>
            </a:r>
            <a:r>
              <a:rPr lang="en-US" altLang="zh-CN" sz="2400" smtClean="0"/>
              <a:t> x（</a:t>
            </a:r>
            <a:r>
              <a:rPr lang="en-US" altLang="zh-CN" sz="2400" smtClean="0">
                <a:sym typeface="Symbol" panose="05050102010706020507" pitchFamily="18" charset="2"/>
              </a:rPr>
              <a:t></a:t>
            </a:r>
            <a:r>
              <a:rPr lang="en-US" altLang="zh-CN" sz="2400" smtClean="0"/>
              <a:t> P））</a:t>
            </a:r>
          </a:p>
          <a:p>
            <a:pPr lvl="1" eaLnBrk="1" hangingPunct="1">
              <a:buFont typeface="Wingdings" panose="05000000000000000000" pitchFamily="2" charset="2"/>
              <a:buNone/>
            </a:pPr>
            <a:r>
              <a:rPr lang="en-US" altLang="zh-CN" sz="1600" smtClean="0">
                <a:latin typeface="宋体" panose="02010600030101010101" pitchFamily="2" charset="-122"/>
              </a:rPr>
              <a:t>    </a:t>
            </a:r>
          </a:p>
        </p:txBody>
      </p:sp>
    </p:spTree>
    <p:extLst>
      <p:ext uri="{BB962C8B-B14F-4D97-AF65-F5344CB8AC3E}">
        <p14:creationId xmlns:p14="http://schemas.microsoft.com/office/powerpoint/2010/main" val="56985911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p:txBody>
          <a:bodyPr/>
          <a:lstStyle/>
          <a:p>
            <a:pPr eaLnBrk="1" hangingPunct="1"/>
            <a:r>
              <a:rPr lang="zh-CN" altLang="en-US" sz="3600" smtClean="0"/>
              <a:t>带有</a:t>
            </a:r>
            <a:r>
              <a:rPr lang="en-US" altLang="zh-CN" sz="3600" smtClean="0"/>
              <a:t>EXISTS</a:t>
            </a:r>
            <a:r>
              <a:rPr lang="zh-CN" altLang="en-US" sz="3600" smtClean="0"/>
              <a:t>谓词的子查询（续）</a:t>
            </a:r>
          </a:p>
        </p:txBody>
      </p:sp>
      <p:sp>
        <p:nvSpPr>
          <p:cNvPr id="61443" name="Rectangle 3"/>
          <p:cNvSpPr>
            <a:spLocks noGrp="1" noChangeArrowheads="1"/>
          </p:cNvSpPr>
          <p:nvPr>
            <p:ph type="body" idx="4294967295"/>
          </p:nvPr>
        </p:nvSpPr>
        <p:spPr/>
        <p:txBody>
          <a:bodyPr/>
          <a:lstStyle/>
          <a:p>
            <a:pPr eaLnBrk="1" hangingPunct="1">
              <a:buFont typeface="Wingdings" panose="05000000000000000000" pitchFamily="2" charset="2"/>
              <a:buNone/>
            </a:pPr>
            <a:r>
              <a:rPr lang="en-US" altLang="zh-CN" sz="2400" dirty="0" smtClean="0"/>
              <a:t>[</a:t>
            </a:r>
            <a:r>
              <a:rPr lang="zh-CN" altLang="en-US" sz="2400" dirty="0" smtClean="0"/>
              <a:t>例 </a:t>
            </a:r>
            <a:r>
              <a:rPr lang="en-US" altLang="zh-CN" sz="2400" dirty="0" smtClean="0"/>
              <a:t>3.55]</a:t>
            </a:r>
            <a:r>
              <a:rPr lang="zh-CN" altLang="en-US" sz="2400" dirty="0" smtClean="0"/>
              <a:t>查询与“刘晨”在同一个系学习的学生。</a:t>
            </a:r>
          </a:p>
          <a:p>
            <a:pPr eaLnBrk="1" hangingPunct="1">
              <a:buFont typeface="Wingdings" panose="05000000000000000000" pitchFamily="2" charset="2"/>
              <a:buNone/>
            </a:pPr>
            <a:r>
              <a:rPr lang="zh-CN" altLang="en-US" sz="2400" dirty="0" smtClean="0"/>
              <a:t>    可以用带</a:t>
            </a:r>
            <a:r>
              <a:rPr lang="en-US" altLang="zh-CN" sz="2400" dirty="0" smtClean="0"/>
              <a:t>EXISTS</a:t>
            </a:r>
            <a:r>
              <a:rPr lang="zh-CN" altLang="en-US" sz="2400" dirty="0" smtClean="0"/>
              <a:t>谓词的子查询替换：</a:t>
            </a:r>
          </a:p>
          <a:p>
            <a:pPr eaLnBrk="1" hangingPunct="1">
              <a:buFont typeface="Wingdings" panose="05000000000000000000" pitchFamily="2" charset="2"/>
              <a:buNone/>
            </a:pPr>
            <a:r>
              <a:rPr lang="zh-CN" altLang="en-US" sz="2400" dirty="0" smtClean="0"/>
              <a:t>    </a:t>
            </a:r>
            <a:endParaRPr lang="en-US" altLang="zh-CN" sz="2400" dirty="0" smtClean="0"/>
          </a:p>
          <a:p>
            <a:pPr eaLnBrk="1" hangingPunct="1">
              <a:buFont typeface="Wingdings" panose="05000000000000000000" pitchFamily="2" charset="2"/>
              <a:buNone/>
            </a:pPr>
            <a:r>
              <a:rPr lang="zh-CN" altLang="en-US" sz="2400" dirty="0" smtClean="0"/>
              <a:t> </a:t>
            </a:r>
            <a:r>
              <a:rPr lang="en-US" altLang="zh-CN" sz="2400" dirty="0" smtClean="0"/>
              <a:t>SELECT </a:t>
            </a:r>
            <a:r>
              <a:rPr lang="en-US" altLang="zh-CN" sz="2400" dirty="0" err="1" smtClean="0"/>
              <a:t>Sno</a:t>
            </a:r>
            <a:r>
              <a:rPr lang="zh-CN" altLang="en-US" sz="2400" dirty="0" smtClean="0"/>
              <a:t>,</a:t>
            </a:r>
            <a:r>
              <a:rPr lang="en-US" altLang="zh-CN" sz="2400" dirty="0" err="1" smtClean="0"/>
              <a:t>Sname</a:t>
            </a:r>
            <a:r>
              <a:rPr lang="zh-CN" altLang="en-US" sz="2400" dirty="0" smtClean="0"/>
              <a:t>,</a:t>
            </a:r>
            <a:r>
              <a:rPr lang="en-US" altLang="zh-CN" sz="2400" dirty="0" err="1" smtClean="0"/>
              <a:t>Sdept</a:t>
            </a:r>
            <a:endParaRPr lang="en-US" altLang="zh-CN" sz="2400" dirty="0" smtClean="0"/>
          </a:p>
          <a:p>
            <a:pPr eaLnBrk="1" hangingPunct="1">
              <a:buFont typeface="Wingdings" panose="05000000000000000000" pitchFamily="2" charset="2"/>
              <a:buNone/>
            </a:pPr>
            <a:r>
              <a:rPr lang="en-US" altLang="zh-CN" sz="2400" dirty="0" smtClean="0"/>
              <a:t>     FROM Student S1</a:t>
            </a:r>
          </a:p>
          <a:p>
            <a:pPr eaLnBrk="1" hangingPunct="1">
              <a:buFont typeface="Wingdings" panose="05000000000000000000" pitchFamily="2" charset="2"/>
              <a:buNone/>
            </a:pPr>
            <a:r>
              <a:rPr lang="en-US" altLang="zh-CN" sz="2400" dirty="0" smtClean="0"/>
              <a:t>      WHERE EXISTS</a:t>
            </a:r>
          </a:p>
          <a:p>
            <a:pPr eaLnBrk="1" hangingPunct="1">
              <a:buFont typeface="Wingdings" panose="05000000000000000000" pitchFamily="2" charset="2"/>
              <a:buNone/>
            </a:pPr>
            <a:r>
              <a:rPr lang="en-US" altLang="zh-CN" sz="2400" dirty="0" smtClean="0"/>
              <a:t>             </a:t>
            </a:r>
            <a:r>
              <a:rPr lang="zh-CN" altLang="en-US" sz="2400" dirty="0" smtClean="0"/>
              <a:t>　   (</a:t>
            </a:r>
            <a:r>
              <a:rPr lang="en-US" altLang="zh-CN" sz="2400" dirty="0" smtClean="0"/>
              <a:t>SELECT *</a:t>
            </a:r>
          </a:p>
          <a:p>
            <a:pPr eaLnBrk="1" hangingPunct="1">
              <a:buFont typeface="Wingdings" panose="05000000000000000000" pitchFamily="2" charset="2"/>
              <a:buNone/>
            </a:pPr>
            <a:r>
              <a:rPr lang="en-US" altLang="zh-CN" sz="2400" dirty="0" smtClean="0"/>
              <a:t>                     FROM Student S2</a:t>
            </a:r>
          </a:p>
          <a:p>
            <a:pPr eaLnBrk="1" hangingPunct="1">
              <a:buFont typeface="Wingdings" panose="05000000000000000000" pitchFamily="2" charset="2"/>
              <a:buNone/>
            </a:pPr>
            <a:r>
              <a:rPr lang="en-US" altLang="zh-CN" sz="2400" dirty="0" smtClean="0"/>
              <a:t>                     WHERE S2.Sdept = S1.Sdept AND</a:t>
            </a:r>
          </a:p>
          <a:p>
            <a:pPr eaLnBrk="1" hangingPunct="1">
              <a:buFont typeface="Wingdings" panose="05000000000000000000" pitchFamily="2" charset="2"/>
              <a:buNone/>
            </a:pPr>
            <a:r>
              <a:rPr lang="en-US" altLang="zh-CN" sz="2400" dirty="0" smtClean="0"/>
              <a:t>                                   S2.Sname = </a:t>
            </a:r>
            <a:r>
              <a:rPr lang="zh-CN" altLang="en-US" sz="2400" dirty="0" smtClean="0"/>
              <a:t>'刘晨');</a:t>
            </a:r>
          </a:p>
        </p:txBody>
      </p:sp>
    </p:spTree>
    <p:extLst>
      <p:ext uri="{BB962C8B-B14F-4D97-AF65-F5344CB8AC3E}">
        <p14:creationId xmlns:p14="http://schemas.microsoft.com/office/powerpoint/2010/main" val="202439634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p:txBody>
          <a:bodyPr/>
          <a:lstStyle/>
          <a:p>
            <a:pPr eaLnBrk="1" hangingPunct="1"/>
            <a:r>
              <a:rPr lang="zh-CN" altLang="en-US" sz="3600" smtClean="0"/>
              <a:t>带有</a:t>
            </a:r>
            <a:r>
              <a:rPr lang="en-US" altLang="zh-CN" sz="3600" smtClean="0"/>
              <a:t>EXISTS</a:t>
            </a:r>
            <a:r>
              <a:rPr lang="zh-CN" altLang="en-US" sz="3600" smtClean="0"/>
              <a:t>谓词的子查询</a:t>
            </a:r>
            <a:r>
              <a:rPr lang="en-US" altLang="zh-CN" sz="3600" smtClean="0"/>
              <a:t>（</a:t>
            </a:r>
            <a:r>
              <a:rPr lang="zh-CN" altLang="en-US" sz="3600" smtClean="0"/>
              <a:t>续</a:t>
            </a:r>
            <a:r>
              <a:rPr lang="en-US" altLang="zh-CN" sz="3600" smtClean="0"/>
              <a:t>）</a:t>
            </a:r>
          </a:p>
        </p:txBody>
      </p:sp>
      <p:sp>
        <p:nvSpPr>
          <p:cNvPr id="59395" name="Rectangle 3"/>
          <p:cNvSpPr>
            <a:spLocks noGrp="1" noChangeArrowheads="1"/>
          </p:cNvSpPr>
          <p:nvPr>
            <p:ph type="body" idx="4294967295"/>
          </p:nvPr>
        </p:nvSpPr>
        <p:spPr>
          <a:xfrm>
            <a:off x="684213" y="1098550"/>
            <a:ext cx="8280400" cy="5138738"/>
          </a:xfrm>
        </p:spPr>
        <p:txBody>
          <a:bodyPr/>
          <a:lstStyle/>
          <a:p>
            <a:pPr algn="just" eaLnBrk="1" hangingPunct="1">
              <a:spcBef>
                <a:spcPts val="0"/>
              </a:spcBef>
              <a:buFont typeface="Wingdings" panose="05000000000000000000" pitchFamily="2" charset="2"/>
              <a:buNone/>
              <a:defRPr/>
            </a:pPr>
            <a:r>
              <a:rPr lang="en-US" altLang="zh-CN" sz="2400" dirty="0" smtClean="0"/>
              <a:t>[</a:t>
            </a:r>
            <a:r>
              <a:rPr lang="zh-CN" altLang="en-US" sz="2400" dirty="0" smtClean="0">
                <a:ea typeface="黑体" pitchFamily="49" charset="-122"/>
              </a:rPr>
              <a:t>例 </a:t>
            </a:r>
            <a:r>
              <a:rPr lang="en-US" altLang="zh-CN" sz="2400" dirty="0" smtClean="0">
                <a:ea typeface="黑体" pitchFamily="49" charset="-122"/>
              </a:rPr>
              <a:t>3.62</a:t>
            </a:r>
            <a:r>
              <a:rPr lang="en-US" altLang="zh-CN" sz="2400" dirty="0" smtClean="0"/>
              <a:t>] </a:t>
            </a:r>
            <a:r>
              <a:rPr lang="zh-CN" altLang="en-US" sz="2400" dirty="0" smtClean="0"/>
              <a:t>查询选修了全部课程的学生姓名。</a:t>
            </a:r>
            <a:endParaRPr lang="zh-CN" altLang="en-US" sz="2400" dirty="0" smtClean="0">
              <a:latin typeface="宋体" pitchFamily="2" charset="-122"/>
            </a:endParaRPr>
          </a:p>
          <a:p>
            <a:pPr lvl="1" algn="just">
              <a:spcBef>
                <a:spcPts val="0"/>
              </a:spcBef>
              <a:buFont typeface="Wingdings" panose="05000000000000000000" pitchFamily="2" charset="2"/>
              <a:buNone/>
              <a:defRPr/>
            </a:pPr>
            <a:r>
              <a:rPr lang="zh-CN" altLang="en-US" sz="2200" dirty="0" smtClean="0"/>
              <a:t>        </a:t>
            </a:r>
            <a:r>
              <a:rPr lang="en-US" altLang="zh-CN" sz="2200" dirty="0" smtClean="0"/>
              <a:t>SELECT </a:t>
            </a:r>
            <a:r>
              <a:rPr lang="en-US" altLang="zh-CN" sz="2200" dirty="0" err="1" smtClean="0"/>
              <a:t>Sname</a:t>
            </a:r>
            <a:endParaRPr lang="en-US" altLang="zh-CN" sz="2200" dirty="0" smtClean="0"/>
          </a:p>
          <a:p>
            <a:pPr lvl="1" algn="just">
              <a:spcBef>
                <a:spcPts val="0"/>
              </a:spcBef>
              <a:buFont typeface="Wingdings" panose="05000000000000000000" pitchFamily="2" charset="2"/>
              <a:buNone/>
              <a:defRPr/>
            </a:pPr>
            <a:r>
              <a:rPr lang="en-US" sz="2200" dirty="0" smtClean="0"/>
              <a:t>        </a:t>
            </a:r>
            <a:r>
              <a:rPr lang="en-US" altLang="zh-CN" sz="2200" dirty="0" smtClean="0"/>
              <a:t>FROM Student</a:t>
            </a:r>
          </a:p>
          <a:p>
            <a:pPr lvl="1" algn="just">
              <a:spcBef>
                <a:spcPts val="0"/>
              </a:spcBef>
              <a:buFont typeface="Wingdings" panose="05000000000000000000" pitchFamily="2" charset="2"/>
              <a:buNone/>
              <a:defRPr/>
            </a:pPr>
            <a:r>
              <a:rPr lang="en-US" sz="2200" dirty="0" smtClean="0"/>
              <a:t>        </a:t>
            </a:r>
            <a:r>
              <a:rPr lang="en-US" altLang="zh-CN" sz="2200" dirty="0" smtClean="0"/>
              <a:t>WHERE NOT EXISTS</a:t>
            </a:r>
          </a:p>
          <a:p>
            <a:pPr lvl="1" algn="just">
              <a:spcBef>
                <a:spcPts val="0"/>
              </a:spcBef>
              <a:buFont typeface="Wingdings" panose="05000000000000000000" pitchFamily="2" charset="2"/>
              <a:buNone/>
              <a:defRPr/>
            </a:pPr>
            <a:r>
              <a:rPr lang="en-US" sz="2200" dirty="0" smtClean="0"/>
              <a:t>                      </a:t>
            </a:r>
            <a:r>
              <a:rPr lang="zh-CN" altLang="en-US" sz="2200" dirty="0" smtClean="0"/>
              <a:t>(</a:t>
            </a:r>
            <a:r>
              <a:rPr lang="en-US" altLang="zh-CN" sz="2200" dirty="0" smtClean="0"/>
              <a:t>SELECT *</a:t>
            </a:r>
          </a:p>
          <a:p>
            <a:pPr lvl="1" algn="just">
              <a:spcBef>
                <a:spcPts val="0"/>
              </a:spcBef>
              <a:buFont typeface="Wingdings" panose="05000000000000000000" pitchFamily="2" charset="2"/>
              <a:buNone/>
              <a:defRPr/>
            </a:pPr>
            <a:r>
              <a:rPr lang="en-US" altLang="zh-CN" sz="2200" dirty="0" smtClean="0"/>
              <a:t>                        FROM Course</a:t>
            </a:r>
          </a:p>
          <a:p>
            <a:pPr lvl="1" algn="just">
              <a:spcBef>
                <a:spcPts val="0"/>
              </a:spcBef>
              <a:buFont typeface="Wingdings" panose="05000000000000000000" pitchFamily="2" charset="2"/>
              <a:buNone/>
              <a:defRPr/>
            </a:pPr>
            <a:r>
              <a:rPr lang="en-US" altLang="zh-CN" sz="2200" dirty="0" smtClean="0"/>
              <a:t>                        WHERE NOT EXISTS</a:t>
            </a:r>
          </a:p>
          <a:p>
            <a:pPr lvl="1" algn="just">
              <a:spcBef>
                <a:spcPts val="0"/>
              </a:spcBef>
              <a:buFont typeface="Wingdings" panose="05000000000000000000" pitchFamily="2" charset="2"/>
              <a:buNone/>
              <a:defRPr/>
            </a:pPr>
            <a:r>
              <a:rPr lang="en-US" altLang="zh-CN" sz="2200" dirty="0" smtClean="0"/>
              <a:t>                                      </a:t>
            </a:r>
            <a:r>
              <a:rPr lang="zh-CN" altLang="en-US" sz="2200" dirty="0" smtClean="0"/>
              <a:t>(</a:t>
            </a:r>
            <a:r>
              <a:rPr lang="en-US" altLang="zh-CN" sz="2200" dirty="0" smtClean="0"/>
              <a:t>SELECT *</a:t>
            </a:r>
          </a:p>
          <a:p>
            <a:pPr lvl="1" algn="just">
              <a:spcBef>
                <a:spcPts val="0"/>
              </a:spcBef>
              <a:buFont typeface="Wingdings" panose="05000000000000000000" pitchFamily="2" charset="2"/>
              <a:buNone/>
              <a:defRPr/>
            </a:pPr>
            <a:r>
              <a:rPr lang="en-US" altLang="zh-CN" sz="2200" dirty="0" smtClean="0"/>
              <a:t>                                       FROM SC</a:t>
            </a:r>
          </a:p>
          <a:p>
            <a:pPr lvl="1" algn="just">
              <a:spcBef>
                <a:spcPts val="0"/>
              </a:spcBef>
              <a:buFont typeface="Wingdings" panose="05000000000000000000" pitchFamily="2" charset="2"/>
              <a:buNone/>
              <a:defRPr/>
            </a:pPr>
            <a:r>
              <a:rPr lang="en-US" altLang="zh-CN" sz="2200" dirty="0" smtClean="0"/>
              <a:t>                                       WHERE </a:t>
            </a:r>
            <a:r>
              <a:rPr lang="en-US" altLang="zh-CN" sz="2200" dirty="0" err="1" smtClean="0"/>
              <a:t>Sno</a:t>
            </a:r>
            <a:r>
              <a:rPr lang="en-US" altLang="zh-CN" sz="2200" dirty="0" smtClean="0"/>
              <a:t>= </a:t>
            </a:r>
            <a:r>
              <a:rPr lang="en-US" altLang="zh-CN" sz="2200" dirty="0" err="1" smtClean="0"/>
              <a:t>Student.Sno</a:t>
            </a:r>
            <a:endParaRPr lang="en-US" altLang="zh-CN" sz="2200" dirty="0" smtClean="0"/>
          </a:p>
          <a:p>
            <a:pPr lvl="1" algn="just">
              <a:spcBef>
                <a:spcPts val="0"/>
              </a:spcBef>
              <a:buFont typeface="Wingdings" panose="05000000000000000000" pitchFamily="2" charset="2"/>
              <a:buNone/>
              <a:defRPr/>
            </a:pPr>
            <a:r>
              <a:rPr lang="en-US" altLang="zh-CN" sz="2200" dirty="0" smtClean="0"/>
              <a:t>                                             AND </a:t>
            </a:r>
            <a:r>
              <a:rPr lang="en-US" altLang="zh-CN" sz="2200" dirty="0" err="1" smtClean="0"/>
              <a:t>Cno</a:t>
            </a:r>
            <a:r>
              <a:rPr lang="en-US" altLang="zh-CN" sz="2200" dirty="0" smtClean="0"/>
              <a:t>= </a:t>
            </a:r>
            <a:r>
              <a:rPr lang="en-US" altLang="zh-CN" sz="2200" dirty="0" err="1" smtClean="0"/>
              <a:t>Course.Cno</a:t>
            </a:r>
            <a:endParaRPr lang="en-US" altLang="zh-CN" sz="2200" dirty="0" smtClean="0"/>
          </a:p>
          <a:p>
            <a:pPr lvl="1" algn="just">
              <a:spcBef>
                <a:spcPts val="0"/>
              </a:spcBef>
              <a:buFont typeface="Wingdings" panose="05000000000000000000" pitchFamily="2" charset="2"/>
              <a:buNone/>
              <a:defRPr/>
            </a:pPr>
            <a:r>
              <a:rPr lang="en-US" altLang="zh-CN" sz="2200" dirty="0" smtClean="0"/>
              <a:t>                                      </a:t>
            </a:r>
            <a:r>
              <a:rPr lang="zh-CN" altLang="en-US" sz="2200" dirty="0" smtClean="0"/>
              <a:t>)</a:t>
            </a:r>
          </a:p>
          <a:p>
            <a:pPr lvl="1" algn="just">
              <a:spcBef>
                <a:spcPts val="0"/>
              </a:spcBef>
              <a:buFont typeface="Wingdings" panose="05000000000000000000" pitchFamily="2" charset="2"/>
              <a:buNone/>
              <a:defRPr/>
            </a:pPr>
            <a:r>
              <a:rPr lang="zh-CN" altLang="en-US" sz="2200" dirty="0" smtClean="0"/>
              <a:t>                       );</a:t>
            </a:r>
            <a:endParaRPr lang="en-US" altLang="zh-CN" sz="2200" dirty="0" smtClean="0"/>
          </a:p>
          <a:p>
            <a:pPr marL="342900" lvl="1" indent="-342900" eaLnBrk="1" hangingPunct="1">
              <a:spcBef>
                <a:spcPts val="0"/>
              </a:spcBef>
              <a:buFont typeface="Wingdings" panose="05000000000000000000" pitchFamily="2" charset="2"/>
              <a:buChar char="v"/>
              <a:defRPr/>
            </a:pPr>
            <a:r>
              <a:rPr lang="zh-CN" altLang="en-US" dirty="0" smtClean="0">
                <a:latin typeface="宋体" pitchFamily="2" charset="-122"/>
                <a:cs typeface="+mn-cs"/>
              </a:rPr>
              <a:t>参见爱课程网数据库系统概论数据查询节动画</a:t>
            </a:r>
            <a:r>
              <a:rPr lang="en-US" altLang="zh-CN" dirty="0" smtClean="0">
                <a:latin typeface="宋体" pitchFamily="2" charset="-122"/>
                <a:cs typeface="+mn-cs"/>
              </a:rPr>
              <a:t>《</a:t>
            </a:r>
            <a:r>
              <a:rPr lang="en-US" altLang="zh-CN" dirty="0" smtClean="0"/>
              <a:t>EXISTS</a:t>
            </a:r>
            <a:r>
              <a:rPr lang="zh-CN" altLang="en-US" dirty="0" smtClean="0"/>
              <a:t>子查询</a:t>
            </a:r>
            <a:r>
              <a:rPr lang="en-US" altLang="zh-CN" dirty="0" smtClean="0">
                <a:latin typeface="宋体" pitchFamily="2" charset="-122"/>
                <a:cs typeface="+mn-cs"/>
              </a:rPr>
              <a:t>》</a:t>
            </a:r>
          </a:p>
          <a:p>
            <a:pPr lvl="1" algn="just">
              <a:spcBef>
                <a:spcPts val="0"/>
              </a:spcBef>
              <a:buFont typeface="Wingdings" panose="05000000000000000000" pitchFamily="2" charset="2"/>
              <a:buNone/>
              <a:defRPr/>
            </a:pPr>
            <a:endParaRPr lang="zh-CN" altLang="en-US" sz="2200" dirty="0" smtClean="0"/>
          </a:p>
        </p:txBody>
      </p:sp>
    </p:spTree>
    <p:extLst>
      <p:ext uri="{BB962C8B-B14F-4D97-AF65-F5344CB8AC3E}">
        <p14:creationId xmlns:p14="http://schemas.microsoft.com/office/powerpoint/2010/main" val="74941696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p:txBody>
          <a:bodyPr/>
          <a:lstStyle/>
          <a:p>
            <a:pPr eaLnBrk="1" hangingPunct="1"/>
            <a:r>
              <a:rPr lang="zh-CN" altLang="en-US" sz="3600" smtClean="0"/>
              <a:t>带有</a:t>
            </a:r>
            <a:r>
              <a:rPr lang="en-US" altLang="zh-CN" sz="3600" smtClean="0"/>
              <a:t>EXISTS</a:t>
            </a:r>
            <a:r>
              <a:rPr lang="zh-CN" altLang="en-US" sz="3600" smtClean="0"/>
              <a:t>谓词的子查询</a:t>
            </a:r>
            <a:r>
              <a:rPr lang="en-US" altLang="zh-CN" sz="3600" smtClean="0"/>
              <a:t>（</a:t>
            </a:r>
            <a:r>
              <a:rPr lang="zh-CN" altLang="en-US" sz="3600" smtClean="0"/>
              <a:t>续</a:t>
            </a:r>
            <a:r>
              <a:rPr lang="en-US" altLang="zh-CN" sz="3600" smtClean="0"/>
              <a:t>）</a:t>
            </a:r>
          </a:p>
        </p:txBody>
      </p:sp>
      <p:sp>
        <p:nvSpPr>
          <p:cNvPr id="63491" name="Rectangle 3"/>
          <p:cNvSpPr>
            <a:spLocks noGrp="1" noChangeArrowheads="1"/>
          </p:cNvSpPr>
          <p:nvPr>
            <p:ph type="body" idx="4294967295"/>
          </p:nvPr>
        </p:nvSpPr>
        <p:spPr/>
        <p:txBody>
          <a:bodyPr/>
          <a:lstStyle/>
          <a:p>
            <a:pPr eaLnBrk="1" hangingPunct="1"/>
            <a:r>
              <a:rPr lang="en-US" altLang="zh-CN" smtClean="0"/>
              <a:t> </a:t>
            </a:r>
            <a:r>
              <a:rPr lang="en-US" altLang="zh-CN" sz="2400" smtClean="0"/>
              <a:t>  </a:t>
            </a:r>
            <a:r>
              <a:rPr lang="zh-CN" altLang="en-US" smtClean="0"/>
              <a:t>用</a:t>
            </a:r>
            <a:r>
              <a:rPr lang="en-US" altLang="zh-CN" smtClean="0"/>
              <a:t>EXISTS/NOT EXISTS</a:t>
            </a:r>
            <a:r>
              <a:rPr lang="zh-CN" altLang="en-US" smtClean="0"/>
              <a:t>实现逻辑蕴涵</a:t>
            </a:r>
            <a:r>
              <a:rPr lang="en-US" altLang="zh-CN" smtClean="0"/>
              <a:t>（</a:t>
            </a:r>
            <a:r>
              <a:rPr lang="zh-CN" altLang="en-US" smtClean="0"/>
              <a:t>难点</a:t>
            </a:r>
            <a:r>
              <a:rPr lang="en-US" altLang="zh-CN" smtClean="0"/>
              <a:t>）</a:t>
            </a:r>
          </a:p>
          <a:p>
            <a:pPr eaLnBrk="1" hangingPunct="1"/>
            <a:endParaRPr lang="en-US" altLang="zh-CN" smtClean="0"/>
          </a:p>
          <a:p>
            <a:pPr lvl="1">
              <a:lnSpc>
                <a:spcPct val="130000"/>
              </a:lnSpc>
            </a:pPr>
            <a:r>
              <a:rPr lang="en-US" altLang="zh-CN" smtClean="0"/>
              <a:t>SQL</a:t>
            </a:r>
            <a:r>
              <a:rPr lang="zh-CN" altLang="en-US" smtClean="0"/>
              <a:t>语言中没有蕴涵</a:t>
            </a:r>
            <a:r>
              <a:rPr lang="en-US" altLang="zh-CN" smtClean="0"/>
              <a:t>（Implication）</a:t>
            </a:r>
            <a:r>
              <a:rPr lang="zh-CN" altLang="en-US" smtClean="0"/>
              <a:t>逻辑运算</a:t>
            </a:r>
          </a:p>
          <a:p>
            <a:pPr lvl="1">
              <a:lnSpc>
                <a:spcPct val="130000"/>
              </a:lnSpc>
            </a:pPr>
            <a:r>
              <a:rPr lang="zh-CN" altLang="en-US" smtClean="0"/>
              <a:t>可以利用谓词演算将逻辑蕴涵谓词等价转换为：</a:t>
            </a:r>
          </a:p>
          <a:p>
            <a:pPr eaLnBrk="1" hangingPunct="1">
              <a:lnSpc>
                <a:spcPct val="130000"/>
              </a:lnSpc>
              <a:buFont typeface="Wingdings" panose="05000000000000000000" pitchFamily="2" charset="2"/>
              <a:buNone/>
            </a:pPr>
            <a:r>
              <a:rPr lang="zh-CN" altLang="en-US" smtClean="0"/>
              <a:t>                   </a:t>
            </a:r>
            <a:r>
              <a:rPr lang="en-US" altLang="zh-CN" sz="2400" smtClean="0"/>
              <a:t>p </a:t>
            </a:r>
            <a:r>
              <a:rPr lang="en-US" altLang="zh-CN" sz="2400" smtClean="0">
                <a:sym typeface="Symbol" panose="05050102010706020507" pitchFamily="18" charset="2"/>
              </a:rPr>
              <a:t></a:t>
            </a:r>
            <a:r>
              <a:rPr lang="en-US" altLang="zh-CN" sz="2400" smtClean="0"/>
              <a:t> q ≡ </a:t>
            </a:r>
            <a:r>
              <a:rPr lang="en-US" altLang="zh-CN" sz="2400" smtClean="0">
                <a:sym typeface="Symbol" panose="05050102010706020507" pitchFamily="18" charset="2"/>
              </a:rPr>
              <a:t></a:t>
            </a:r>
            <a:r>
              <a:rPr lang="en-US" altLang="zh-CN" sz="2400" smtClean="0"/>
              <a:t> p∨q </a:t>
            </a:r>
          </a:p>
        </p:txBody>
      </p:sp>
    </p:spTree>
    <p:extLst>
      <p:ext uri="{BB962C8B-B14F-4D97-AF65-F5344CB8AC3E}">
        <p14:creationId xmlns:p14="http://schemas.microsoft.com/office/powerpoint/2010/main" val="8909919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12"/>
          <p:cNvSpPr>
            <a:spLocks noGrp="1" noChangeArrowheads="1"/>
          </p:cNvSpPr>
          <p:nvPr>
            <p:ph type="title" idx="4294967295"/>
          </p:nvPr>
        </p:nvSpPr>
        <p:spPr>
          <a:xfrm>
            <a:off x="900113" y="188913"/>
            <a:ext cx="7391400" cy="563562"/>
          </a:xfrm>
        </p:spPr>
        <p:txBody>
          <a:bodyPr/>
          <a:lstStyle/>
          <a:p>
            <a:pPr eaLnBrk="1" hangingPunct="1"/>
            <a:r>
              <a:rPr lang="zh-CN" altLang="en-US" sz="3600" smtClean="0"/>
              <a:t>等值与非等值连接查询（续）</a:t>
            </a:r>
          </a:p>
        </p:txBody>
      </p:sp>
      <p:graphicFrame>
        <p:nvGraphicFramePr>
          <p:cNvPr id="15363" name="Group 3"/>
          <p:cNvGraphicFramePr>
            <a:graphicFrameLocks noGrp="1"/>
          </p:cNvGraphicFramePr>
          <p:nvPr>
            <p:ph idx="4294967295"/>
          </p:nvPr>
        </p:nvGraphicFramePr>
        <p:xfrm>
          <a:off x="684213" y="1916113"/>
          <a:ext cx="7999412" cy="2968626"/>
        </p:xfrm>
        <a:graphic>
          <a:graphicData uri="http://schemas.openxmlformats.org/drawingml/2006/table">
            <a:tbl>
              <a:tblPr/>
              <a:tblGrid>
                <a:gridCol w="1565275">
                  <a:extLst>
                    <a:ext uri="{9D8B030D-6E8A-4147-A177-3AD203B41FA5}">
                      <a16:colId xmlns:a16="http://schemas.microsoft.com/office/drawing/2014/main" val="3467708931"/>
                    </a:ext>
                  </a:extLst>
                </a:gridCol>
                <a:gridCol w="957262">
                  <a:extLst>
                    <a:ext uri="{9D8B030D-6E8A-4147-A177-3AD203B41FA5}">
                      <a16:colId xmlns:a16="http://schemas.microsoft.com/office/drawing/2014/main" val="1147300490"/>
                    </a:ext>
                  </a:extLst>
                </a:gridCol>
                <a:gridCol w="752475">
                  <a:extLst>
                    <a:ext uri="{9D8B030D-6E8A-4147-A177-3AD203B41FA5}">
                      <a16:colId xmlns:a16="http://schemas.microsoft.com/office/drawing/2014/main" val="4056099385"/>
                    </a:ext>
                  </a:extLst>
                </a:gridCol>
                <a:gridCol w="819150">
                  <a:extLst>
                    <a:ext uri="{9D8B030D-6E8A-4147-A177-3AD203B41FA5}">
                      <a16:colId xmlns:a16="http://schemas.microsoft.com/office/drawing/2014/main" val="3464517530"/>
                    </a:ext>
                  </a:extLst>
                </a:gridCol>
                <a:gridCol w="819150">
                  <a:extLst>
                    <a:ext uri="{9D8B030D-6E8A-4147-A177-3AD203B41FA5}">
                      <a16:colId xmlns:a16="http://schemas.microsoft.com/office/drawing/2014/main" val="1791218321"/>
                    </a:ext>
                  </a:extLst>
                </a:gridCol>
                <a:gridCol w="1436688">
                  <a:extLst>
                    <a:ext uri="{9D8B030D-6E8A-4147-A177-3AD203B41FA5}">
                      <a16:colId xmlns:a16="http://schemas.microsoft.com/office/drawing/2014/main" val="3764572645"/>
                    </a:ext>
                  </a:extLst>
                </a:gridCol>
                <a:gridCol w="674687">
                  <a:extLst>
                    <a:ext uri="{9D8B030D-6E8A-4147-A177-3AD203B41FA5}">
                      <a16:colId xmlns:a16="http://schemas.microsoft.com/office/drawing/2014/main" val="3529036173"/>
                    </a:ext>
                  </a:extLst>
                </a:gridCol>
                <a:gridCol w="974725">
                  <a:extLst>
                    <a:ext uri="{9D8B030D-6E8A-4147-A177-3AD203B41FA5}">
                      <a16:colId xmlns:a16="http://schemas.microsoft.com/office/drawing/2014/main" val="517752685"/>
                    </a:ext>
                  </a:extLst>
                </a:gridCol>
              </a:tblGrid>
              <a:tr h="520700">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Student.Sno</a:t>
                      </a:r>
                    </a:p>
                  </a:txBody>
                  <a:tcPr horzOverflow="overflow">
                    <a:lnL>
                      <a:noFill/>
                    </a:lnL>
                    <a:lnR>
                      <a:noFill/>
                    </a:lnR>
                    <a:lnT>
                      <a:noFill/>
                    </a:lnT>
                    <a:lnB>
                      <a:noFill/>
                    </a:lnB>
                    <a:lnTlToBr>
                      <a:noFill/>
                    </a:lnTlToBr>
                    <a:lnBlToTr>
                      <a:noFill/>
                    </a:lnBlToTr>
                    <a:solidFill>
                      <a:srgbClr val="B3B3B3"/>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Sname</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Ssex</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Sage</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Sdept</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SC.Sno</a:t>
                      </a:r>
                    </a:p>
                  </a:txBody>
                  <a:tcPr horzOverflow="overflow">
                    <a:lnL>
                      <a:noFill/>
                    </a:lnL>
                    <a:lnR>
                      <a:noFill/>
                    </a:lnR>
                    <a:lnT>
                      <a:noFill/>
                    </a:lnT>
                    <a:lnB>
                      <a:noFill/>
                    </a:lnB>
                    <a:lnTlToBr>
                      <a:noFill/>
                    </a:lnTlToBr>
                    <a:lnBlToTr>
                      <a:noFill/>
                    </a:lnBlToTr>
                    <a:solidFill>
                      <a:srgbClr val="B3B3B3"/>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Cno</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Grade</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4289542995"/>
                  </a:ext>
                </a:extLst>
              </a:tr>
              <a:tr h="503238">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horzOverflow="overflow">
                    <a:lnL>
                      <a:noFill/>
                    </a:lnL>
                    <a:lnR>
                      <a:noFill/>
                    </a:lnR>
                    <a:lnT>
                      <a:noFill/>
                    </a:lnT>
                    <a:lnB>
                      <a:noFill/>
                    </a:lnB>
                    <a:lnTlToBr>
                      <a:noFill/>
                    </a:lnTlToBr>
                    <a:lnBlToTr>
                      <a:noFill/>
                    </a:lnBlToTr>
                    <a:solidFill>
                      <a:srgbClr val="B3B3B3"/>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李勇</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男</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horzOverflow="overflow">
                    <a:lnL>
                      <a:noFill/>
                    </a:lnL>
                    <a:lnR>
                      <a:noFill/>
                    </a:lnR>
                    <a:lnT>
                      <a:noFill/>
                    </a:lnT>
                    <a:lnB>
                      <a:noFill/>
                    </a:lnB>
                    <a:lnTlToBr>
                      <a:noFill/>
                    </a:lnTlToBr>
                    <a:lnBlToTr>
                      <a:noFill/>
                    </a:lnBlToTr>
                    <a:solidFill>
                      <a:srgbClr val="B3B3B3"/>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92</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436915311"/>
                  </a:ext>
                </a:extLst>
              </a:tr>
              <a:tr h="504825">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horzOverflow="overflow">
                    <a:lnL>
                      <a:noFill/>
                    </a:lnL>
                    <a:lnR>
                      <a:noFill/>
                    </a:lnR>
                    <a:lnT>
                      <a:noFill/>
                    </a:lnT>
                    <a:lnB>
                      <a:noFill/>
                    </a:lnB>
                    <a:lnTlToBr>
                      <a:noFill/>
                    </a:lnTlToBr>
                    <a:lnBlToTr>
                      <a:noFill/>
                    </a:lnBlToTr>
                    <a:solidFill>
                      <a:srgbClr val="B3B3B3"/>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李勇</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男</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horzOverflow="overflow">
                    <a:lnL>
                      <a:noFill/>
                    </a:lnL>
                    <a:lnR>
                      <a:noFill/>
                    </a:lnR>
                    <a:lnT>
                      <a:noFill/>
                    </a:lnT>
                    <a:lnB>
                      <a:noFill/>
                    </a:lnB>
                    <a:lnTlToBr>
                      <a:noFill/>
                    </a:lnTlToBr>
                    <a:lnBlToTr>
                      <a:noFill/>
                    </a:lnBlToTr>
                    <a:solidFill>
                      <a:srgbClr val="B3B3B3"/>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85</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652643453"/>
                  </a:ext>
                </a:extLst>
              </a:tr>
              <a:tr h="503238">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horzOverflow="overflow">
                    <a:lnL>
                      <a:noFill/>
                    </a:lnL>
                    <a:lnR>
                      <a:noFill/>
                    </a:lnR>
                    <a:lnT>
                      <a:noFill/>
                    </a:lnT>
                    <a:lnB>
                      <a:noFill/>
                    </a:lnB>
                    <a:lnTlToBr>
                      <a:noFill/>
                    </a:lnTlToBr>
                    <a:lnBlToTr>
                      <a:noFill/>
                    </a:lnBlToTr>
                    <a:solidFill>
                      <a:srgbClr val="B3B3B3"/>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李勇</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男</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horzOverflow="overflow">
                    <a:lnL>
                      <a:noFill/>
                    </a:lnL>
                    <a:lnR>
                      <a:noFill/>
                    </a:lnR>
                    <a:lnT>
                      <a:noFill/>
                    </a:lnT>
                    <a:lnB>
                      <a:noFill/>
                    </a:lnB>
                    <a:lnTlToBr>
                      <a:noFill/>
                    </a:lnTlToBr>
                    <a:lnBlToTr>
                      <a:noFill/>
                    </a:lnBlToTr>
                    <a:solidFill>
                      <a:srgbClr val="B3B3B3"/>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88</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392477770"/>
                  </a:ext>
                </a:extLst>
              </a:tr>
              <a:tr h="504825">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201215122</a:t>
                      </a:r>
                    </a:p>
                  </a:txBody>
                  <a:tcPr horzOverflow="overflow">
                    <a:lnL>
                      <a:noFill/>
                    </a:lnL>
                    <a:lnR>
                      <a:noFill/>
                    </a:lnR>
                    <a:lnT>
                      <a:noFill/>
                    </a:lnT>
                    <a:lnB>
                      <a:noFill/>
                    </a:lnB>
                    <a:lnTlToBr>
                      <a:noFill/>
                    </a:lnTlToBr>
                    <a:lnBlToTr>
                      <a:noFill/>
                    </a:lnBlToTr>
                    <a:solidFill>
                      <a:srgbClr val="B3B3B3"/>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刘晨</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女</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201215122</a:t>
                      </a:r>
                    </a:p>
                  </a:txBody>
                  <a:tcPr horzOverflow="overflow">
                    <a:lnL>
                      <a:noFill/>
                    </a:lnL>
                    <a:lnR>
                      <a:noFill/>
                    </a:lnR>
                    <a:lnT>
                      <a:noFill/>
                    </a:lnT>
                    <a:lnB>
                      <a:noFill/>
                    </a:lnB>
                    <a:lnTlToBr>
                      <a:noFill/>
                    </a:lnTlToBr>
                    <a:lnBlToTr>
                      <a:noFill/>
                    </a:lnBlToTr>
                    <a:solidFill>
                      <a:srgbClr val="B3B3B3"/>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90</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24563340"/>
                  </a:ext>
                </a:extLst>
              </a:tr>
              <a:tr h="431800">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201215122</a:t>
                      </a:r>
                    </a:p>
                  </a:txBody>
                  <a:tcPr horzOverflow="overflow">
                    <a:lnL>
                      <a:noFill/>
                    </a:lnL>
                    <a:lnR>
                      <a:noFill/>
                    </a:lnR>
                    <a:lnT>
                      <a:noFill/>
                    </a:lnT>
                    <a:lnB>
                      <a:noFill/>
                    </a:lnB>
                    <a:lnTlToBr>
                      <a:noFill/>
                    </a:lnTlToBr>
                    <a:lnBlToTr>
                      <a:noFill/>
                    </a:lnBlToTr>
                    <a:solidFill>
                      <a:srgbClr val="B3B3B3"/>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刘晨</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女</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201215122</a:t>
                      </a:r>
                    </a:p>
                  </a:txBody>
                  <a:tcPr horzOverflow="overflow">
                    <a:lnL>
                      <a:noFill/>
                    </a:lnL>
                    <a:lnR>
                      <a:noFill/>
                    </a:lnR>
                    <a:lnT>
                      <a:noFill/>
                    </a:lnT>
                    <a:lnB>
                      <a:noFill/>
                    </a:lnB>
                    <a:lnTlToBr>
                      <a:noFill/>
                    </a:lnTlToBr>
                    <a:lnBlToTr>
                      <a:noFill/>
                    </a:lnBlToTr>
                    <a:solidFill>
                      <a:srgbClr val="B3B3B3"/>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80</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751097967"/>
                  </a:ext>
                </a:extLst>
              </a:tr>
            </a:tbl>
          </a:graphicData>
        </a:graphic>
      </p:graphicFrame>
      <p:sp>
        <p:nvSpPr>
          <p:cNvPr id="10292" name="Text Box 423"/>
          <p:cNvSpPr txBox="1">
            <a:spLocks noChangeArrowheads="1"/>
          </p:cNvSpPr>
          <p:nvPr/>
        </p:nvSpPr>
        <p:spPr bwMode="auto">
          <a:xfrm>
            <a:off x="427038" y="1270000"/>
            <a:ext cx="1706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Times New Roman" panose="02020603050405020304" pitchFamily="18" charset="0"/>
              </a:rPr>
              <a:t>查询结果：</a:t>
            </a:r>
          </a:p>
        </p:txBody>
      </p:sp>
      <p:sp>
        <p:nvSpPr>
          <p:cNvPr id="10293" name="Line 424"/>
          <p:cNvSpPr>
            <a:spLocks noChangeShapeType="1"/>
          </p:cNvSpPr>
          <p:nvPr/>
        </p:nvSpPr>
        <p:spPr bwMode="auto">
          <a:xfrm>
            <a:off x="684213" y="2420938"/>
            <a:ext cx="7920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48284660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p:txBody>
          <a:bodyPr/>
          <a:lstStyle/>
          <a:p>
            <a:pPr eaLnBrk="1" hangingPunct="1"/>
            <a:r>
              <a:rPr lang="zh-CN" altLang="en-US" sz="3600" smtClean="0"/>
              <a:t>带有</a:t>
            </a:r>
            <a:r>
              <a:rPr lang="en-US" altLang="zh-CN" sz="3600" smtClean="0"/>
              <a:t>EXISTS</a:t>
            </a:r>
            <a:r>
              <a:rPr lang="zh-CN" altLang="en-US" sz="3600" smtClean="0"/>
              <a:t>谓词的子查询</a:t>
            </a:r>
            <a:r>
              <a:rPr lang="en-US" altLang="zh-CN" sz="3600" smtClean="0"/>
              <a:t>（</a:t>
            </a:r>
            <a:r>
              <a:rPr lang="zh-CN" altLang="en-US" sz="3600" smtClean="0"/>
              <a:t>续</a:t>
            </a:r>
            <a:r>
              <a:rPr lang="en-US" altLang="zh-CN" sz="3600" smtClean="0"/>
              <a:t>）</a:t>
            </a:r>
          </a:p>
        </p:txBody>
      </p:sp>
      <p:sp>
        <p:nvSpPr>
          <p:cNvPr id="64515" name="Rectangle 3"/>
          <p:cNvSpPr>
            <a:spLocks noGrp="1" noChangeArrowheads="1"/>
          </p:cNvSpPr>
          <p:nvPr>
            <p:ph type="body" idx="4294967295"/>
          </p:nvPr>
        </p:nvSpPr>
        <p:spPr/>
        <p:txBody>
          <a:bodyPr/>
          <a:lstStyle/>
          <a:p>
            <a:pPr eaLnBrk="1" hangingPunct="1">
              <a:lnSpc>
                <a:spcPct val="110000"/>
              </a:lnSpc>
              <a:buFont typeface="Wingdings" panose="05000000000000000000" pitchFamily="2" charset="2"/>
              <a:buNone/>
            </a:pPr>
            <a:r>
              <a:rPr lang="en-US" altLang="zh-CN" sz="2400" smtClean="0"/>
              <a:t> [</a:t>
            </a:r>
            <a:r>
              <a:rPr lang="zh-CN" altLang="en-US" sz="2400" smtClean="0"/>
              <a:t>例 </a:t>
            </a:r>
            <a:r>
              <a:rPr lang="en-US" altLang="zh-CN" sz="2400" smtClean="0"/>
              <a:t>3.63]</a:t>
            </a:r>
            <a:r>
              <a:rPr lang="zh-CN" altLang="en-US" sz="2400" smtClean="0"/>
              <a:t>查询至少选修了学生</a:t>
            </a:r>
            <a:r>
              <a:rPr lang="en-US" altLang="zh-CN" sz="2400" smtClean="0"/>
              <a:t>201215122</a:t>
            </a:r>
            <a:r>
              <a:rPr lang="zh-CN" altLang="en-US" sz="2400" smtClean="0"/>
              <a:t>选修的全部课程的学生号码。</a:t>
            </a:r>
          </a:p>
          <a:p>
            <a:pPr eaLnBrk="1" hangingPunct="1">
              <a:lnSpc>
                <a:spcPct val="110000"/>
              </a:lnSpc>
              <a:buFont typeface="Wingdings" panose="05000000000000000000" pitchFamily="2" charset="2"/>
              <a:buNone/>
            </a:pPr>
            <a:endParaRPr lang="zh-CN" altLang="en-US" sz="2400" smtClean="0"/>
          </a:p>
          <a:p>
            <a:pPr eaLnBrk="1" hangingPunct="1">
              <a:lnSpc>
                <a:spcPct val="110000"/>
              </a:lnSpc>
              <a:buFont typeface="Wingdings" panose="05000000000000000000" pitchFamily="2" charset="2"/>
              <a:buNone/>
            </a:pPr>
            <a:r>
              <a:rPr lang="zh-CN" altLang="en-US" sz="2400" smtClean="0"/>
              <a:t>解题思路：</a:t>
            </a:r>
          </a:p>
          <a:p>
            <a:pPr eaLnBrk="1" hangingPunct="1">
              <a:lnSpc>
                <a:spcPct val="110000"/>
              </a:lnSpc>
              <a:buFont typeface="Wingdings" panose="05000000000000000000" pitchFamily="2" charset="2"/>
              <a:buChar char="n"/>
            </a:pPr>
            <a:r>
              <a:rPr lang="zh-CN" altLang="en-US" sz="2400" smtClean="0"/>
              <a:t>用逻辑蕴涵表达：查询学号为</a:t>
            </a:r>
            <a:r>
              <a:rPr lang="en-US" altLang="zh-CN" sz="2400" smtClean="0"/>
              <a:t>x</a:t>
            </a:r>
            <a:r>
              <a:rPr lang="zh-CN" altLang="en-US" sz="2400" smtClean="0"/>
              <a:t>的学生，对所有的课程</a:t>
            </a:r>
            <a:r>
              <a:rPr lang="en-US" altLang="zh-CN" sz="2400" smtClean="0"/>
              <a:t>y</a:t>
            </a:r>
            <a:r>
              <a:rPr lang="zh-CN" altLang="en-US" sz="2400" smtClean="0"/>
              <a:t>，只要</a:t>
            </a:r>
            <a:r>
              <a:rPr lang="en-US" altLang="zh-CN" sz="2400" smtClean="0"/>
              <a:t>201215122</a:t>
            </a:r>
            <a:r>
              <a:rPr lang="zh-CN" altLang="en-US" sz="2400" smtClean="0"/>
              <a:t>学生选修了课程</a:t>
            </a:r>
            <a:r>
              <a:rPr lang="en-US" altLang="zh-CN" sz="2400" smtClean="0"/>
              <a:t>y</a:t>
            </a:r>
            <a:r>
              <a:rPr lang="zh-CN" altLang="en-US" sz="2400" smtClean="0"/>
              <a:t>，则</a:t>
            </a:r>
            <a:r>
              <a:rPr lang="en-US" altLang="zh-CN" sz="2400" smtClean="0"/>
              <a:t>x</a:t>
            </a:r>
            <a:r>
              <a:rPr lang="zh-CN" altLang="en-US" sz="2400" smtClean="0"/>
              <a:t>也选修了</a:t>
            </a:r>
            <a:r>
              <a:rPr lang="en-US" altLang="zh-CN" sz="2400" smtClean="0"/>
              <a:t>y</a:t>
            </a:r>
            <a:r>
              <a:rPr lang="zh-CN" altLang="en-US" sz="2400" smtClean="0"/>
              <a:t>。</a:t>
            </a:r>
          </a:p>
          <a:p>
            <a:pPr eaLnBrk="1" hangingPunct="1">
              <a:lnSpc>
                <a:spcPct val="110000"/>
              </a:lnSpc>
              <a:buFont typeface="Wingdings" panose="05000000000000000000" pitchFamily="2" charset="2"/>
              <a:buChar char="n"/>
            </a:pPr>
            <a:r>
              <a:rPr lang="zh-CN" altLang="en-US" sz="2400" smtClean="0"/>
              <a:t>形式化表示：</a:t>
            </a:r>
          </a:p>
          <a:p>
            <a:pPr eaLnBrk="1" hangingPunct="1">
              <a:lnSpc>
                <a:spcPct val="110000"/>
              </a:lnSpc>
              <a:buFont typeface="Wingdings" panose="05000000000000000000" pitchFamily="2" charset="2"/>
              <a:buNone/>
            </a:pPr>
            <a:r>
              <a:rPr lang="zh-CN" altLang="en-US" sz="2400" smtClean="0"/>
              <a:t>	用</a:t>
            </a:r>
            <a:r>
              <a:rPr lang="en-US" altLang="zh-CN" sz="2400" smtClean="0"/>
              <a:t>P</a:t>
            </a:r>
            <a:r>
              <a:rPr lang="zh-CN" altLang="en-US" sz="2400" smtClean="0"/>
              <a:t>表示谓词 “学生</a:t>
            </a:r>
            <a:r>
              <a:rPr lang="en-US" altLang="zh-CN" sz="2400" smtClean="0"/>
              <a:t>201215122</a:t>
            </a:r>
            <a:r>
              <a:rPr lang="zh-CN" altLang="en-US" sz="2400" smtClean="0"/>
              <a:t>选修了课程</a:t>
            </a:r>
            <a:r>
              <a:rPr lang="en-US" altLang="zh-CN" sz="2400" smtClean="0"/>
              <a:t>y”</a:t>
            </a:r>
          </a:p>
          <a:p>
            <a:pPr eaLnBrk="1" hangingPunct="1">
              <a:lnSpc>
                <a:spcPct val="110000"/>
              </a:lnSpc>
              <a:buFont typeface="Wingdings" panose="05000000000000000000" pitchFamily="2" charset="2"/>
              <a:buNone/>
            </a:pPr>
            <a:r>
              <a:rPr lang="en-US" altLang="zh-CN" sz="2400" smtClean="0"/>
              <a:t>	</a:t>
            </a:r>
            <a:r>
              <a:rPr lang="zh-CN" altLang="en-US" sz="2400" smtClean="0"/>
              <a:t>用</a:t>
            </a:r>
            <a:r>
              <a:rPr lang="en-US" altLang="zh-CN" sz="2400" smtClean="0"/>
              <a:t>q</a:t>
            </a:r>
            <a:r>
              <a:rPr lang="zh-CN" altLang="en-US" sz="2400" smtClean="0"/>
              <a:t>表示谓词 “学生</a:t>
            </a:r>
            <a:r>
              <a:rPr lang="en-US" altLang="zh-CN" sz="2400" smtClean="0"/>
              <a:t>x</a:t>
            </a:r>
            <a:r>
              <a:rPr lang="zh-CN" altLang="en-US" sz="2400" smtClean="0"/>
              <a:t>选修了课程</a:t>
            </a:r>
            <a:r>
              <a:rPr lang="en-US" altLang="zh-CN" sz="2400" smtClean="0"/>
              <a:t>y”</a:t>
            </a:r>
          </a:p>
          <a:p>
            <a:pPr eaLnBrk="1" hangingPunct="1">
              <a:lnSpc>
                <a:spcPct val="110000"/>
              </a:lnSpc>
              <a:buFont typeface="Wingdings" panose="05000000000000000000" pitchFamily="2" charset="2"/>
              <a:buNone/>
            </a:pPr>
            <a:r>
              <a:rPr lang="en-US" altLang="zh-CN" sz="2400" smtClean="0"/>
              <a:t>	</a:t>
            </a:r>
            <a:r>
              <a:rPr lang="zh-CN" altLang="en-US" sz="2400" smtClean="0"/>
              <a:t>则上述查询为</a:t>
            </a:r>
            <a:r>
              <a:rPr lang="en-US" altLang="zh-CN" sz="2400" smtClean="0"/>
              <a:t>: （</a:t>
            </a:r>
            <a:r>
              <a:rPr lang="en-US" altLang="zh-CN" sz="2400" smtClean="0">
                <a:sym typeface="Symbol" panose="05050102010706020507" pitchFamily="18" charset="2"/>
              </a:rPr>
              <a:t></a:t>
            </a:r>
            <a:r>
              <a:rPr lang="en-US" altLang="zh-CN" sz="2400" smtClean="0"/>
              <a:t>y） p </a:t>
            </a:r>
            <a:r>
              <a:rPr lang="en-US" altLang="zh-CN" sz="2400" smtClean="0">
                <a:sym typeface="Symbol" panose="05050102010706020507" pitchFamily="18" charset="2"/>
              </a:rPr>
              <a:t></a:t>
            </a:r>
            <a:r>
              <a:rPr lang="en-US" altLang="zh-CN" sz="2400" smtClean="0"/>
              <a:t> q </a:t>
            </a:r>
          </a:p>
        </p:txBody>
      </p:sp>
    </p:spTree>
    <p:extLst>
      <p:ext uri="{BB962C8B-B14F-4D97-AF65-F5344CB8AC3E}">
        <p14:creationId xmlns:p14="http://schemas.microsoft.com/office/powerpoint/2010/main" val="171541506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p:txBody>
          <a:bodyPr/>
          <a:lstStyle/>
          <a:p>
            <a:pPr eaLnBrk="1" hangingPunct="1"/>
            <a:r>
              <a:rPr lang="zh-CN" altLang="en-US" sz="3600" smtClean="0"/>
              <a:t>带有</a:t>
            </a:r>
            <a:r>
              <a:rPr lang="en-US" altLang="zh-CN" sz="3600" smtClean="0"/>
              <a:t>EXISTS</a:t>
            </a:r>
            <a:r>
              <a:rPr lang="zh-CN" altLang="en-US" sz="3600" smtClean="0"/>
              <a:t>谓词的子查询</a:t>
            </a:r>
            <a:r>
              <a:rPr lang="en-US" altLang="zh-CN" sz="3600" smtClean="0"/>
              <a:t>（</a:t>
            </a:r>
            <a:r>
              <a:rPr lang="zh-CN" altLang="en-US" sz="3600" smtClean="0"/>
              <a:t>续</a:t>
            </a:r>
            <a:r>
              <a:rPr lang="en-US" altLang="zh-CN" sz="3600" smtClean="0"/>
              <a:t>）</a:t>
            </a:r>
          </a:p>
        </p:txBody>
      </p:sp>
      <p:sp>
        <p:nvSpPr>
          <p:cNvPr id="65539" name="Rectangle 3"/>
          <p:cNvSpPr>
            <a:spLocks noGrp="1" noChangeArrowheads="1"/>
          </p:cNvSpPr>
          <p:nvPr>
            <p:ph type="body" idx="4294967295"/>
          </p:nvPr>
        </p:nvSpPr>
        <p:spPr/>
        <p:txBody>
          <a:bodyPr/>
          <a:lstStyle/>
          <a:p>
            <a:pPr eaLnBrk="1" hangingPunct="1">
              <a:lnSpc>
                <a:spcPct val="90000"/>
              </a:lnSpc>
              <a:buFont typeface="Wingdings" panose="05000000000000000000" pitchFamily="2" charset="2"/>
              <a:buChar char="n"/>
            </a:pPr>
            <a:r>
              <a:rPr lang="zh-CN" altLang="en-US" sz="2400" dirty="0" smtClean="0"/>
              <a:t>等价变换：</a:t>
            </a:r>
          </a:p>
          <a:p>
            <a:pPr algn="just" eaLnBrk="1" hangingPunct="1">
              <a:lnSpc>
                <a:spcPct val="90000"/>
              </a:lnSpc>
              <a:buFont typeface="Wingdings" panose="05000000000000000000" pitchFamily="2" charset="2"/>
              <a:buNone/>
            </a:pPr>
            <a:r>
              <a:rPr lang="zh-CN" altLang="en-US" sz="2400" dirty="0" smtClean="0"/>
              <a:t>    	</a:t>
            </a:r>
            <a:r>
              <a:rPr lang="en-US" altLang="zh-CN" sz="2400" dirty="0" smtClean="0"/>
              <a:t>（</a:t>
            </a:r>
            <a:r>
              <a:rPr lang="en-US" altLang="zh-CN" sz="2400" dirty="0" smtClean="0">
                <a:sym typeface="Symbol" panose="05050102010706020507" pitchFamily="18" charset="2"/>
              </a:rPr>
              <a:t></a:t>
            </a:r>
            <a:r>
              <a:rPr lang="en-US" altLang="zh-CN" sz="2400" dirty="0" err="1" smtClean="0"/>
              <a:t>y）</a:t>
            </a:r>
            <a:r>
              <a:rPr lang="en-US" altLang="zh-CN" sz="2400" dirty="0" err="1" smtClean="0">
                <a:solidFill>
                  <a:srgbClr val="FF3399"/>
                </a:solidFill>
              </a:rPr>
              <a:t>p</a:t>
            </a:r>
            <a:r>
              <a:rPr lang="en-US" altLang="zh-CN" sz="2400" dirty="0" smtClean="0">
                <a:solidFill>
                  <a:srgbClr val="FF3399"/>
                </a:solidFill>
              </a:rPr>
              <a:t> </a:t>
            </a:r>
            <a:r>
              <a:rPr lang="en-US" altLang="zh-CN" sz="2400" dirty="0" smtClean="0">
                <a:solidFill>
                  <a:srgbClr val="FF3399"/>
                </a:solidFill>
                <a:sym typeface="Symbol" panose="05050102010706020507" pitchFamily="18" charset="2"/>
              </a:rPr>
              <a:t></a:t>
            </a:r>
            <a:r>
              <a:rPr lang="en-US" altLang="zh-CN" sz="2400" dirty="0" smtClean="0">
                <a:solidFill>
                  <a:srgbClr val="FF3399"/>
                </a:solidFill>
              </a:rPr>
              <a:t> q</a:t>
            </a:r>
            <a:r>
              <a:rPr lang="en-US" altLang="zh-CN" sz="2400" dirty="0" smtClean="0"/>
              <a:t>  ≡  </a:t>
            </a:r>
            <a:r>
              <a:rPr lang="en-US" altLang="zh-CN" sz="2400" dirty="0" smtClean="0">
                <a:sym typeface="Symbol" panose="05050102010706020507" pitchFamily="18" charset="2"/>
              </a:rPr>
              <a:t></a:t>
            </a:r>
            <a:r>
              <a:rPr lang="en-US" altLang="zh-CN" sz="2400" dirty="0" smtClean="0"/>
              <a:t> （</a:t>
            </a:r>
            <a:r>
              <a:rPr lang="en-US" altLang="zh-CN" sz="2400" dirty="0" smtClean="0">
                <a:sym typeface="Symbol" panose="05050102010706020507" pitchFamily="18" charset="2"/>
              </a:rPr>
              <a:t></a:t>
            </a:r>
            <a:r>
              <a:rPr lang="en-US" altLang="zh-CN" sz="2400" dirty="0" smtClean="0"/>
              <a:t>y （</a:t>
            </a:r>
            <a:r>
              <a:rPr lang="en-US" altLang="zh-CN" sz="2400" dirty="0" smtClean="0">
                <a:sym typeface="Symbol" panose="05050102010706020507" pitchFamily="18" charset="2"/>
              </a:rPr>
              <a:t></a:t>
            </a:r>
            <a:r>
              <a:rPr lang="en-US" altLang="zh-CN" sz="2400" dirty="0" smtClean="0"/>
              <a:t>（</a:t>
            </a:r>
            <a:r>
              <a:rPr lang="en-US" altLang="zh-CN" sz="2400" dirty="0" smtClean="0">
                <a:solidFill>
                  <a:srgbClr val="FF3399"/>
                </a:solidFill>
              </a:rPr>
              <a:t>p </a:t>
            </a:r>
            <a:r>
              <a:rPr lang="en-US" altLang="zh-CN" sz="2400" dirty="0" smtClean="0">
                <a:solidFill>
                  <a:srgbClr val="FF3399"/>
                </a:solidFill>
                <a:sym typeface="Symbol" panose="05050102010706020507" pitchFamily="18" charset="2"/>
              </a:rPr>
              <a:t></a:t>
            </a:r>
            <a:r>
              <a:rPr lang="en-US" altLang="zh-CN" sz="2400" dirty="0" smtClean="0">
                <a:solidFill>
                  <a:srgbClr val="FF3399"/>
                </a:solidFill>
              </a:rPr>
              <a:t> q</a:t>
            </a:r>
            <a:r>
              <a:rPr lang="en-US" altLang="zh-CN" sz="2400" dirty="0" smtClean="0"/>
              <a:t> ））</a:t>
            </a:r>
          </a:p>
          <a:p>
            <a:pPr algn="just" eaLnBrk="1" hangingPunct="1">
              <a:lnSpc>
                <a:spcPct val="90000"/>
              </a:lnSpc>
              <a:buFont typeface="Wingdings" panose="05000000000000000000" pitchFamily="2" charset="2"/>
              <a:buNone/>
            </a:pPr>
            <a:r>
              <a:rPr lang="en-US" altLang="zh-CN" sz="2400" dirty="0" smtClean="0"/>
              <a:t>               ≡  </a:t>
            </a:r>
            <a:r>
              <a:rPr lang="en-US" altLang="zh-CN" sz="2400" dirty="0" smtClean="0">
                <a:sym typeface="Symbol" panose="05050102010706020507" pitchFamily="18" charset="2"/>
              </a:rPr>
              <a:t></a:t>
            </a:r>
            <a:r>
              <a:rPr lang="en-US" altLang="zh-CN" sz="2400" dirty="0" smtClean="0"/>
              <a:t> （</a:t>
            </a:r>
            <a:r>
              <a:rPr lang="en-US" altLang="zh-CN" sz="2400" dirty="0" smtClean="0">
                <a:sym typeface="Symbol" panose="05050102010706020507" pitchFamily="18" charset="2"/>
              </a:rPr>
              <a:t></a:t>
            </a:r>
            <a:r>
              <a:rPr lang="en-US" altLang="zh-CN" sz="2400" dirty="0" smtClean="0"/>
              <a:t>y （</a:t>
            </a:r>
            <a:r>
              <a:rPr lang="en-US" altLang="zh-CN" sz="2400" dirty="0" smtClean="0">
                <a:sym typeface="Symbol" panose="05050102010706020507" pitchFamily="18" charset="2"/>
              </a:rPr>
              <a:t></a:t>
            </a:r>
            <a:r>
              <a:rPr lang="en-US" altLang="zh-CN" sz="2400" dirty="0" smtClean="0"/>
              <a:t>（</a:t>
            </a:r>
            <a:r>
              <a:rPr lang="en-US" altLang="zh-CN" sz="2400" dirty="0" smtClean="0">
                <a:sym typeface="Symbol" panose="05050102010706020507" pitchFamily="18" charset="2"/>
              </a:rPr>
              <a:t></a:t>
            </a:r>
            <a:r>
              <a:rPr lang="en-US" altLang="zh-CN" sz="2400" dirty="0" smtClean="0"/>
              <a:t> p∨ q） ））</a:t>
            </a:r>
          </a:p>
          <a:p>
            <a:pPr algn="just" eaLnBrk="1" hangingPunct="1">
              <a:lnSpc>
                <a:spcPct val="90000"/>
              </a:lnSpc>
              <a:buFont typeface="Wingdings" panose="05000000000000000000" pitchFamily="2" charset="2"/>
              <a:buNone/>
            </a:pPr>
            <a:r>
              <a:rPr lang="en-US" altLang="zh-CN" sz="2400" dirty="0" smtClean="0"/>
              <a:t>               ≡  </a:t>
            </a:r>
            <a:r>
              <a:rPr lang="en-US" altLang="zh-CN" sz="2400" dirty="0" smtClean="0">
                <a:sym typeface="Symbol" panose="05050102010706020507" pitchFamily="18" charset="2"/>
              </a:rPr>
              <a:t></a:t>
            </a:r>
            <a:r>
              <a:rPr lang="en-US" altLang="zh-CN" sz="2400" dirty="0" smtClean="0"/>
              <a:t> </a:t>
            </a:r>
            <a:r>
              <a:rPr lang="en-US" altLang="zh-CN" sz="2400" dirty="0" smtClean="0">
                <a:sym typeface="Symbol" panose="05050102010706020507" pitchFamily="18" charset="2"/>
              </a:rPr>
              <a:t></a:t>
            </a:r>
            <a:r>
              <a:rPr lang="en-US" altLang="zh-CN" sz="2400" dirty="0" err="1" smtClean="0"/>
              <a:t>y（p</a:t>
            </a:r>
            <a:r>
              <a:rPr lang="en-US" altLang="zh-CN" sz="2400" dirty="0" smtClean="0"/>
              <a:t>∧</a:t>
            </a:r>
            <a:r>
              <a:rPr lang="en-US" altLang="zh-CN" sz="2400" dirty="0" smtClean="0">
                <a:sym typeface="Symbol" panose="05050102010706020507" pitchFamily="18" charset="2"/>
              </a:rPr>
              <a:t></a:t>
            </a:r>
            <a:r>
              <a:rPr lang="en-US" altLang="zh-CN" sz="2400" dirty="0" smtClean="0"/>
              <a:t>q）</a:t>
            </a:r>
          </a:p>
          <a:p>
            <a:pPr algn="just" eaLnBrk="1" hangingPunct="1">
              <a:lnSpc>
                <a:spcPct val="90000"/>
              </a:lnSpc>
              <a:buFont typeface="Wingdings" panose="05000000000000000000" pitchFamily="2" charset="2"/>
              <a:buNone/>
            </a:pPr>
            <a:endParaRPr lang="en-US" altLang="zh-CN" sz="2400" dirty="0" smtClean="0"/>
          </a:p>
          <a:p>
            <a:pPr eaLnBrk="1" hangingPunct="1">
              <a:lnSpc>
                <a:spcPct val="140000"/>
              </a:lnSpc>
              <a:buFont typeface="Wingdings" panose="05000000000000000000" pitchFamily="2" charset="2"/>
              <a:buChar char="n"/>
            </a:pPr>
            <a:r>
              <a:rPr lang="zh-CN" altLang="en-US" sz="2400" dirty="0" smtClean="0"/>
              <a:t>变换后语义：不存在这样的课程</a:t>
            </a:r>
            <a:r>
              <a:rPr lang="en-US" altLang="zh-CN" sz="2400" dirty="0" smtClean="0"/>
              <a:t>y</a:t>
            </a:r>
            <a:r>
              <a:rPr lang="zh-CN" altLang="en-US" sz="2400" dirty="0" smtClean="0"/>
              <a:t>，学生</a:t>
            </a:r>
            <a:r>
              <a:rPr lang="en-US" altLang="zh-CN" sz="2400" dirty="0" smtClean="0">
                <a:latin typeface="宋体" panose="02010600030101010101" pitchFamily="2" charset="-122"/>
              </a:rPr>
              <a:t>201215122</a:t>
            </a:r>
            <a:r>
              <a:rPr lang="zh-CN" altLang="en-US" sz="2400" dirty="0" smtClean="0"/>
              <a:t>选修了</a:t>
            </a:r>
            <a:r>
              <a:rPr lang="en-US" altLang="zh-CN" sz="2400" dirty="0" smtClean="0"/>
              <a:t>y</a:t>
            </a:r>
            <a:r>
              <a:rPr lang="zh-CN" altLang="en-US" sz="2400" dirty="0" smtClean="0"/>
              <a:t>，而学生</a:t>
            </a:r>
            <a:r>
              <a:rPr lang="en-US" altLang="zh-CN" sz="2400" dirty="0" smtClean="0"/>
              <a:t>x</a:t>
            </a:r>
            <a:r>
              <a:rPr lang="zh-CN" altLang="en-US" sz="2400" dirty="0" smtClean="0"/>
              <a:t>没有选。</a:t>
            </a:r>
          </a:p>
        </p:txBody>
      </p:sp>
    </p:spTree>
    <p:extLst>
      <p:ext uri="{BB962C8B-B14F-4D97-AF65-F5344CB8AC3E}">
        <p14:creationId xmlns:p14="http://schemas.microsoft.com/office/powerpoint/2010/main" val="116224005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p:txBody>
          <a:bodyPr/>
          <a:lstStyle/>
          <a:p>
            <a:pPr eaLnBrk="1" hangingPunct="1"/>
            <a:r>
              <a:rPr lang="zh-CN" altLang="en-US" sz="3600" smtClean="0"/>
              <a:t>带有</a:t>
            </a:r>
            <a:r>
              <a:rPr lang="en-US" altLang="zh-CN" sz="3600" smtClean="0"/>
              <a:t>EXISTS</a:t>
            </a:r>
            <a:r>
              <a:rPr lang="zh-CN" altLang="en-US" sz="3600" smtClean="0"/>
              <a:t>谓词的子查询</a:t>
            </a:r>
            <a:r>
              <a:rPr lang="en-US" altLang="zh-CN" sz="3600" smtClean="0"/>
              <a:t>（</a:t>
            </a:r>
            <a:r>
              <a:rPr lang="zh-CN" altLang="en-US" sz="3600" smtClean="0"/>
              <a:t>续</a:t>
            </a:r>
            <a:r>
              <a:rPr lang="en-US" altLang="zh-CN" sz="3600" smtClean="0"/>
              <a:t>）</a:t>
            </a:r>
            <a:r>
              <a:rPr lang="zh-CN" altLang="en-US" sz="4400" smtClean="0">
                <a:cs typeface="Times New Roman" panose="02020603050405020304" pitchFamily="18" charset="0"/>
              </a:rPr>
              <a:t> </a:t>
            </a:r>
          </a:p>
        </p:txBody>
      </p:sp>
      <p:sp>
        <p:nvSpPr>
          <p:cNvPr id="66563" name="Rectangle 3"/>
          <p:cNvSpPr>
            <a:spLocks noGrp="1" noChangeArrowheads="1"/>
          </p:cNvSpPr>
          <p:nvPr>
            <p:ph type="body" idx="4294967295"/>
          </p:nvPr>
        </p:nvSpPr>
        <p:spPr>
          <a:xfrm>
            <a:off x="611188" y="1098550"/>
            <a:ext cx="7772400" cy="4994275"/>
          </a:xfrm>
        </p:spPr>
        <p:txBody>
          <a:bodyPr/>
          <a:lstStyle/>
          <a:p>
            <a:pPr algn="just" eaLnBrk="1" hangingPunct="1">
              <a:buFont typeface="Wingdings" panose="05000000000000000000" pitchFamily="2" charset="2"/>
              <a:buChar char="n"/>
            </a:pPr>
            <a:r>
              <a:rPr lang="zh-CN" altLang="en-US" sz="2400" dirty="0" smtClean="0"/>
              <a:t>用</a:t>
            </a:r>
            <a:r>
              <a:rPr lang="en-US" altLang="zh-CN" sz="2400" dirty="0" smtClean="0"/>
              <a:t>NOT EXISTS</a:t>
            </a:r>
            <a:r>
              <a:rPr lang="zh-CN" altLang="en-US" sz="2400" dirty="0" smtClean="0"/>
              <a:t>谓词表示： </a:t>
            </a:r>
            <a:r>
              <a:rPr lang="zh-CN" altLang="en-US" sz="2200" dirty="0" smtClean="0"/>
              <a:t>    </a:t>
            </a:r>
          </a:p>
          <a:p>
            <a:pPr algn="just" eaLnBrk="1" hangingPunct="1">
              <a:buSzPct val="50000"/>
              <a:buFont typeface="宋体" panose="02010600030101010101" pitchFamily="2" charset="-122"/>
              <a:buNone/>
            </a:pPr>
            <a:r>
              <a:rPr lang="zh-CN" altLang="en-US" sz="2200" dirty="0" smtClean="0"/>
              <a:t>       </a:t>
            </a:r>
            <a:r>
              <a:rPr lang="en-US" altLang="zh-CN" sz="2200" dirty="0" smtClean="0"/>
              <a:t>SELECT DISTINCT </a:t>
            </a:r>
            <a:r>
              <a:rPr lang="en-US" altLang="zh-CN" sz="2200" dirty="0" err="1" smtClean="0"/>
              <a:t>Sno</a:t>
            </a:r>
            <a:endParaRPr lang="en-US" altLang="zh-CN" sz="2200" dirty="0" smtClean="0"/>
          </a:p>
          <a:p>
            <a:pPr algn="just" eaLnBrk="1" hangingPunct="1">
              <a:buSzPct val="50000"/>
              <a:buFont typeface="宋体" panose="02010600030101010101" pitchFamily="2" charset="-122"/>
              <a:buNone/>
            </a:pPr>
            <a:r>
              <a:rPr lang="en-US" altLang="zh-CN" sz="2200" dirty="0" smtClean="0"/>
              <a:t>       FROM SC </a:t>
            </a:r>
            <a:r>
              <a:rPr lang="en-US" altLang="zh-CN" sz="2200" dirty="0" smtClean="0">
                <a:solidFill>
                  <a:srgbClr val="FF3399"/>
                </a:solidFill>
              </a:rPr>
              <a:t>SCX             //</a:t>
            </a:r>
            <a:r>
              <a:rPr lang="zh-CN" altLang="en-US" sz="2200" dirty="0" smtClean="0">
                <a:solidFill>
                  <a:srgbClr val="FF3399"/>
                </a:solidFill>
              </a:rPr>
              <a:t>查</a:t>
            </a:r>
            <a:r>
              <a:rPr lang="en-US" altLang="zh-CN" sz="2200" dirty="0" smtClean="0">
                <a:solidFill>
                  <a:srgbClr val="FF3399"/>
                </a:solidFill>
              </a:rPr>
              <a:t>student</a:t>
            </a:r>
            <a:r>
              <a:rPr lang="zh-CN" altLang="en-US" sz="2200" dirty="0" smtClean="0">
                <a:solidFill>
                  <a:srgbClr val="FF3399"/>
                </a:solidFill>
              </a:rPr>
              <a:t>也是对的</a:t>
            </a:r>
            <a:endParaRPr lang="en-US" altLang="zh-CN" sz="2200" dirty="0" smtClean="0"/>
          </a:p>
          <a:p>
            <a:pPr algn="just" eaLnBrk="1" hangingPunct="1">
              <a:buSzPct val="50000"/>
              <a:buFont typeface="宋体" panose="02010600030101010101" pitchFamily="2" charset="-122"/>
              <a:buNone/>
            </a:pPr>
            <a:r>
              <a:rPr lang="en-US" altLang="zh-CN" sz="2200" dirty="0" smtClean="0"/>
              <a:t>       WHERE NOT EXISTS</a:t>
            </a:r>
          </a:p>
          <a:p>
            <a:pPr algn="just" eaLnBrk="1" hangingPunct="1">
              <a:buSzPct val="50000"/>
              <a:buFont typeface="宋体" panose="02010600030101010101" pitchFamily="2" charset="-122"/>
              <a:buNone/>
            </a:pPr>
            <a:r>
              <a:rPr lang="en-US" altLang="zh-CN" sz="2200" dirty="0" smtClean="0"/>
              <a:t>                     </a:t>
            </a:r>
            <a:r>
              <a:rPr lang="zh-CN" altLang="en-US" sz="2200" dirty="0" smtClean="0"/>
              <a:t>(</a:t>
            </a:r>
            <a:r>
              <a:rPr lang="en-US" altLang="zh-CN" sz="2200" dirty="0" smtClean="0"/>
              <a:t>SELECT *</a:t>
            </a:r>
          </a:p>
          <a:p>
            <a:pPr algn="just" eaLnBrk="1" hangingPunct="1">
              <a:buSzPct val="50000"/>
              <a:buFont typeface="宋体" panose="02010600030101010101" pitchFamily="2" charset="-122"/>
              <a:buNone/>
            </a:pPr>
            <a:r>
              <a:rPr lang="en-US" altLang="zh-CN" sz="2200" dirty="0" smtClean="0"/>
              <a:t>                      FROM SC </a:t>
            </a:r>
            <a:r>
              <a:rPr lang="en-US" altLang="zh-CN" sz="2200" dirty="0" smtClean="0">
                <a:solidFill>
                  <a:srgbClr val="0099FF"/>
                </a:solidFill>
              </a:rPr>
              <a:t>SCY       //</a:t>
            </a:r>
            <a:r>
              <a:rPr lang="zh-CN" altLang="en-US" sz="2200" dirty="0" smtClean="0">
                <a:solidFill>
                  <a:srgbClr val="0099FF"/>
                </a:solidFill>
              </a:rPr>
              <a:t>这里也可以用派生表</a:t>
            </a:r>
            <a:endParaRPr lang="en-US" altLang="zh-CN" sz="2200" dirty="0" smtClean="0"/>
          </a:p>
          <a:p>
            <a:pPr algn="just" eaLnBrk="1" hangingPunct="1">
              <a:buSzPct val="50000"/>
              <a:buFont typeface="宋体" panose="02010600030101010101" pitchFamily="2" charset="-122"/>
              <a:buNone/>
            </a:pPr>
            <a:r>
              <a:rPr lang="en-US" altLang="zh-CN" sz="2200" dirty="0" smtClean="0"/>
              <a:t>                      WHERE </a:t>
            </a:r>
            <a:r>
              <a:rPr lang="en-US" altLang="zh-CN" sz="2200" dirty="0" err="1" smtClean="0"/>
              <a:t>SCY.Sno</a:t>
            </a:r>
            <a:r>
              <a:rPr lang="en-US" altLang="zh-CN" sz="2200" dirty="0" smtClean="0"/>
              <a:t> = </a:t>
            </a:r>
            <a:r>
              <a:rPr lang="en-US" altLang="zh-CN" sz="2200" dirty="0" smtClean="0"/>
              <a:t>'201215122'  </a:t>
            </a:r>
            <a:r>
              <a:rPr lang="en-US" altLang="zh-CN" sz="2200" dirty="0" smtClean="0"/>
              <a:t>AND</a:t>
            </a:r>
          </a:p>
          <a:p>
            <a:pPr algn="just" eaLnBrk="1" hangingPunct="1">
              <a:buSzPct val="50000"/>
              <a:buFont typeface="宋体" panose="02010600030101010101" pitchFamily="2" charset="-122"/>
              <a:buNone/>
            </a:pPr>
            <a:r>
              <a:rPr lang="en-US" altLang="zh-CN" sz="2200" dirty="0" smtClean="0"/>
              <a:t>                                    NOT EXISTS</a:t>
            </a:r>
          </a:p>
          <a:p>
            <a:pPr algn="just" eaLnBrk="1" hangingPunct="1">
              <a:buSzPct val="50000"/>
              <a:buFont typeface="宋体" panose="02010600030101010101" pitchFamily="2" charset="-122"/>
              <a:buNone/>
            </a:pPr>
            <a:r>
              <a:rPr lang="en-US" altLang="zh-CN" sz="2200" dirty="0" smtClean="0"/>
              <a:t>                                    </a:t>
            </a:r>
            <a:r>
              <a:rPr lang="zh-CN" altLang="en-US" sz="2200" dirty="0" smtClean="0"/>
              <a:t>(</a:t>
            </a:r>
            <a:r>
              <a:rPr lang="en-US" altLang="zh-CN" sz="2200" dirty="0" smtClean="0"/>
              <a:t>SELECT *</a:t>
            </a:r>
          </a:p>
          <a:p>
            <a:pPr algn="just" eaLnBrk="1" hangingPunct="1">
              <a:buSzPct val="50000"/>
              <a:buFont typeface="宋体" panose="02010600030101010101" pitchFamily="2" charset="-122"/>
              <a:buNone/>
            </a:pPr>
            <a:r>
              <a:rPr lang="en-US" altLang="zh-CN" sz="2200" dirty="0" smtClean="0"/>
              <a:t>                                     FROM SC SCZ</a:t>
            </a:r>
          </a:p>
          <a:p>
            <a:pPr algn="just" eaLnBrk="1" hangingPunct="1">
              <a:buSzPct val="50000"/>
              <a:buFont typeface="宋体" panose="02010600030101010101" pitchFamily="2" charset="-122"/>
              <a:buNone/>
            </a:pPr>
            <a:r>
              <a:rPr lang="en-US" altLang="zh-CN" sz="2200" dirty="0" smtClean="0"/>
              <a:t>                                     WHERE </a:t>
            </a:r>
            <a:r>
              <a:rPr lang="en-US" altLang="zh-CN" sz="2200" dirty="0" err="1" smtClean="0"/>
              <a:t>SCZ.Sno</a:t>
            </a:r>
            <a:r>
              <a:rPr lang="en-US" altLang="zh-CN" sz="2200" dirty="0" smtClean="0"/>
              <a:t>=</a:t>
            </a:r>
            <a:r>
              <a:rPr lang="en-US" altLang="zh-CN" sz="2200" dirty="0" err="1" smtClean="0">
                <a:solidFill>
                  <a:srgbClr val="FF3399"/>
                </a:solidFill>
              </a:rPr>
              <a:t>SCX</a:t>
            </a:r>
            <a:r>
              <a:rPr lang="en-US" altLang="zh-CN" sz="2200" dirty="0" err="1" smtClean="0"/>
              <a:t>.Sno</a:t>
            </a:r>
            <a:r>
              <a:rPr lang="en-US" altLang="zh-CN" sz="2200" dirty="0" smtClean="0"/>
              <a:t> AND</a:t>
            </a:r>
          </a:p>
          <a:p>
            <a:pPr eaLnBrk="1" hangingPunct="1">
              <a:buSzPct val="50000"/>
              <a:buFont typeface="宋体" panose="02010600030101010101" pitchFamily="2" charset="-122"/>
              <a:buNone/>
            </a:pPr>
            <a:r>
              <a:rPr lang="en-US" altLang="zh-CN" sz="2200" dirty="0" smtClean="0"/>
              <a:t>                                                   </a:t>
            </a:r>
            <a:r>
              <a:rPr lang="en-US" altLang="zh-CN" sz="2200" dirty="0" err="1" smtClean="0"/>
              <a:t>SCZ.Cno</a:t>
            </a:r>
            <a:r>
              <a:rPr lang="en-US" altLang="zh-CN" sz="2200" dirty="0" smtClean="0"/>
              <a:t>=</a:t>
            </a:r>
            <a:r>
              <a:rPr lang="en-US" altLang="zh-CN" sz="2200" dirty="0" err="1" smtClean="0">
                <a:solidFill>
                  <a:srgbClr val="0099FF"/>
                </a:solidFill>
              </a:rPr>
              <a:t>SCY</a:t>
            </a:r>
            <a:r>
              <a:rPr lang="en-US" altLang="zh-CN" sz="2200" dirty="0" err="1" smtClean="0"/>
              <a:t>.Cno</a:t>
            </a:r>
            <a:r>
              <a:rPr lang="zh-CN" altLang="en-US" sz="2200" dirty="0" smtClean="0"/>
              <a:t>));</a:t>
            </a:r>
          </a:p>
        </p:txBody>
      </p:sp>
    </p:spTree>
    <p:extLst>
      <p:ext uri="{BB962C8B-B14F-4D97-AF65-F5344CB8AC3E}">
        <p14:creationId xmlns:p14="http://schemas.microsoft.com/office/powerpoint/2010/main" val="27850558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title" idx="4294967295"/>
          </p:nvPr>
        </p:nvSpPr>
        <p:spPr/>
        <p:txBody>
          <a:bodyPr/>
          <a:lstStyle/>
          <a:p>
            <a:pPr eaLnBrk="1" hangingPunct="1"/>
            <a:r>
              <a:rPr lang="en-US" altLang="zh-CN" sz="3600" smtClean="0"/>
              <a:t>3.4  </a:t>
            </a:r>
            <a:r>
              <a:rPr lang="zh-CN" altLang="en-US" sz="3600" smtClean="0"/>
              <a:t>数据查询 </a:t>
            </a:r>
          </a:p>
        </p:txBody>
      </p:sp>
      <p:sp>
        <p:nvSpPr>
          <p:cNvPr id="67587" name="Rectangle 1027"/>
          <p:cNvSpPr>
            <a:spLocks noGrp="1" noChangeArrowheads="1"/>
          </p:cNvSpPr>
          <p:nvPr>
            <p:ph type="body" idx="4294967295"/>
          </p:nvPr>
        </p:nvSpPr>
        <p:spPr>
          <a:xfrm>
            <a:off x="971550" y="1268413"/>
            <a:ext cx="5410200" cy="4321175"/>
          </a:xfrm>
        </p:spPr>
        <p:txBody>
          <a:bodyPr/>
          <a:lstStyle/>
          <a:p>
            <a:pPr marL="0" indent="0" algn="just" eaLnBrk="1" hangingPunct="1">
              <a:lnSpc>
                <a:spcPct val="150000"/>
              </a:lnSpc>
              <a:buFont typeface="Wingdings" panose="05000000000000000000" pitchFamily="2" charset="2"/>
              <a:buNone/>
            </a:pPr>
            <a:r>
              <a:rPr lang="en-US" altLang="zh-CN" sz="2600" smtClean="0"/>
              <a:t>3.4.1 </a:t>
            </a:r>
            <a:r>
              <a:rPr lang="zh-CN" altLang="en-US" sz="2600" smtClean="0"/>
              <a:t>单表查询</a:t>
            </a:r>
          </a:p>
          <a:p>
            <a:pPr marL="0" indent="0" algn="just" eaLnBrk="1" hangingPunct="1">
              <a:lnSpc>
                <a:spcPct val="150000"/>
              </a:lnSpc>
              <a:buFont typeface="Wingdings" panose="05000000000000000000" pitchFamily="2" charset="2"/>
              <a:buNone/>
            </a:pPr>
            <a:r>
              <a:rPr lang="en-US" altLang="zh-CN" sz="2600" smtClean="0"/>
              <a:t>3.4.2 </a:t>
            </a:r>
            <a:r>
              <a:rPr lang="zh-CN" altLang="en-US" sz="2600" smtClean="0"/>
              <a:t>连接查询</a:t>
            </a:r>
          </a:p>
          <a:p>
            <a:pPr marL="0" indent="0" algn="just" eaLnBrk="1" hangingPunct="1">
              <a:lnSpc>
                <a:spcPct val="150000"/>
              </a:lnSpc>
              <a:buFont typeface="Wingdings" panose="05000000000000000000" pitchFamily="2" charset="2"/>
              <a:buNone/>
            </a:pPr>
            <a:r>
              <a:rPr lang="en-US" altLang="zh-CN" sz="2600" smtClean="0"/>
              <a:t>3.4.3 </a:t>
            </a:r>
            <a:r>
              <a:rPr lang="zh-CN" altLang="en-US" sz="2600" smtClean="0"/>
              <a:t>嵌套查询</a:t>
            </a:r>
          </a:p>
          <a:p>
            <a:pPr marL="0" indent="0" algn="just" eaLnBrk="1" hangingPunct="1">
              <a:lnSpc>
                <a:spcPct val="150000"/>
              </a:lnSpc>
              <a:buFont typeface="Wingdings" panose="05000000000000000000" pitchFamily="2" charset="2"/>
              <a:buNone/>
            </a:pPr>
            <a:r>
              <a:rPr lang="en-US" altLang="zh-CN" sz="2600" smtClean="0">
                <a:solidFill>
                  <a:srgbClr val="00B050"/>
                </a:solidFill>
              </a:rPr>
              <a:t>3.4.4 </a:t>
            </a:r>
            <a:r>
              <a:rPr lang="zh-CN" altLang="en-US" sz="2600" smtClean="0">
                <a:solidFill>
                  <a:srgbClr val="00B050"/>
                </a:solidFill>
              </a:rPr>
              <a:t>集合查询</a:t>
            </a:r>
            <a:endParaRPr lang="en-US" altLang="zh-CN" sz="2600" smtClean="0">
              <a:solidFill>
                <a:srgbClr val="00B050"/>
              </a:solidFill>
            </a:endParaRPr>
          </a:p>
          <a:p>
            <a:pPr marL="0" indent="0" algn="just" eaLnBrk="1" hangingPunct="1">
              <a:lnSpc>
                <a:spcPct val="150000"/>
              </a:lnSpc>
              <a:buFont typeface="Wingdings" panose="05000000000000000000" pitchFamily="2" charset="2"/>
              <a:buNone/>
            </a:pPr>
            <a:r>
              <a:rPr lang="en-US" altLang="zh-CN" sz="2600" smtClean="0"/>
              <a:t>3.4.5</a:t>
            </a:r>
            <a:r>
              <a:rPr lang="zh-CN" altLang="en-US" sz="2600" smtClean="0"/>
              <a:t>基于派生表的查询</a:t>
            </a:r>
          </a:p>
          <a:p>
            <a:pPr marL="0" indent="0" algn="just" eaLnBrk="1" hangingPunct="1">
              <a:lnSpc>
                <a:spcPct val="150000"/>
              </a:lnSpc>
              <a:buFont typeface="Wingdings" panose="05000000000000000000" pitchFamily="2" charset="2"/>
              <a:buNone/>
            </a:pPr>
            <a:r>
              <a:rPr lang="en-US" altLang="zh-CN" sz="2600" smtClean="0"/>
              <a:t>3.4.5 Select</a:t>
            </a:r>
            <a:r>
              <a:rPr lang="zh-CN" altLang="en-US" sz="2600" smtClean="0"/>
              <a:t>语句的一般形式 </a:t>
            </a:r>
          </a:p>
        </p:txBody>
      </p:sp>
    </p:spTree>
    <p:extLst>
      <p:ext uri="{BB962C8B-B14F-4D97-AF65-F5344CB8AC3E}">
        <p14:creationId xmlns:p14="http://schemas.microsoft.com/office/powerpoint/2010/main" val="47302830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p:txBody>
          <a:bodyPr/>
          <a:lstStyle/>
          <a:p>
            <a:pPr eaLnBrk="1" hangingPunct="1"/>
            <a:r>
              <a:rPr lang="en-US" altLang="zh-CN" sz="3600" smtClean="0"/>
              <a:t>3.4.4 </a:t>
            </a:r>
            <a:r>
              <a:rPr lang="zh-CN" altLang="en-US" sz="3600" smtClean="0"/>
              <a:t>集合查询</a:t>
            </a:r>
          </a:p>
        </p:txBody>
      </p:sp>
      <p:sp>
        <p:nvSpPr>
          <p:cNvPr id="68611" name="Rectangle 3"/>
          <p:cNvSpPr>
            <a:spLocks noGrp="1" noChangeArrowheads="1"/>
          </p:cNvSpPr>
          <p:nvPr>
            <p:ph type="body" idx="4294967295"/>
          </p:nvPr>
        </p:nvSpPr>
        <p:spPr/>
        <p:txBody>
          <a:bodyPr/>
          <a:lstStyle/>
          <a:p>
            <a:pPr algn="just" eaLnBrk="1" hangingPunct="1">
              <a:lnSpc>
                <a:spcPct val="120000"/>
              </a:lnSpc>
            </a:pPr>
            <a:r>
              <a:rPr lang="zh-CN" altLang="en-US" smtClean="0"/>
              <a:t>集合操作的种类</a:t>
            </a:r>
          </a:p>
          <a:p>
            <a:pPr lvl="1" algn="just">
              <a:lnSpc>
                <a:spcPct val="120000"/>
              </a:lnSpc>
            </a:pPr>
            <a:r>
              <a:rPr lang="zh-CN" altLang="en-US" smtClean="0"/>
              <a:t>并操作</a:t>
            </a:r>
            <a:r>
              <a:rPr lang="en-US" altLang="zh-CN" smtClean="0"/>
              <a:t>UNION</a:t>
            </a:r>
          </a:p>
          <a:p>
            <a:pPr lvl="1" algn="just">
              <a:lnSpc>
                <a:spcPct val="120000"/>
              </a:lnSpc>
            </a:pPr>
            <a:r>
              <a:rPr lang="zh-CN" altLang="en-US" smtClean="0"/>
              <a:t>交操作</a:t>
            </a:r>
            <a:r>
              <a:rPr lang="en-US" altLang="zh-CN" smtClean="0"/>
              <a:t>INTERSECT</a:t>
            </a:r>
          </a:p>
          <a:p>
            <a:pPr lvl="1" algn="just">
              <a:lnSpc>
                <a:spcPct val="120000"/>
              </a:lnSpc>
            </a:pPr>
            <a:r>
              <a:rPr lang="zh-CN" altLang="en-US" smtClean="0"/>
              <a:t>差操作</a:t>
            </a:r>
            <a:r>
              <a:rPr lang="en-US" altLang="zh-CN" smtClean="0"/>
              <a:t>EXCEPT</a:t>
            </a:r>
          </a:p>
          <a:p>
            <a:pPr algn="just" eaLnBrk="1" hangingPunct="1">
              <a:lnSpc>
                <a:spcPct val="120000"/>
              </a:lnSpc>
            </a:pPr>
            <a:r>
              <a:rPr lang="zh-CN" altLang="en-US" smtClean="0"/>
              <a:t>参加集合操作的各查询结果的列数必须相同;对应项的数据类型也必须相同 </a:t>
            </a:r>
          </a:p>
        </p:txBody>
      </p:sp>
    </p:spTree>
    <p:extLst>
      <p:ext uri="{BB962C8B-B14F-4D97-AF65-F5344CB8AC3E}">
        <p14:creationId xmlns:p14="http://schemas.microsoft.com/office/powerpoint/2010/main" val="333017771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p:txBody>
          <a:bodyPr/>
          <a:lstStyle/>
          <a:p>
            <a:pPr eaLnBrk="1" hangingPunct="1"/>
            <a:r>
              <a:rPr lang="zh-CN" altLang="en-US" sz="3600" smtClean="0">
                <a:latin typeface="宋体" panose="02010600030101010101" pitchFamily="2" charset="-122"/>
              </a:rPr>
              <a:t>集合查询（续）</a:t>
            </a:r>
          </a:p>
        </p:txBody>
      </p:sp>
      <p:sp>
        <p:nvSpPr>
          <p:cNvPr id="69635" name="Rectangle 3"/>
          <p:cNvSpPr>
            <a:spLocks noGrp="1" noChangeArrowheads="1"/>
          </p:cNvSpPr>
          <p:nvPr>
            <p:ph type="body" idx="4294967295"/>
          </p:nvPr>
        </p:nvSpPr>
        <p:spPr>
          <a:xfrm>
            <a:off x="250825" y="1098550"/>
            <a:ext cx="8893175" cy="4495800"/>
          </a:xfrm>
        </p:spPr>
        <p:txBody>
          <a:bodyPr/>
          <a:lstStyle/>
          <a:p>
            <a:pPr eaLnBrk="1" hangingPunct="1">
              <a:lnSpc>
                <a:spcPct val="120000"/>
              </a:lnSpc>
              <a:spcBef>
                <a:spcPct val="0"/>
              </a:spcBef>
              <a:buFont typeface="Wingdings" panose="05000000000000000000" pitchFamily="2" charset="2"/>
              <a:buNone/>
            </a:pPr>
            <a:r>
              <a:rPr lang="en-US" altLang="zh-CN" sz="2400" smtClean="0"/>
              <a:t>[</a:t>
            </a:r>
            <a:r>
              <a:rPr lang="zh-CN" altLang="en-US" sz="2400" smtClean="0"/>
              <a:t>例 </a:t>
            </a:r>
            <a:r>
              <a:rPr lang="en-US" altLang="zh-CN" sz="2400" smtClean="0"/>
              <a:t>3.64]  </a:t>
            </a:r>
            <a:r>
              <a:rPr lang="zh-CN" altLang="en-US" sz="2400" smtClean="0"/>
              <a:t>查询计算机科学系的学生及年龄不大于</a:t>
            </a:r>
            <a:r>
              <a:rPr lang="en-US" altLang="zh-CN" sz="2400" smtClean="0"/>
              <a:t>19</a:t>
            </a:r>
            <a:r>
              <a:rPr lang="zh-CN" altLang="en-US" sz="2400" smtClean="0"/>
              <a:t>岁的学生。</a:t>
            </a:r>
          </a:p>
          <a:p>
            <a:pPr eaLnBrk="1" hangingPunct="1">
              <a:lnSpc>
                <a:spcPct val="120000"/>
              </a:lnSpc>
              <a:spcBef>
                <a:spcPct val="0"/>
              </a:spcBef>
              <a:buFont typeface="Wingdings" panose="05000000000000000000" pitchFamily="2" charset="2"/>
              <a:buNone/>
            </a:pPr>
            <a:r>
              <a:rPr lang="en-US" altLang="zh-CN" sz="2200" smtClean="0"/>
              <a:t>        SELECT *</a:t>
            </a:r>
          </a:p>
          <a:p>
            <a:pPr eaLnBrk="1" hangingPunct="1">
              <a:lnSpc>
                <a:spcPct val="120000"/>
              </a:lnSpc>
              <a:spcBef>
                <a:spcPct val="0"/>
              </a:spcBef>
              <a:buFont typeface="Wingdings" panose="05000000000000000000" pitchFamily="2" charset="2"/>
              <a:buNone/>
            </a:pPr>
            <a:r>
              <a:rPr lang="en-US" altLang="zh-CN" sz="2200" smtClean="0"/>
              <a:t>        FROM Student</a:t>
            </a:r>
          </a:p>
          <a:p>
            <a:pPr eaLnBrk="1" hangingPunct="1">
              <a:lnSpc>
                <a:spcPct val="120000"/>
              </a:lnSpc>
              <a:spcBef>
                <a:spcPct val="0"/>
              </a:spcBef>
              <a:buFont typeface="Wingdings" panose="05000000000000000000" pitchFamily="2" charset="2"/>
              <a:buNone/>
            </a:pPr>
            <a:r>
              <a:rPr lang="en-US" altLang="zh-CN" sz="2200" smtClean="0"/>
              <a:t>        WHERE Sdept= 'CS'</a:t>
            </a:r>
          </a:p>
          <a:p>
            <a:pPr eaLnBrk="1" hangingPunct="1">
              <a:lnSpc>
                <a:spcPct val="120000"/>
              </a:lnSpc>
              <a:spcBef>
                <a:spcPct val="0"/>
              </a:spcBef>
              <a:buFont typeface="Wingdings" panose="05000000000000000000" pitchFamily="2" charset="2"/>
              <a:buNone/>
            </a:pPr>
            <a:r>
              <a:rPr lang="en-US" altLang="zh-CN" sz="2200" smtClean="0"/>
              <a:t>        UNION</a:t>
            </a:r>
          </a:p>
          <a:p>
            <a:pPr eaLnBrk="1" hangingPunct="1">
              <a:lnSpc>
                <a:spcPct val="120000"/>
              </a:lnSpc>
              <a:spcBef>
                <a:spcPct val="0"/>
              </a:spcBef>
              <a:buFont typeface="Wingdings" panose="05000000000000000000" pitchFamily="2" charset="2"/>
              <a:buNone/>
            </a:pPr>
            <a:r>
              <a:rPr lang="en-US" altLang="zh-CN" sz="2200" smtClean="0"/>
              <a:t>        SELECT *</a:t>
            </a:r>
          </a:p>
          <a:p>
            <a:pPr eaLnBrk="1" hangingPunct="1">
              <a:lnSpc>
                <a:spcPct val="120000"/>
              </a:lnSpc>
              <a:spcBef>
                <a:spcPct val="0"/>
              </a:spcBef>
              <a:buFont typeface="Wingdings" panose="05000000000000000000" pitchFamily="2" charset="2"/>
              <a:buNone/>
            </a:pPr>
            <a:r>
              <a:rPr lang="en-US" altLang="zh-CN" sz="2200" smtClean="0"/>
              <a:t>        FROM Student</a:t>
            </a:r>
          </a:p>
          <a:p>
            <a:pPr eaLnBrk="1" hangingPunct="1">
              <a:lnSpc>
                <a:spcPct val="120000"/>
              </a:lnSpc>
              <a:spcBef>
                <a:spcPct val="0"/>
              </a:spcBef>
              <a:buFont typeface="Wingdings" panose="05000000000000000000" pitchFamily="2" charset="2"/>
              <a:buNone/>
            </a:pPr>
            <a:r>
              <a:rPr lang="en-US" altLang="zh-CN" sz="2200" smtClean="0"/>
              <a:t>        WHERE Sage&lt;=19</a:t>
            </a:r>
            <a:r>
              <a:rPr lang="zh-CN" altLang="en-US" sz="2200" smtClean="0"/>
              <a:t>;</a:t>
            </a:r>
          </a:p>
          <a:p>
            <a:pPr eaLnBrk="1" hangingPunct="1">
              <a:lnSpc>
                <a:spcPct val="120000"/>
              </a:lnSpc>
              <a:spcBef>
                <a:spcPct val="0"/>
              </a:spcBef>
              <a:buClr>
                <a:schemeClr val="accent1"/>
              </a:buClr>
              <a:buSzPct val="75000"/>
              <a:buFont typeface="Wingdings" panose="05000000000000000000" pitchFamily="2" charset="2"/>
              <a:buChar char="n"/>
            </a:pPr>
            <a:endParaRPr lang="en-US" altLang="zh-CN" sz="2200" smtClean="0"/>
          </a:p>
          <a:p>
            <a:pPr eaLnBrk="1" hangingPunct="1">
              <a:lnSpc>
                <a:spcPct val="120000"/>
              </a:lnSpc>
              <a:spcBef>
                <a:spcPct val="0"/>
              </a:spcBef>
              <a:buFont typeface="Wingdings" panose="05000000000000000000" pitchFamily="2" charset="2"/>
              <a:buChar char="n"/>
            </a:pPr>
            <a:r>
              <a:rPr lang="en-US" altLang="zh-CN" sz="2400" smtClean="0"/>
              <a:t>UNION</a:t>
            </a:r>
            <a:r>
              <a:rPr lang="zh-CN" altLang="en-US" sz="2400" smtClean="0"/>
              <a:t>：将多个查询结果合并起来时，系统自动去掉重复元组</a:t>
            </a:r>
          </a:p>
          <a:p>
            <a:pPr eaLnBrk="1" hangingPunct="1">
              <a:lnSpc>
                <a:spcPct val="120000"/>
              </a:lnSpc>
              <a:spcBef>
                <a:spcPct val="0"/>
              </a:spcBef>
              <a:buFont typeface="Wingdings" panose="05000000000000000000" pitchFamily="2" charset="2"/>
              <a:buChar char="n"/>
            </a:pPr>
            <a:r>
              <a:rPr lang="en-US" altLang="zh-CN" sz="2400" smtClean="0"/>
              <a:t>UNION ALL</a:t>
            </a:r>
            <a:r>
              <a:rPr lang="zh-CN" altLang="en-US" sz="2400" smtClean="0"/>
              <a:t>：将多个查询结果合并起来时，保留重复元组 </a:t>
            </a:r>
          </a:p>
        </p:txBody>
      </p:sp>
    </p:spTree>
    <p:extLst>
      <p:ext uri="{BB962C8B-B14F-4D97-AF65-F5344CB8AC3E}">
        <p14:creationId xmlns:p14="http://schemas.microsoft.com/office/powerpoint/2010/main" val="254259742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p:txBody>
          <a:bodyPr/>
          <a:lstStyle/>
          <a:p>
            <a:pPr eaLnBrk="1" hangingPunct="1"/>
            <a:r>
              <a:rPr lang="zh-CN" altLang="en-US" sz="3600" smtClean="0">
                <a:latin typeface="宋体" panose="02010600030101010101" pitchFamily="2" charset="-122"/>
              </a:rPr>
              <a:t>集合查询（续）</a:t>
            </a:r>
          </a:p>
        </p:txBody>
      </p:sp>
      <p:sp>
        <p:nvSpPr>
          <p:cNvPr id="70659" name="Rectangle 3"/>
          <p:cNvSpPr>
            <a:spLocks noGrp="1" noChangeArrowheads="1"/>
          </p:cNvSpPr>
          <p:nvPr>
            <p:ph type="body" idx="4294967295"/>
          </p:nvPr>
        </p:nvSpPr>
        <p:spPr>
          <a:xfrm>
            <a:off x="685800" y="1341438"/>
            <a:ext cx="8001000" cy="4114800"/>
          </a:xfrm>
        </p:spPr>
        <p:txBody>
          <a:bodyPr/>
          <a:lstStyle/>
          <a:p>
            <a:pPr eaLnBrk="1" hangingPunct="1">
              <a:lnSpc>
                <a:spcPct val="90000"/>
              </a:lnSpc>
              <a:buFont typeface="Wingdings" panose="05000000000000000000" pitchFamily="2" charset="2"/>
              <a:buNone/>
            </a:pPr>
            <a:r>
              <a:rPr lang="en-US" altLang="zh-CN" sz="2400" smtClean="0"/>
              <a:t>[</a:t>
            </a:r>
            <a:r>
              <a:rPr lang="zh-CN" altLang="en-US" sz="2400" smtClean="0"/>
              <a:t>例 </a:t>
            </a:r>
            <a:r>
              <a:rPr lang="en-US" altLang="zh-CN" sz="2400" smtClean="0"/>
              <a:t>3.65]  </a:t>
            </a:r>
            <a:r>
              <a:rPr lang="zh-CN" altLang="en-US" sz="2400" smtClean="0"/>
              <a:t>查询选修了课程</a:t>
            </a:r>
            <a:r>
              <a:rPr lang="en-US" altLang="zh-CN" sz="2400" smtClean="0"/>
              <a:t>1</a:t>
            </a:r>
            <a:r>
              <a:rPr lang="zh-CN" altLang="en-US" sz="2400" smtClean="0"/>
              <a:t>或者选修了课程</a:t>
            </a:r>
            <a:r>
              <a:rPr lang="en-US" altLang="zh-CN" sz="2400" smtClean="0"/>
              <a:t>2</a:t>
            </a:r>
            <a:r>
              <a:rPr lang="zh-CN" altLang="en-US" sz="2400" smtClean="0"/>
              <a:t>的学生。</a:t>
            </a:r>
          </a:p>
          <a:p>
            <a:pPr eaLnBrk="1" hangingPunct="1">
              <a:lnSpc>
                <a:spcPct val="90000"/>
              </a:lnSpc>
              <a:buFont typeface="Wingdings" panose="05000000000000000000" pitchFamily="2" charset="2"/>
              <a:buNone/>
            </a:pPr>
            <a:endParaRPr lang="zh-CN" altLang="en-US" sz="2400" smtClean="0"/>
          </a:p>
          <a:p>
            <a:pPr eaLnBrk="1" hangingPunct="1">
              <a:lnSpc>
                <a:spcPct val="90000"/>
              </a:lnSpc>
              <a:buFont typeface="Wingdings" panose="05000000000000000000" pitchFamily="2" charset="2"/>
              <a:buNone/>
            </a:pPr>
            <a:r>
              <a:rPr lang="zh-CN" altLang="en-US" sz="2400" smtClean="0"/>
              <a:t>        </a:t>
            </a:r>
            <a:r>
              <a:rPr lang="en-US" altLang="zh-CN" sz="2400" smtClean="0"/>
              <a:t>SELECT Sno</a:t>
            </a:r>
          </a:p>
          <a:p>
            <a:pPr eaLnBrk="1" hangingPunct="1">
              <a:lnSpc>
                <a:spcPct val="90000"/>
              </a:lnSpc>
              <a:buFont typeface="Wingdings" panose="05000000000000000000" pitchFamily="2" charset="2"/>
              <a:buNone/>
            </a:pPr>
            <a:r>
              <a:rPr lang="en-US" altLang="zh-CN" sz="2400" smtClean="0"/>
              <a:t>        FROM SC</a:t>
            </a:r>
          </a:p>
          <a:p>
            <a:pPr eaLnBrk="1" hangingPunct="1">
              <a:lnSpc>
                <a:spcPct val="90000"/>
              </a:lnSpc>
              <a:buFont typeface="Wingdings" panose="05000000000000000000" pitchFamily="2" charset="2"/>
              <a:buNone/>
            </a:pPr>
            <a:r>
              <a:rPr lang="en-US" altLang="zh-CN" sz="2400" smtClean="0"/>
              <a:t>        WHERE Cno=' 1 '</a:t>
            </a:r>
          </a:p>
          <a:p>
            <a:pPr eaLnBrk="1" hangingPunct="1">
              <a:lnSpc>
                <a:spcPct val="90000"/>
              </a:lnSpc>
              <a:buFont typeface="Wingdings" panose="05000000000000000000" pitchFamily="2" charset="2"/>
              <a:buNone/>
            </a:pPr>
            <a:r>
              <a:rPr lang="en-US" altLang="zh-CN" sz="2400" smtClean="0"/>
              <a:t>        UNION</a:t>
            </a:r>
          </a:p>
          <a:p>
            <a:pPr eaLnBrk="1" hangingPunct="1">
              <a:lnSpc>
                <a:spcPct val="90000"/>
              </a:lnSpc>
              <a:buFont typeface="Wingdings" panose="05000000000000000000" pitchFamily="2" charset="2"/>
              <a:buNone/>
            </a:pPr>
            <a:r>
              <a:rPr lang="en-US" altLang="zh-CN" sz="2400" smtClean="0"/>
              <a:t>        SELECT Sno</a:t>
            </a:r>
          </a:p>
          <a:p>
            <a:pPr eaLnBrk="1" hangingPunct="1">
              <a:lnSpc>
                <a:spcPct val="90000"/>
              </a:lnSpc>
              <a:buFont typeface="Wingdings" panose="05000000000000000000" pitchFamily="2" charset="2"/>
              <a:buNone/>
            </a:pPr>
            <a:r>
              <a:rPr lang="en-US" altLang="zh-CN" sz="2400" smtClean="0"/>
              <a:t>        FROM SC</a:t>
            </a:r>
          </a:p>
          <a:p>
            <a:pPr eaLnBrk="1" hangingPunct="1">
              <a:lnSpc>
                <a:spcPct val="90000"/>
              </a:lnSpc>
              <a:buFont typeface="Wingdings" panose="05000000000000000000" pitchFamily="2" charset="2"/>
              <a:buNone/>
            </a:pPr>
            <a:r>
              <a:rPr lang="en-US" altLang="zh-CN" sz="2400" smtClean="0"/>
              <a:t>        WHERE Cno= ' 2 '</a:t>
            </a:r>
            <a:r>
              <a:rPr lang="zh-CN" altLang="en-US" sz="2400" smtClean="0"/>
              <a:t>;</a:t>
            </a:r>
          </a:p>
          <a:p>
            <a:pPr eaLnBrk="1" hangingPunct="1">
              <a:lnSpc>
                <a:spcPct val="90000"/>
              </a:lnSpc>
              <a:buFont typeface="Wingdings" panose="05000000000000000000" pitchFamily="2" charset="2"/>
              <a:buNone/>
            </a:pPr>
            <a:endParaRPr lang="en-US" altLang="zh-CN" sz="2400" smtClean="0"/>
          </a:p>
        </p:txBody>
      </p:sp>
    </p:spTree>
    <p:extLst>
      <p:ext uri="{BB962C8B-B14F-4D97-AF65-F5344CB8AC3E}">
        <p14:creationId xmlns:p14="http://schemas.microsoft.com/office/powerpoint/2010/main" val="19600455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p:txBody>
          <a:bodyPr/>
          <a:lstStyle/>
          <a:p>
            <a:pPr eaLnBrk="1" hangingPunct="1"/>
            <a:r>
              <a:rPr lang="zh-CN" altLang="en-US" sz="3600" smtClean="0">
                <a:latin typeface="宋体" panose="02010600030101010101" pitchFamily="2" charset="-122"/>
              </a:rPr>
              <a:t>集合查询（续）</a:t>
            </a:r>
          </a:p>
        </p:txBody>
      </p:sp>
      <p:sp>
        <p:nvSpPr>
          <p:cNvPr id="71683" name="Rectangle 3"/>
          <p:cNvSpPr>
            <a:spLocks noGrp="1" noChangeArrowheads="1"/>
          </p:cNvSpPr>
          <p:nvPr>
            <p:ph type="body" idx="4294967295"/>
          </p:nvPr>
        </p:nvSpPr>
        <p:spPr/>
        <p:txBody>
          <a:bodyPr/>
          <a:lstStyle/>
          <a:p>
            <a:pPr eaLnBrk="1" hangingPunct="1">
              <a:lnSpc>
                <a:spcPct val="90000"/>
              </a:lnSpc>
              <a:buFont typeface="宋体" panose="02010600030101010101" pitchFamily="2" charset="-122"/>
              <a:buNone/>
            </a:pPr>
            <a:r>
              <a:rPr lang="en-US" altLang="zh-CN" sz="2400" smtClean="0"/>
              <a:t>[</a:t>
            </a:r>
            <a:r>
              <a:rPr lang="zh-CN" altLang="en-US" sz="2400" smtClean="0"/>
              <a:t>例</a:t>
            </a:r>
            <a:r>
              <a:rPr lang="en-US" altLang="zh-CN" sz="2400" smtClean="0"/>
              <a:t>3.66]  </a:t>
            </a:r>
            <a:r>
              <a:rPr lang="zh-CN" altLang="en-US" sz="2400" smtClean="0"/>
              <a:t>查询计算机科学系的学生与年龄不大于</a:t>
            </a:r>
            <a:r>
              <a:rPr lang="en-US" altLang="zh-CN" sz="2400" smtClean="0"/>
              <a:t>19</a:t>
            </a:r>
            <a:r>
              <a:rPr lang="zh-CN" altLang="en-US" sz="2400" smtClean="0"/>
              <a:t>岁的学生	    的交集。</a:t>
            </a:r>
          </a:p>
          <a:p>
            <a:pPr eaLnBrk="1" hangingPunct="1">
              <a:lnSpc>
                <a:spcPct val="90000"/>
              </a:lnSpc>
              <a:buFont typeface="宋体" panose="02010600030101010101" pitchFamily="2" charset="-122"/>
              <a:buNone/>
            </a:pPr>
            <a:endParaRPr lang="zh-CN" altLang="en-US" smtClean="0"/>
          </a:p>
          <a:p>
            <a:pPr lvl="3">
              <a:lnSpc>
                <a:spcPct val="90000"/>
              </a:lnSpc>
              <a:buFont typeface="Arial" panose="020B0604020202020204" pitchFamily="34" charset="0"/>
              <a:buNone/>
            </a:pPr>
            <a:r>
              <a:rPr lang="en-US" altLang="zh-CN" sz="2400" smtClean="0"/>
              <a:t>SELECT *</a:t>
            </a:r>
          </a:p>
          <a:p>
            <a:pPr lvl="3">
              <a:buFont typeface="Arial" panose="020B0604020202020204" pitchFamily="34" charset="0"/>
              <a:buNone/>
            </a:pPr>
            <a:r>
              <a:rPr lang="en-US" altLang="zh-CN" sz="2400" smtClean="0"/>
              <a:t>FROM Student</a:t>
            </a:r>
          </a:p>
          <a:p>
            <a:pPr lvl="3">
              <a:buFont typeface="Arial" panose="020B0604020202020204" pitchFamily="34" charset="0"/>
              <a:buNone/>
            </a:pPr>
            <a:r>
              <a:rPr lang="en-US" altLang="zh-CN" sz="2400" smtClean="0"/>
              <a:t>WHERE Sdept='CS' </a:t>
            </a:r>
          </a:p>
          <a:p>
            <a:pPr lvl="3">
              <a:buFont typeface="Arial" panose="020B0604020202020204" pitchFamily="34" charset="0"/>
              <a:buNone/>
            </a:pPr>
            <a:r>
              <a:rPr lang="en-US" altLang="zh-CN" sz="2400" smtClean="0"/>
              <a:t>INTERSECT</a:t>
            </a:r>
          </a:p>
          <a:p>
            <a:pPr lvl="3">
              <a:buFont typeface="Arial" panose="020B0604020202020204" pitchFamily="34" charset="0"/>
              <a:buNone/>
            </a:pPr>
            <a:r>
              <a:rPr lang="en-US" altLang="zh-CN" sz="2400" smtClean="0"/>
              <a:t>SELECT *</a:t>
            </a:r>
          </a:p>
          <a:p>
            <a:pPr lvl="3">
              <a:buFont typeface="Arial" panose="020B0604020202020204" pitchFamily="34" charset="0"/>
              <a:buNone/>
            </a:pPr>
            <a:r>
              <a:rPr lang="en-US" altLang="zh-CN" sz="2400" smtClean="0"/>
              <a:t>FROM Student</a:t>
            </a:r>
          </a:p>
          <a:p>
            <a:pPr lvl="3">
              <a:buFont typeface="Arial" panose="020B0604020202020204" pitchFamily="34" charset="0"/>
              <a:buNone/>
            </a:pPr>
            <a:r>
              <a:rPr lang="en-US" altLang="zh-CN" sz="2400" smtClean="0"/>
              <a:t>WHERE Sage&lt;=19</a:t>
            </a:r>
            <a:r>
              <a:rPr lang="en-US" altLang="zh-CN" sz="1800" smtClean="0"/>
              <a:t> </a:t>
            </a:r>
          </a:p>
        </p:txBody>
      </p:sp>
    </p:spTree>
    <p:extLst>
      <p:ext uri="{BB962C8B-B14F-4D97-AF65-F5344CB8AC3E}">
        <p14:creationId xmlns:p14="http://schemas.microsoft.com/office/powerpoint/2010/main" val="219207381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p:txBody>
          <a:bodyPr/>
          <a:lstStyle/>
          <a:p>
            <a:pPr eaLnBrk="1" hangingPunct="1"/>
            <a:r>
              <a:rPr lang="zh-CN" altLang="en-US" sz="3600" smtClean="0">
                <a:latin typeface="宋体" panose="02010600030101010101" pitchFamily="2" charset="-122"/>
              </a:rPr>
              <a:t>集合查询（续）</a:t>
            </a:r>
          </a:p>
        </p:txBody>
      </p:sp>
      <p:sp>
        <p:nvSpPr>
          <p:cNvPr id="72707" name="Rectangle 3"/>
          <p:cNvSpPr>
            <a:spLocks noGrp="1" noChangeArrowheads="1"/>
          </p:cNvSpPr>
          <p:nvPr>
            <p:ph type="body" idx="4294967295"/>
          </p:nvPr>
        </p:nvSpPr>
        <p:spPr/>
        <p:txBody>
          <a:bodyPr/>
          <a:lstStyle/>
          <a:p>
            <a:pPr eaLnBrk="1" hangingPunct="1">
              <a:buFont typeface="Wingdings" panose="05000000000000000000" pitchFamily="2" charset="2"/>
              <a:buNone/>
            </a:pPr>
            <a:r>
              <a:rPr lang="en-US" altLang="zh-CN" sz="2400" smtClean="0"/>
              <a:t>[</a:t>
            </a:r>
            <a:r>
              <a:rPr lang="zh-CN" altLang="en-US" sz="2400" smtClean="0"/>
              <a:t>例 </a:t>
            </a:r>
            <a:r>
              <a:rPr lang="en-US" altLang="zh-CN" sz="2400" smtClean="0"/>
              <a:t>3.66] </a:t>
            </a:r>
            <a:r>
              <a:rPr lang="zh-CN" altLang="en-US" sz="2400" smtClean="0"/>
              <a:t>实际上就是查询计算机科学系中年龄不大	               	    于</a:t>
            </a:r>
            <a:r>
              <a:rPr lang="en-US" altLang="zh-CN" sz="2400" smtClean="0"/>
              <a:t>19</a:t>
            </a:r>
            <a:r>
              <a:rPr lang="zh-CN" altLang="en-US" sz="2400" smtClean="0"/>
              <a:t>岁的学生。</a:t>
            </a:r>
          </a:p>
          <a:p>
            <a:pPr eaLnBrk="1" hangingPunct="1"/>
            <a:endParaRPr lang="zh-CN" altLang="en-US" smtClean="0"/>
          </a:p>
          <a:p>
            <a:pPr eaLnBrk="1" hangingPunct="1">
              <a:buFont typeface="Wingdings" panose="05000000000000000000" pitchFamily="2" charset="2"/>
              <a:buNone/>
            </a:pPr>
            <a:r>
              <a:rPr lang="zh-CN" altLang="en-US" smtClean="0"/>
              <a:t>		</a:t>
            </a:r>
            <a:r>
              <a:rPr lang="en-US" altLang="zh-CN" sz="2400" smtClean="0"/>
              <a:t>SELECT *</a:t>
            </a:r>
          </a:p>
          <a:p>
            <a:pPr eaLnBrk="1" hangingPunct="1">
              <a:buFont typeface="Wingdings" panose="05000000000000000000" pitchFamily="2" charset="2"/>
              <a:buNone/>
            </a:pPr>
            <a:r>
              <a:rPr lang="en-US" altLang="zh-CN" sz="2400" smtClean="0"/>
              <a:t>        	FROM Student</a:t>
            </a:r>
          </a:p>
          <a:p>
            <a:pPr eaLnBrk="1" hangingPunct="1">
              <a:buFont typeface="Wingdings" panose="05000000000000000000" pitchFamily="2" charset="2"/>
              <a:buNone/>
            </a:pPr>
            <a:r>
              <a:rPr lang="en-US" altLang="zh-CN" sz="2400" smtClean="0"/>
              <a:t>        	WHERE Sdept= 'CS' AND  Sage&lt;=19</a:t>
            </a:r>
            <a:r>
              <a:rPr lang="zh-CN" altLang="en-US" sz="2400" smtClean="0"/>
              <a:t>;</a:t>
            </a:r>
          </a:p>
          <a:p>
            <a:pPr eaLnBrk="1" hangingPunct="1"/>
            <a:endParaRPr lang="en-US" altLang="zh-CN" sz="2400" smtClean="0"/>
          </a:p>
        </p:txBody>
      </p:sp>
    </p:spTree>
    <p:extLst>
      <p:ext uri="{BB962C8B-B14F-4D97-AF65-F5344CB8AC3E}">
        <p14:creationId xmlns:p14="http://schemas.microsoft.com/office/powerpoint/2010/main" val="144468217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p:txBody>
          <a:bodyPr/>
          <a:lstStyle/>
          <a:p>
            <a:pPr eaLnBrk="1" hangingPunct="1"/>
            <a:r>
              <a:rPr lang="zh-CN" altLang="en-US" sz="3600" smtClean="0">
                <a:latin typeface="宋体" panose="02010600030101010101" pitchFamily="2" charset="-122"/>
              </a:rPr>
              <a:t>集合查询（续）</a:t>
            </a:r>
          </a:p>
        </p:txBody>
      </p:sp>
      <p:sp>
        <p:nvSpPr>
          <p:cNvPr id="73731" name="Rectangle 3"/>
          <p:cNvSpPr>
            <a:spLocks noGrp="1" noChangeArrowheads="1"/>
          </p:cNvSpPr>
          <p:nvPr>
            <p:ph type="body" idx="4294967295"/>
          </p:nvPr>
        </p:nvSpPr>
        <p:spPr>
          <a:xfrm>
            <a:off x="827088" y="1412875"/>
            <a:ext cx="7772400" cy="4114800"/>
          </a:xfrm>
        </p:spPr>
        <p:txBody>
          <a:bodyPr/>
          <a:lstStyle/>
          <a:p>
            <a:pPr eaLnBrk="1" hangingPunct="1">
              <a:lnSpc>
                <a:spcPct val="90000"/>
              </a:lnSpc>
              <a:buFont typeface="Wingdings" panose="05000000000000000000" pitchFamily="2" charset="2"/>
              <a:buNone/>
            </a:pPr>
            <a:r>
              <a:rPr lang="en-US" altLang="zh-CN" sz="2400" smtClean="0"/>
              <a:t>[</a:t>
            </a:r>
            <a:r>
              <a:rPr lang="zh-CN" altLang="en-US" sz="2400" smtClean="0"/>
              <a:t>例 </a:t>
            </a:r>
            <a:r>
              <a:rPr lang="en-US" altLang="zh-CN" sz="2400" smtClean="0"/>
              <a:t>3.67]</a:t>
            </a:r>
            <a:r>
              <a:rPr lang="zh-CN" altLang="en-US" sz="2400" smtClean="0"/>
              <a:t>查询既选修了课程</a:t>
            </a:r>
            <a:r>
              <a:rPr lang="en-US" altLang="zh-CN" sz="2400" smtClean="0"/>
              <a:t>1</a:t>
            </a:r>
            <a:r>
              <a:rPr lang="zh-CN" altLang="en-US" sz="2400" smtClean="0"/>
              <a:t>又选修了课程</a:t>
            </a:r>
            <a:r>
              <a:rPr lang="en-US" altLang="zh-CN" sz="2400" smtClean="0"/>
              <a:t>2</a:t>
            </a:r>
            <a:r>
              <a:rPr lang="zh-CN" altLang="en-US" sz="2400" smtClean="0"/>
              <a:t>的学生。</a:t>
            </a:r>
          </a:p>
          <a:p>
            <a:pPr lvl="1">
              <a:buFont typeface="Wingdings" panose="05000000000000000000" pitchFamily="2" charset="2"/>
              <a:buNone/>
            </a:pPr>
            <a:r>
              <a:rPr lang="zh-CN" altLang="en-US" sz="2000" smtClean="0"/>
              <a:t>    </a:t>
            </a:r>
          </a:p>
          <a:p>
            <a:pPr lvl="1">
              <a:buFont typeface="Wingdings" panose="05000000000000000000" pitchFamily="2" charset="2"/>
              <a:buNone/>
            </a:pPr>
            <a:r>
              <a:rPr lang="zh-CN" altLang="en-US" sz="2000" smtClean="0"/>
              <a:t>	 </a:t>
            </a:r>
            <a:r>
              <a:rPr lang="en-US" altLang="zh-CN" smtClean="0"/>
              <a:t>SELECT Sno</a:t>
            </a:r>
          </a:p>
          <a:p>
            <a:pPr lvl="1">
              <a:buFont typeface="Wingdings" panose="05000000000000000000" pitchFamily="2" charset="2"/>
              <a:buNone/>
            </a:pPr>
            <a:r>
              <a:rPr lang="en-US" altLang="zh-CN" smtClean="0"/>
              <a:t>    FROM SC</a:t>
            </a:r>
          </a:p>
          <a:p>
            <a:pPr lvl="1">
              <a:buFont typeface="Wingdings" panose="05000000000000000000" pitchFamily="2" charset="2"/>
              <a:buNone/>
            </a:pPr>
            <a:r>
              <a:rPr lang="en-US" altLang="zh-CN" smtClean="0"/>
              <a:t>    WHERE Cno=' 1 ' </a:t>
            </a:r>
          </a:p>
          <a:p>
            <a:pPr lvl="1">
              <a:buFont typeface="Wingdings" panose="05000000000000000000" pitchFamily="2" charset="2"/>
              <a:buNone/>
            </a:pPr>
            <a:r>
              <a:rPr lang="en-US" altLang="zh-CN" smtClean="0"/>
              <a:t>    INTERSECT</a:t>
            </a:r>
          </a:p>
          <a:p>
            <a:pPr lvl="1">
              <a:buFont typeface="Wingdings" panose="05000000000000000000" pitchFamily="2" charset="2"/>
              <a:buNone/>
            </a:pPr>
            <a:r>
              <a:rPr lang="en-US" altLang="zh-CN" smtClean="0"/>
              <a:t>    SELECT Sno</a:t>
            </a:r>
          </a:p>
          <a:p>
            <a:pPr lvl="1">
              <a:buFont typeface="Wingdings" panose="05000000000000000000" pitchFamily="2" charset="2"/>
              <a:buNone/>
            </a:pPr>
            <a:r>
              <a:rPr lang="en-US" altLang="zh-CN" smtClean="0"/>
              <a:t>    FROM SC</a:t>
            </a:r>
          </a:p>
          <a:p>
            <a:pPr lvl="1">
              <a:buFont typeface="Wingdings" panose="05000000000000000000" pitchFamily="2" charset="2"/>
              <a:buNone/>
            </a:pPr>
            <a:r>
              <a:rPr lang="en-US" altLang="zh-CN" smtClean="0"/>
              <a:t>    WHERE Cno='2 '</a:t>
            </a:r>
            <a:r>
              <a:rPr lang="zh-CN" altLang="en-US" smtClean="0"/>
              <a:t>;</a:t>
            </a:r>
          </a:p>
        </p:txBody>
      </p:sp>
    </p:spTree>
    <p:extLst>
      <p:ext uri="{BB962C8B-B14F-4D97-AF65-F5344CB8AC3E}">
        <p14:creationId xmlns:p14="http://schemas.microsoft.com/office/powerpoint/2010/main" val="33538414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p:txBody>
          <a:bodyPr/>
          <a:lstStyle/>
          <a:p>
            <a:pPr eaLnBrk="1" hangingPunct="1"/>
            <a:r>
              <a:rPr lang="zh-CN" altLang="en-US" sz="3600" smtClean="0"/>
              <a:t>连接操作的执行过程</a:t>
            </a:r>
          </a:p>
        </p:txBody>
      </p:sp>
      <p:sp>
        <p:nvSpPr>
          <p:cNvPr id="11267" name="Rectangle 3"/>
          <p:cNvSpPr>
            <a:spLocks noGrp="1" noChangeArrowheads="1"/>
          </p:cNvSpPr>
          <p:nvPr>
            <p:ph type="body" idx="4294967295"/>
          </p:nvPr>
        </p:nvSpPr>
        <p:spPr>
          <a:xfrm>
            <a:off x="180975" y="785813"/>
            <a:ext cx="8721725" cy="5543550"/>
          </a:xfrm>
        </p:spPr>
        <p:txBody>
          <a:bodyPr/>
          <a:lstStyle/>
          <a:p>
            <a:pPr algn="just" eaLnBrk="1" hangingPunct="1">
              <a:lnSpc>
                <a:spcPct val="160000"/>
              </a:lnSpc>
              <a:buFont typeface="Wingdings" panose="05000000000000000000" pitchFamily="2" charset="2"/>
              <a:buNone/>
            </a:pPr>
            <a:r>
              <a:rPr lang="zh-CN" altLang="en-US" dirty="0" smtClean="0"/>
              <a:t>（</a:t>
            </a:r>
            <a:r>
              <a:rPr lang="en-US" altLang="zh-CN" dirty="0" smtClean="0"/>
              <a:t>1</a:t>
            </a:r>
            <a:r>
              <a:rPr lang="zh-CN" altLang="en-US" dirty="0" smtClean="0"/>
              <a:t>）嵌套循环法</a:t>
            </a:r>
            <a:r>
              <a:rPr lang="en-US" altLang="zh-CN" dirty="0" smtClean="0"/>
              <a:t>（</a:t>
            </a:r>
            <a:r>
              <a:rPr lang="en-US" altLang="zh-CN" sz="2400" dirty="0" smtClean="0"/>
              <a:t>NESTED-LOOP</a:t>
            </a:r>
            <a:r>
              <a:rPr lang="en-US" altLang="zh-CN" dirty="0" smtClean="0"/>
              <a:t>）</a:t>
            </a:r>
          </a:p>
          <a:p>
            <a:pPr lvl="1" algn="just">
              <a:lnSpc>
                <a:spcPct val="120000"/>
              </a:lnSpc>
            </a:pPr>
            <a:r>
              <a:rPr lang="zh-CN" altLang="en-US" dirty="0" smtClean="0"/>
              <a:t>首先在表</a:t>
            </a:r>
            <a:r>
              <a:rPr lang="en-US" altLang="zh-CN" dirty="0" smtClean="0"/>
              <a:t>1</a:t>
            </a:r>
            <a:r>
              <a:rPr lang="zh-CN" altLang="en-US" dirty="0" smtClean="0"/>
              <a:t>中找到第一个元组，然后从头开始扫描表</a:t>
            </a:r>
            <a:r>
              <a:rPr lang="en-US" altLang="zh-CN" dirty="0" smtClean="0"/>
              <a:t>2</a:t>
            </a:r>
            <a:r>
              <a:rPr lang="zh-CN" altLang="en-US" dirty="0" smtClean="0"/>
              <a:t>，逐一查找满足连接件的元组，找到后就将表</a:t>
            </a:r>
            <a:r>
              <a:rPr lang="en-US" altLang="zh-CN" dirty="0" smtClean="0"/>
              <a:t>1</a:t>
            </a:r>
            <a:r>
              <a:rPr lang="zh-CN" altLang="en-US" dirty="0" smtClean="0"/>
              <a:t>中的第一个元组与该元组拼接起来，形成结果表中一个元组。</a:t>
            </a:r>
          </a:p>
          <a:p>
            <a:pPr lvl="1" algn="just">
              <a:lnSpc>
                <a:spcPct val="120000"/>
              </a:lnSpc>
            </a:pPr>
            <a:r>
              <a:rPr lang="zh-CN" altLang="en-US" dirty="0" smtClean="0"/>
              <a:t>表</a:t>
            </a:r>
            <a:r>
              <a:rPr lang="en-US" altLang="zh-CN" dirty="0" smtClean="0"/>
              <a:t>2</a:t>
            </a:r>
            <a:r>
              <a:rPr lang="zh-CN" altLang="en-US" dirty="0" smtClean="0"/>
              <a:t>全部查找完后，再找表</a:t>
            </a:r>
            <a:r>
              <a:rPr lang="en-US" altLang="zh-CN" dirty="0" smtClean="0"/>
              <a:t>1</a:t>
            </a:r>
            <a:r>
              <a:rPr lang="zh-CN" altLang="en-US" dirty="0" smtClean="0"/>
              <a:t>中第二个元组，然后再从头开始扫描表</a:t>
            </a:r>
            <a:r>
              <a:rPr lang="en-US" altLang="zh-CN" dirty="0" smtClean="0"/>
              <a:t>2</a:t>
            </a:r>
            <a:r>
              <a:rPr lang="zh-CN" altLang="en-US" dirty="0" smtClean="0"/>
              <a:t>，逐一查找满足连接条件的元组，找到后就将表</a:t>
            </a:r>
            <a:r>
              <a:rPr lang="en-US" altLang="zh-CN" dirty="0" smtClean="0"/>
              <a:t>1</a:t>
            </a:r>
            <a:r>
              <a:rPr lang="zh-CN" altLang="en-US" dirty="0" smtClean="0"/>
              <a:t>中的第二个元组与该元组拼接起来，形成结果表中一个元组。</a:t>
            </a:r>
          </a:p>
          <a:p>
            <a:pPr lvl="1" algn="just">
              <a:lnSpc>
                <a:spcPct val="120000"/>
              </a:lnSpc>
            </a:pPr>
            <a:r>
              <a:rPr lang="zh-CN" altLang="en-US" dirty="0" smtClean="0"/>
              <a:t>重复上述操作，直到表</a:t>
            </a:r>
            <a:r>
              <a:rPr lang="en-US" altLang="zh-CN" dirty="0" smtClean="0"/>
              <a:t>1</a:t>
            </a:r>
            <a:r>
              <a:rPr lang="zh-CN" altLang="en-US" dirty="0" smtClean="0"/>
              <a:t>中的全部元组都处理完毕</a:t>
            </a:r>
            <a:endParaRPr lang="en-US" altLang="zh-CN" dirty="0" smtClean="0"/>
          </a:p>
          <a:p>
            <a:pPr>
              <a:buFont typeface="Wingdings" panose="05000000000000000000" pitchFamily="2" charset="2"/>
              <a:buNone/>
            </a:pPr>
            <a:r>
              <a:rPr lang="zh-CN" altLang="en-US" sz="2000" dirty="0" smtClean="0">
                <a:solidFill>
                  <a:srgbClr val="0070C0"/>
                </a:solidFill>
              </a:rPr>
              <a:t>注：连接操作的执行过程，在第九章</a:t>
            </a:r>
            <a:r>
              <a:rPr lang="en-US" altLang="zh-CN" sz="2000" dirty="0" smtClean="0">
                <a:solidFill>
                  <a:srgbClr val="0070C0"/>
                </a:solidFill>
              </a:rPr>
              <a:t> </a:t>
            </a:r>
            <a:r>
              <a:rPr lang="zh-CN" altLang="en-US" sz="2000" dirty="0" smtClean="0">
                <a:solidFill>
                  <a:srgbClr val="0070C0"/>
                </a:solidFill>
              </a:rPr>
              <a:t>关系查询处理和查询优化中将比较详细</a:t>
            </a:r>
            <a:endParaRPr lang="en-US" altLang="zh-CN" sz="2000" dirty="0" smtClean="0">
              <a:solidFill>
                <a:srgbClr val="0070C0"/>
              </a:solidFill>
            </a:endParaRPr>
          </a:p>
          <a:p>
            <a:pPr>
              <a:buFont typeface="Wingdings" panose="05000000000000000000" pitchFamily="2" charset="2"/>
              <a:buNone/>
            </a:pPr>
            <a:r>
              <a:rPr lang="zh-CN" altLang="en-US" sz="2000" dirty="0" smtClean="0">
                <a:solidFill>
                  <a:srgbClr val="0070C0"/>
                </a:solidFill>
              </a:rPr>
              <a:t>地讲解，在爱课程网</a:t>
            </a:r>
            <a:r>
              <a:rPr lang="en-US" altLang="zh-CN" sz="2000" dirty="0" smtClean="0">
                <a:solidFill>
                  <a:srgbClr val="0070C0"/>
                </a:solidFill>
              </a:rPr>
              <a:t>9.1</a:t>
            </a:r>
            <a:r>
              <a:rPr lang="zh-CN" altLang="en-US" sz="2000" dirty="0" smtClean="0">
                <a:solidFill>
                  <a:srgbClr val="0070C0"/>
                </a:solidFill>
              </a:rPr>
              <a:t>节中还有</a:t>
            </a:r>
            <a:r>
              <a:rPr lang="en-US" altLang="zh-CN" sz="2000" dirty="0" smtClean="0">
                <a:solidFill>
                  <a:srgbClr val="0070C0"/>
                </a:solidFill>
              </a:rPr>
              <a:t>《</a:t>
            </a:r>
            <a:r>
              <a:rPr lang="zh-CN" altLang="en-US" sz="2000" dirty="0" smtClean="0">
                <a:solidFill>
                  <a:srgbClr val="0070C0"/>
                </a:solidFill>
              </a:rPr>
              <a:t>连接操作的实现 </a:t>
            </a:r>
            <a:r>
              <a:rPr lang="en-US" altLang="zh-CN" sz="2000" dirty="0" smtClean="0">
                <a:solidFill>
                  <a:srgbClr val="0070C0"/>
                </a:solidFill>
              </a:rPr>
              <a:t>》</a:t>
            </a:r>
            <a:r>
              <a:rPr lang="zh-CN" altLang="en-US" sz="2000" dirty="0" smtClean="0">
                <a:solidFill>
                  <a:srgbClr val="0070C0"/>
                </a:solidFill>
              </a:rPr>
              <a:t>的 动画。这里只是先</a:t>
            </a:r>
            <a:endParaRPr lang="en-US" altLang="zh-CN" sz="2000" dirty="0" smtClean="0">
              <a:solidFill>
                <a:srgbClr val="0070C0"/>
              </a:solidFill>
            </a:endParaRPr>
          </a:p>
          <a:p>
            <a:pPr>
              <a:buFont typeface="Wingdings" panose="05000000000000000000" pitchFamily="2" charset="2"/>
              <a:buNone/>
            </a:pPr>
            <a:r>
              <a:rPr lang="zh-CN" altLang="en-US" sz="2000" dirty="0" smtClean="0">
                <a:solidFill>
                  <a:srgbClr val="0070C0"/>
                </a:solidFill>
              </a:rPr>
              <a:t>简单介绍一下。</a:t>
            </a:r>
          </a:p>
          <a:p>
            <a:pPr lvl="1" algn="just">
              <a:lnSpc>
                <a:spcPct val="120000"/>
              </a:lnSpc>
              <a:buFont typeface="Wingdings" panose="05000000000000000000" pitchFamily="2" charset="2"/>
              <a:buNone/>
            </a:pPr>
            <a:r>
              <a:rPr lang="zh-CN" altLang="en-US" dirty="0" smtClean="0"/>
              <a:t> </a:t>
            </a:r>
          </a:p>
        </p:txBody>
      </p:sp>
    </p:spTree>
    <p:extLst>
      <p:ext uri="{BB962C8B-B14F-4D97-AF65-F5344CB8AC3E}">
        <p14:creationId xmlns:p14="http://schemas.microsoft.com/office/powerpoint/2010/main" val="8603146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idx="4294967295"/>
          </p:nvPr>
        </p:nvSpPr>
        <p:spPr/>
        <p:txBody>
          <a:bodyPr/>
          <a:lstStyle/>
          <a:p>
            <a:pPr eaLnBrk="1" hangingPunct="1"/>
            <a:r>
              <a:rPr lang="zh-CN" altLang="en-US" sz="3600" smtClean="0">
                <a:latin typeface="宋体" panose="02010600030101010101" pitchFamily="2" charset="-122"/>
              </a:rPr>
              <a:t>集合查询（续）</a:t>
            </a:r>
          </a:p>
        </p:txBody>
      </p:sp>
      <p:sp>
        <p:nvSpPr>
          <p:cNvPr id="74755" name="Rectangle 3"/>
          <p:cNvSpPr>
            <a:spLocks noGrp="1" noChangeArrowheads="1"/>
          </p:cNvSpPr>
          <p:nvPr>
            <p:ph type="body" idx="4294967295"/>
          </p:nvPr>
        </p:nvSpPr>
        <p:spPr>
          <a:xfrm>
            <a:off x="682625" y="1098550"/>
            <a:ext cx="8569325" cy="4854575"/>
          </a:xfrm>
        </p:spPr>
        <p:txBody>
          <a:bodyPr/>
          <a:lstStyle/>
          <a:p>
            <a:pPr eaLnBrk="1" hangingPunct="1">
              <a:buFont typeface="Wingdings" panose="05000000000000000000" pitchFamily="2" charset="2"/>
              <a:buNone/>
            </a:pPr>
            <a:r>
              <a:rPr lang="en-US" altLang="zh-CN" sz="2400" smtClean="0"/>
              <a:t>[</a:t>
            </a:r>
            <a:r>
              <a:rPr lang="zh-CN" altLang="en-US" sz="2400" smtClean="0"/>
              <a:t>例</a:t>
            </a:r>
            <a:r>
              <a:rPr lang="en-US" altLang="zh-CN" sz="2400" smtClean="0"/>
              <a:t>3.67]</a:t>
            </a:r>
            <a:r>
              <a:rPr lang="zh-CN" altLang="en-US" sz="2400" smtClean="0"/>
              <a:t>也可以表示为：</a:t>
            </a:r>
          </a:p>
          <a:p>
            <a:pPr eaLnBrk="1" hangingPunct="1">
              <a:buFont typeface="Wingdings" panose="05000000000000000000" pitchFamily="2" charset="2"/>
              <a:buNone/>
            </a:pPr>
            <a:r>
              <a:rPr lang="zh-CN" altLang="en-US" smtClean="0"/>
              <a:t>        </a:t>
            </a:r>
          </a:p>
          <a:p>
            <a:pPr eaLnBrk="1" hangingPunct="1">
              <a:buFont typeface="Wingdings" panose="05000000000000000000" pitchFamily="2" charset="2"/>
              <a:buNone/>
            </a:pPr>
            <a:r>
              <a:rPr lang="zh-CN" altLang="en-US" smtClean="0"/>
              <a:t>	     </a:t>
            </a:r>
            <a:r>
              <a:rPr lang="en-US" altLang="zh-CN" sz="2400" smtClean="0"/>
              <a:t>SELECT Sno</a:t>
            </a:r>
          </a:p>
          <a:p>
            <a:pPr eaLnBrk="1" hangingPunct="1">
              <a:buFont typeface="Wingdings" panose="05000000000000000000" pitchFamily="2" charset="2"/>
              <a:buNone/>
            </a:pPr>
            <a:r>
              <a:rPr lang="en-US" altLang="zh-CN" sz="2400" smtClean="0"/>
              <a:t>          FROM    SC</a:t>
            </a:r>
          </a:p>
          <a:p>
            <a:pPr eaLnBrk="1" hangingPunct="1">
              <a:buFont typeface="Wingdings" panose="05000000000000000000" pitchFamily="2" charset="2"/>
              <a:buNone/>
            </a:pPr>
            <a:r>
              <a:rPr lang="en-US" altLang="zh-CN" sz="2400" smtClean="0"/>
              <a:t>          WHERE Cno=' 1 ' AND Sno IN</a:t>
            </a:r>
          </a:p>
          <a:p>
            <a:pPr eaLnBrk="1" hangingPunct="1">
              <a:buFont typeface="Wingdings" panose="05000000000000000000" pitchFamily="2" charset="2"/>
              <a:buNone/>
            </a:pPr>
            <a:r>
              <a:rPr lang="en-US" altLang="zh-CN" sz="2400" smtClean="0"/>
              <a:t>                                                </a:t>
            </a:r>
            <a:r>
              <a:rPr lang="zh-CN" altLang="en-US" sz="2400" smtClean="0"/>
              <a:t>(</a:t>
            </a:r>
            <a:r>
              <a:rPr lang="en-US" altLang="zh-CN" sz="2400" smtClean="0"/>
              <a:t>SELECT Sno</a:t>
            </a:r>
          </a:p>
          <a:p>
            <a:pPr eaLnBrk="1" hangingPunct="1">
              <a:buFont typeface="Wingdings" panose="05000000000000000000" pitchFamily="2" charset="2"/>
              <a:buNone/>
            </a:pPr>
            <a:r>
              <a:rPr lang="en-US" altLang="zh-CN" sz="2400" smtClean="0"/>
              <a:t>                                                 FROM SC</a:t>
            </a:r>
          </a:p>
          <a:p>
            <a:pPr eaLnBrk="1" hangingPunct="1">
              <a:buFont typeface="Wingdings" panose="05000000000000000000" pitchFamily="2" charset="2"/>
              <a:buNone/>
            </a:pPr>
            <a:r>
              <a:rPr lang="en-US" altLang="zh-CN" sz="2400" smtClean="0"/>
              <a:t>                                                 WHERE Cno=' 2 '</a:t>
            </a:r>
            <a:r>
              <a:rPr lang="zh-CN" altLang="en-US" sz="2400" smtClean="0"/>
              <a:t>);</a:t>
            </a:r>
          </a:p>
          <a:p>
            <a:pPr eaLnBrk="1" hangingPunct="1"/>
            <a:endParaRPr lang="en-US" altLang="zh-CN" sz="2400" smtClean="0"/>
          </a:p>
        </p:txBody>
      </p:sp>
    </p:spTree>
    <p:extLst>
      <p:ext uri="{BB962C8B-B14F-4D97-AF65-F5344CB8AC3E}">
        <p14:creationId xmlns:p14="http://schemas.microsoft.com/office/powerpoint/2010/main" val="254382420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p:txBody>
          <a:bodyPr/>
          <a:lstStyle/>
          <a:p>
            <a:pPr eaLnBrk="1" hangingPunct="1"/>
            <a:r>
              <a:rPr lang="zh-CN" altLang="en-US" sz="3600" smtClean="0">
                <a:latin typeface="宋体" panose="02010600030101010101" pitchFamily="2" charset="-122"/>
              </a:rPr>
              <a:t>集合查询（续）</a:t>
            </a:r>
          </a:p>
        </p:txBody>
      </p:sp>
      <p:sp>
        <p:nvSpPr>
          <p:cNvPr id="75779" name="Rectangle 3"/>
          <p:cNvSpPr>
            <a:spLocks noGrp="1" noChangeArrowheads="1"/>
          </p:cNvSpPr>
          <p:nvPr>
            <p:ph type="body" idx="4294967295"/>
          </p:nvPr>
        </p:nvSpPr>
        <p:spPr>
          <a:xfrm>
            <a:off x="684213" y="1098550"/>
            <a:ext cx="7772400" cy="4114800"/>
          </a:xfrm>
        </p:spPr>
        <p:txBody>
          <a:bodyPr/>
          <a:lstStyle/>
          <a:p>
            <a:pPr eaLnBrk="1" hangingPunct="1">
              <a:lnSpc>
                <a:spcPct val="90000"/>
              </a:lnSpc>
              <a:buFont typeface="宋体" panose="02010600030101010101" pitchFamily="2" charset="-122"/>
              <a:buNone/>
            </a:pPr>
            <a:r>
              <a:rPr lang="en-US" altLang="zh-CN" sz="2400" smtClean="0"/>
              <a:t>[</a:t>
            </a:r>
            <a:r>
              <a:rPr lang="zh-CN" altLang="en-US" sz="2400" smtClean="0"/>
              <a:t>例 </a:t>
            </a:r>
            <a:r>
              <a:rPr lang="en-US" altLang="zh-CN" sz="2400" smtClean="0"/>
              <a:t>3.68]  </a:t>
            </a:r>
            <a:r>
              <a:rPr lang="zh-CN" altLang="en-US" sz="2400" smtClean="0"/>
              <a:t>查询计算机科学系的学生与年龄不大于</a:t>
            </a:r>
            <a:r>
              <a:rPr lang="en-US" altLang="zh-CN" sz="2400" smtClean="0"/>
              <a:t>19</a:t>
            </a:r>
            <a:r>
              <a:rPr lang="zh-CN" altLang="en-US" sz="2400" smtClean="0"/>
              <a:t>岁的学生的差集。</a:t>
            </a:r>
          </a:p>
          <a:p>
            <a:pPr eaLnBrk="1" hangingPunct="1">
              <a:lnSpc>
                <a:spcPct val="90000"/>
              </a:lnSpc>
              <a:buFont typeface="宋体" panose="02010600030101010101" pitchFamily="2" charset="-122"/>
              <a:buNone/>
            </a:pPr>
            <a:endParaRPr lang="zh-CN" altLang="en-US" sz="2400" smtClean="0"/>
          </a:p>
          <a:p>
            <a:pPr eaLnBrk="1" hangingPunct="1">
              <a:buFont typeface="Wingdings" panose="05000000000000000000" pitchFamily="2" charset="2"/>
              <a:buNone/>
            </a:pPr>
            <a:r>
              <a:rPr lang="zh-CN" altLang="en-US" sz="2400" smtClean="0"/>
              <a:t>    </a:t>
            </a:r>
            <a:r>
              <a:rPr lang="en-US" altLang="zh-CN" sz="2400" smtClean="0"/>
              <a:t>SELECT *</a:t>
            </a:r>
          </a:p>
          <a:p>
            <a:pPr eaLnBrk="1" hangingPunct="1">
              <a:buFont typeface="Wingdings" panose="05000000000000000000" pitchFamily="2" charset="2"/>
              <a:buNone/>
            </a:pPr>
            <a:r>
              <a:rPr lang="en-US" altLang="zh-CN" sz="2400" smtClean="0"/>
              <a:t>    FROM Student</a:t>
            </a:r>
          </a:p>
          <a:p>
            <a:pPr eaLnBrk="1" hangingPunct="1">
              <a:buFont typeface="Wingdings" panose="05000000000000000000" pitchFamily="2" charset="2"/>
              <a:buNone/>
            </a:pPr>
            <a:r>
              <a:rPr lang="en-US" altLang="zh-CN" sz="2400" smtClean="0"/>
              <a:t>    WHERE Sdept='CS'</a:t>
            </a:r>
          </a:p>
          <a:p>
            <a:pPr eaLnBrk="1" hangingPunct="1">
              <a:buFont typeface="Wingdings" panose="05000000000000000000" pitchFamily="2" charset="2"/>
              <a:buNone/>
            </a:pPr>
            <a:r>
              <a:rPr lang="en-US" altLang="zh-CN" sz="2400" smtClean="0"/>
              <a:t>    EXCEPT</a:t>
            </a:r>
          </a:p>
          <a:p>
            <a:pPr eaLnBrk="1" hangingPunct="1">
              <a:buFont typeface="Wingdings" panose="05000000000000000000" pitchFamily="2" charset="2"/>
              <a:buNone/>
            </a:pPr>
            <a:r>
              <a:rPr lang="en-US" altLang="zh-CN" sz="2400" smtClean="0"/>
              <a:t>    SELECT  *</a:t>
            </a:r>
          </a:p>
          <a:p>
            <a:pPr eaLnBrk="1" hangingPunct="1">
              <a:buFont typeface="Wingdings" panose="05000000000000000000" pitchFamily="2" charset="2"/>
              <a:buNone/>
            </a:pPr>
            <a:r>
              <a:rPr lang="en-US" altLang="zh-CN" sz="2400" smtClean="0"/>
              <a:t>    FROM Student</a:t>
            </a:r>
          </a:p>
          <a:p>
            <a:pPr eaLnBrk="1" hangingPunct="1">
              <a:buFont typeface="Wingdings" panose="05000000000000000000" pitchFamily="2" charset="2"/>
              <a:buNone/>
            </a:pPr>
            <a:r>
              <a:rPr lang="en-US" altLang="zh-CN" sz="2400" smtClean="0"/>
              <a:t>    WHERE Sage &lt;=19;</a:t>
            </a:r>
          </a:p>
        </p:txBody>
      </p:sp>
    </p:spTree>
    <p:extLst>
      <p:ext uri="{BB962C8B-B14F-4D97-AF65-F5344CB8AC3E}">
        <p14:creationId xmlns:p14="http://schemas.microsoft.com/office/powerpoint/2010/main" val="407992370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26"/>
          <p:cNvSpPr>
            <a:spLocks noGrp="1" noChangeArrowheads="1"/>
          </p:cNvSpPr>
          <p:nvPr>
            <p:ph type="title" idx="4294967295"/>
          </p:nvPr>
        </p:nvSpPr>
        <p:spPr/>
        <p:txBody>
          <a:bodyPr/>
          <a:lstStyle/>
          <a:p>
            <a:pPr eaLnBrk="1" hangingPunct="1"/>
            <a:r>
              <a:rPr lang="zh-CN" altLang="en-US" sz="3600" smtClean="0">
                <a:latin typeface="宋体" panose="02010600030101010101" pitchFamily="2" charset="-122"/>
              </a:rPr>
              <a:t>集合查询（续）</a:t>
            </a:r>
          </a:p>
        </p:txBody>
      </p:sp>
      <p:sp>
        <p:nvSpPr>
          <p:cNvPr id="76803" name="Rectangle 1027"/>
          <p:cNvSpPr>
            <a:spLocks noGrp="1" noChangeArrowheads="1"/>
          </p:cNvSpPr>
          <p:nvPr>
            <p:ph type="body" idx="4294967295"/>
          </p:nvPr>
        </p:nvSpPr>
        <p:spPr/>
        <p:txBody>
          <a:bodyPr/>
          <a:lstStyle/>
          <a:p>
            <a:pPr eaLnBrk="1" hangingPunct="1">
              <a:buFont typeface="Wingdings" panose="05000000000000000000" pitchFamily="2" charset="2"/>
              <a:buNone/>
            </a:pPr>
            <a:r>
              <a:rPr lang="en-US" altLang="zh-CN" sz="2400" smtClean="0"/>
              <a:t>[</a:t>
            </a:r>
            <a:r>
              <a:rPr lang="zh-CN" altLang="en-US" sz="2400" smtClean="0"/>
              <a:t>例</a:t>
            </a:r>
            <a:r>
              <a:rPr lang="en-US" altLang="zh-CN" sz="2400" smtClean="0"/>
              <a:t>3.68]</a:t>
            </a:r>
            <a:r>
              <a:rPr lang="zh-CN" altLang="en-US" sz="2400" smtClean="0"/>
              <a:t>实际上是查询计算机科学系中年龄大于</a:t>
            </a:r>
            <a:r>
              <a:rPr lang="en-US" altLang="zh-CN" sz="2400" smtClean="0"/>
              <a:t>19</a:t>
            </a:r>
            <a:r>
              <a:rPr lang="zh-CN" altLang="en-US" sz="2400" smtClean="0"/>
              <a:t>岁的学生</a:t>
            </a:r>
          </a:p>
          <a:p>
            <a:pPr eaLnBrk="1" hangingPunct="1">
              <a:buFont typeface="Wingdings" panose="05000000000000000000" pitchFamily="2" charset="2"/>
              <a:buNone/>
            </a:pPr>
            <a:endParaRPr lang="zh-CN" altLang="en-US" sz="2400" smtClean="0"/>
          </a:p>
          <a:p>
            <a:pPr eaLnBrk="1" hangingPunct="1">
              <a:buFont typeface="Wingdings" panose="05000000000000000000" pitchFamily="2" charset="2"/>
              <a:buNone/>
            </a:pPr>
            <a:r>
              <a:rPr lang="zh-CN" altLang="en-US" sz="2400" smtClean="0"/>
              <a:t>        </a:t>
            </a:r>
            <a:r>
              <a:rPr lang="en-US" altLang="zh-CN" sz="2400" smtClean="0"/>
              <a:t>SELECT *</a:t>
            </a:r>
          </a:p>
          <a:p>
            <a:pPr eaLnBrk="1" hangingPunct="1">
              <a:buFont typeface="Wingdings" panose="05000000000000000000" pitchFamily="2" charset="2"/>
              <a:buNone/>
            </a:pPr>
            <a:r>
              <a:rPr lang="en-US" altLang="zh-CN" sz="2400" smtClean="0"/>
              <a:t>        FROM Student</a:t>
            </a:r>
          </a:p>
          <a:p>
            <a:pPr eaLnBrk="1" hangingPunct="1">
              <a:buFont typeface="Wingdings" panose="05000000000000000000" pitchFamily="2" charset="2"/>
              <a:buNone/>
            </a:pPr>
            <a:r>
              <a:rPr lang="en-US" altLang="zh-CN" sz="2400" smtClean="0"/>
              <a:t>        WHERE Sdept= 'CS' AND  Sage&gt;19</a:t>
            </a:r>
            <a:r>
              <a:rPr lang="zh-CN" altLang="en-US" sz="2400" smtClean="0"/>
              <a:t>;</a:t>
            </a:r>
          </a:p>
          <a:p>
            <a:pPr eaLnBrk="1" hangingPunct="1"/>
            <a:endParaRPr lang="en-US" altLang="zh-CN" sz="2400" smtClean="0"/>
          </a:p>
        </p:txBody>
      </p:sp>
    </p:spTree>
    <p:extLst>
      <p:ext uri="{BB962C8B-B14F-4D97-AF65-F5344CB8AC3E}">
        <p14:creationId xmlns:p14="http://schemas.microsoft.com/office/powerpoint/2010/main" val="290146471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集合包含运算（例</a:t>
            </a:r>
            <a:r>
              <a:rPr lang="en-US" altLang="zh-CN" dirty="0" smtClean="0"/>
              <a:t>3.62</a:t>
            </a:r>
            <a:r>
              <a:rPr lang="zh-CN" altLang="en-US" dirty="0" smtClean="0"/>
              <a:t>的另一种解法）</a:t>
            </a:r>
            <a:endParaRPr lang="zh-CN" altLang="en-US" dirty="0"/>
          </a:p>
        </p:txBody>
      </p:sp>
      <p:sp>
        <p:nvSpPr>
          <p:cNvPr id="3" name="内容占位符 2"/>
          <p:cNvSpPr>
            <a:spLocks noGrp="1"/>
          </p:cNvSpPr>
          <p:nvPr>
            <p:ph idx="1"/>
          </p:nvPr>
        </p:nvSpPr>
        <p:spPr/>
        <p:txBody>
          <a:bodyPr/>
          <a:lstStyle/>
          <a:p>
            <a:r>
              <a:rPr lang="zh-CN" altLang="en-US" sz="2400" dirty="0"/>
              <a:t>可将“关系</a:t>
            </a:r>
            <a:r>
              <a:rPr lang="en-US" altLang="zh-CN" sz="2400" dirty="0"/>
              <a:t>A</a:t>
            </a:r>
            <a:r>
              <a:rPr lang="zh-CN" altLang="en-US" sz="2400" dirty="0"/>
              <a:t>包含关系</a:t>
            </a:r>
            <a:r>
              <a:rPr lang="en-US" altLang="zh-CN" sz="2400" dirty="0"/>
              <a:t>B</a:t>
            </a:r>
            <a:r>
              <a:rPr lang="zh-CN" altLang="en-US" sz="2400" dirty="0"/>
              <a:t>”写</a:t>
            </a:r>
            <a:r>
              <a:rPr lang="zh-CN" altLang="en-US" sz="2400" dirty="0" smtClean="0"/>
              <a:t>成“</a:t>
            </a:r>
            <a:r>
              <a:rPr lang="en-US" altLang="zh-CN" sz="2400" dirty="0"/>
              <a:t>not exists(B except A)</a:t>
            </a:r>
            <a:r>
              <a:rPr lang="zh-CN" altLang="en-US" sz="2400" dirty="0" smtClean="0"/>
              <a:t>”（为什么？）</a:t>
            </a:r>
            <a:endParaRPr lang="en-US" altLang="zh-CN" sz="2400" dirty="0"/>
          </a:p>
          <a:p>
            <a:r>
              <a:rPr lang="zh-CN" altLang="en-US" sz="2400" dirty="0"/>
              <a:t>选修</a:t>
            </a:r>
            <a:r>
              <a:rPr lang="zh-CN" altLang="en-US" sz="2400" dirty="0" smtClean="0"/>
              <a:t>了</a:t>
            </a:r>
            <a:r>
              <a:rPr lang="en-US" altLang="zh-CN" sz="2400" dirty="0" smtClean="0"/>
              <a:t>EM</a:t>
            </a:r>
            <a:r>
              <a:rPr lang="zh-CN" altLang="en-US" sz="2400" dirty="0" smtClean="0"/>
              <a:t>系的所有课程的学生就可以表达成</a:t>
            </a:r>
            <a:endParaRPr lang="en-US" altLang="zh-CN" sz="2400" dirty="0" smtClean="0"/>
          </a:p>
          <a:p>
            <a:r>
              <a:rPr lang="en-US" altLang="zh-CN" sz="2400" dirty="0" smtClean="0"/>
              <a:t>B:EM</a:t>
            </a:r>
            <a:r>
              <a:rPr lang="zh-CN" altLang="en-US" sz="2400" dirty="0" smtClean="0"/>
              <a:t>系的所有课程；</a:t>
            </a:r>
            <a:endParaRPr lang="en-US" altLang="zh-CN" sz="2400" dirty="0" smtClean="0"/>
          </a:p>
          <a:p>
            <a:r>
              <a:rPr lang="en-US" altLang="zh-CN" sz="2400" dirty="0" smtClean="0"/>
              <a:t>A:</a:t>
            </a:r>
            <a:r>
              <a:rPr lang="zh-CN" altLang="en-US" sz="2400" dirty="0" smtClean="0"/>
              <a:t>某个学生选修的所有课程；</a:t>
            </a:r>
            <a:endParaRPr lang="en-US" altLang="zh-CN" sz="2400" dirty="0" smtClean="0"/>
          </a:p>
          <a:p>
            <a:r>
              <a:rPr lang="zh-CN" altLang="en-US" sz="2400" dirty="0" smtClean="0"/>
              <a:t>测试</a:t>
            </a:r>
            <a:r>
              <a:rPr lang="en-US" altLang="zh-CN" sz="2400" dirty="0" smtClean="0"/>
              <a:t>A</a:t>
            </a:r>
            <a:r>
              <a:rPr lang="zh-CN" altLang="en-US" sz="2400" dirty="0" smtClean="0"/>
              <a:t>是否包含</a:t>
            </a:r>
            <a:r>
              <a:rPr lang="en-US" altLang="zh-CN" sz="2400" dirty="0" smtClean="0"/>
              <a:t>B</a:t>
            </a:r>
            <a:r>
              <a:rPr lang="zh-CN" altLang="en-US" sz="2400" dirty="0" smtClean="0"/>
              <a:t>；</a:t>
            </a:r>
            <a:endParaRPr lang="en-US" altLang="zh-CN" sz="2400" dirty="0" smtClean="0"/>
          </a:p>
          <a:p>
            <a:pPr marL="0" indent="0">
              <a:buNone/>
            </a:pPr>
            <a:endParaRPr lang="zh-CN" altLang="en-US" dirty="0"/>
          </a:p>
        </p:txBody>
      </p:sp>
      <p:sp>
        <p:nvSpPr>
          <p:cNvPr id="4" name="矩形 3"/>
          <p:cNvSpPr/>
          <p:nvPr/>
        </p:nvSpPr>
        <p:spPr>
          <a:xfrm>
            <a:off x="3995936" y="3865562"/>
            <a:ext cx="4572000" cy="2585323"/>
          </a:xfrm>
          <a:prstGeom prst="rect">
            <a:avLst/>
          </a:prstGeom>
        </p:spPr>
        <p:txBody>
          <a:bodyPr>
            <a:spAutoFit/>
          </a:bodyPr>
          <a:lstStyle/>
          <a:p>
            <a:r>
              <a:rPr lang="zh-CN" altLang="en-US" dirty="0"/>
              <a:t>select </a:t>
            </a:r>
            <a:r>
              <a:rPr lang="zh-CN" altLang="en-US" dirty="0" smtClean="0"/>
              <a:t>sname</a:t>
            </a:r>
            <a:endParaRPr lang="zh-CN" altLang="en-US" dirty="0"/>
          </a:p>
          <a:p>
            <a:r>
              <a:rPr lang="zh-CN" altLang="en-US" dirty="0"/>
              <a:t>from student</a:t>
            </a:r>
          </a:p>
          <a:p>
            <a:r>
              <a:rPr lang="zh-CN" altLang="en-US" dirty="0"/>
              <a:t>where not exists</a:t>
            </a:r>
          </a:p>
          <a:p>
            <a:r>
              <a:rPr lang="zh-CN" altLang="en-US" dirty="0"/>
              <a:t>(</a:t>
            </a:r>
          </a:p>
          <a:p>
            <a:r>
              <a:rPr lang="zh-CN" altLang="en-US" dirty="0"/>
              <a:t>select cid from course where did = 'em'</a:t>
            </a:r>
          </a:p>
          <a:p>
            <a:r>
              <a:rPr lang="zh-CN" altLang="en-US" dirty="0"/>
              <a:t>except</a:t>
            </a:r>
          </a:p>
          <a:p>
            <a:r>
              <a:rPr lang="zh-CN" altLang="en-US" dirty="0"/>
              <a:t>select cid from sc where sc.sid = student.sid</a:t>
            </a:r>
          </a:p>
          <a:p>
            <a:r>
              <a:rPr lang="zh-CN" altLang="en-US" dirty="0"/>
              <a:t>)</a:t>
            </a:r>
          </a:p>
        </p:txBody>
      </p:sp>
    </p:spTree>
    <p:extLst>
      <p:ext uri="{BB962C8B-B14F-4D97-AF65-F5344CB8AC3E}">
        <p14:creationId xmlns:p14="http://schemas.microsoft.com/office/powerpoint/2010/main" val="17128926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smtClean="0"/>
              <a:t>3.63</a:t>
            </a:r>
            <a:r>
              <a:rPr lang="zh-CN" altLang="en-US" dirty="0" smtClean="0"/>
              <a:t>的</a:t>
            </a:r>
            <a:r>
              <a:rPr lang="zh-CN" altLang="en-US" dirty="0"/>
              <a:t>另一种解法</a:t>
            </a:r>
          </a:p>
        </p:txBody>
      </p:sp>
      <p:sp>
        <p:nvSpPr>
          <p:cNvPr id="3" name="内容占位符 2"/>
          <p:cNvSpPr>
            <a:spLocks noGrp="1"/>
          </p:cNvSpPr>
          <p:nvPr>
            <p:ph idx="1"/>
          </p:nvPr>
        </p:nvSpPr>
        <p:spPr/>
        <p:txBody>
          <a:bodyPr/>
          <a:lstStyle/>
          <a:p>
            <a:r>
              <a:rPr lang="en-US" altLang="zh-CN" dirty="0" smtClean="0"/>
              <a:t>B:</a:t>
            </a:r>
            <a:r>
              <a:rPr lang="zh-CN" altLang="en-US" dirty="0" smtClean="0"/>
              <a:t>学生</a:t>
            </a:r>
            <a:r>
              <a:rPr lang="zh-CN" altLang="en-US" dirty="0"/>
              <a:t>012005002</a:t>
            </a:r>
            <a:r>
              <a:rPr lang="zh-CN" altLang="en-US" dirty="0" smtClean="0"/>
              <a:t>选修的全部课程；</a:t>
            </a:r>
            <a:endParaRPr lang="en-US" altLang="zh-CN" dirty="0" smtClean="0"/>
          </a:p>
          <a:p>
            <a:r>
              <a:rPr lang="en-US" altLang="zh-CN" dirty="0" smtClean="0"/>
              <a:t>A:</a:t>
            </a:r>
            <a:r>
              <a:rPr lang="zh-CN" altLang="en-US" dirty="0" smtClean="0"/>
              <a:t>某个学生选修的所有课程；</a:t>
            </a:r>
            <a:endParaRPr lang="en-US" altLang="zh-CN" dirty="0" smtClean="0"/>
          </a:p>
          <a:p>
            <a:r>
              <a:rPr lang="zh-CN" altLang="en-US" dirty="0" smtClean="0"/>
              <a:t>测试</a:t>
            </a:r>
            <a:r>
              <a:rPr lang="en-US" altLang="zh-CN" dirty="0" smtClean="0"/>
              <a:t>A</a:t>
            </a:r>
            <a:r>
              <a:rPr lang="zh-CN" altLang="en-US" dirty="0" smtClean="0"/>
              <a:t>是否包含</a:t>
            </a:r>
            <a:r>
              <a:rPr lang="en-US" altLang="zh-CN" dirty="0" smtClean="0"/>
              <a:t>B</a:t>
            </a:r>
            <a:r>
              <a:rPr lang="zh-CN" altLang="en-US" dirty="0" smtClean="0"/>
              <a:t>；</a:t>
            </a:r>
            <a:endParaRPr lang="zh-CN" altLang="en-US" dirty="0"/>
          </a:p>
        </p:txBody>
      </p:sp>
      <p:sp>
        <p:nvSpPr>
          <p:cNvPr id="4" name="矩形 3"/>
          <p:cNvSpPr/>
          <p:nvPr/>
        </p:nvSpPr>
        <p:spPr>
          <a:xfrm>
            <a:off x="4355976" y="3158659"/>
            <a:ext cx="4572000" cy="3139321"/>
          </a:xfrm>
          <a:prstGeom prst="rect">
            <a:avLst/>
          </a:prstGeom>
        </p:spPr>
        <p:txBody>
          <a:bodyPr>
            <a:spAutoFit/>
          </a:bodyPr>
          <a:lstStyle/>
          <a:p>
            <a:r>
              <a:rPr lang="zh-CN" altLang="en-US" dirty="0"/>
              <a:t>select student.sid</a:t>
            </a:r>
          </a:p>
          <a:p>
            <a:r>
              <a:rPr lang="zh-CN" altLang="en-US" dirty="0"/>
              <a:t>from student</a:t>
            </a:r>
          </a:p>
          <a:p>
            <a:r>
              <a:rPr lang="zh-CN" altLang="en-US" dirty="0"/>
              <a:t>where student.sid !='012005002' and not exists</a:t>
            </a:r>
          </a:p>
          <a:p>
            <a:r>
              <a:rPr lang="zh-CN" altLang="en-US" dirty="0"/>
              <a:t>(</a:t>
            </a:r>
          </a:p>
          <a:p>
            <a:r>
              <a:rPr lang="zh-CN" altLang="en-US" dirty="0"/>
              <a:t>select cid from sc y where y.sid = '012005002'</a:t>
            </a:r>
          </a:p>
          <a:p>
            <a:r>
              <a:rPr lang="zh-CN" altLang="en-US" dirty="0"/>
              <a:t>except</a:t>
            </a:r>
          </a:p>
          <a:p>
            <a:r>
              <a:rPr lang="zh-CN" altLang="en-US" dirty="0"/>
              <a:t>select cid from sc z where z.sid =student.sid</a:t>
            </a:r>
          </a:p>
          <a:p>
            <a:r>
              <a:rPr lang="zh-CN" altLang="en-US" dirty="0"/>
              <a:t>)</a:t>
            </a:r>
          </a:p>
        </p:txBody>
      </p:sp>
    </p:spTree>
    <p:extLst>
      <p:ext uri="{BB962C8B-B14F-4D97-AF65-F5344CB8AC3E}">
        <p14:creationId xmlns:p14="http://schemas.microsoft.com/office/powerpoint/2010/main" val="40966382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注意</a:t>
            </a:r>
            <a:endParaRPr lang="zh-CN" altLang="en-US" dirty="0"/>
          </a:p>
        </p:txBody>
      </p:sp>
      <p:sp>
        <p:nvSpPr>
          <p:cNvPr id="3" name="内容占位符 2"/>
          <p:cNvSpPr>
            <a:spLocks noGrp="1"/>
          </p:cNvSpPr>
          <p:nvPr>
            <p:ph idx="1"/>
          </p:nvPr>
        </p:nvSpPr>
        <p:spPr/>
        <p:txBody>
          <a:bodyPr/>
          <a:lstStyle/>
          <a:p>
            <a:r>
              <a:rPr lang="zh-CN" altLang="en-US" sz="3200" dirty="0" smtClean="0"/>
              <a:t>“</a:t>
            </a:r>
            <a:r>
              <a:rPr lang="en-US" altLang="zh-CN" sz="3200" dirty="0"/>
              <a:t>not exists(B except A)</a:t>
            </a:r>
            <a:r>
              <a:rPr lang="zh-CN" altLang="en-US" sz="3200" dirty="0" smtClean="0"/>
              <a:t>”</a:t>
            </a:r>
            <a:r>
              <a:rPr lang="zh-CN" altLang="en-US" sz="2800" dirty="0"/>
              <a:t>表示“关系</a:t>
            </a:r>
            <a:r>
              <a:rPr lang="en-US" altLang="zh-CN" sz="2800" dirty="0"/>
              <a:t>A</a:t>
            </a:r>
            <a:r>
              <a:rPr lang="zh-CN" altLang="en-US" sz="2800" dirty="0"/>
              <a:t>包含关系</a:t>
            </a:r>
            <a:r>
              <a:rPr lang="en-US" altLang="zh-CN" sz="2800" dirty="0"/>
              <a:t>B</a:t>
            </a:r>
            <a:r>
              <a:rPr lang="zh-CN" altLang="en-US" sz="2800" dirty="0" smtClean="0"/>
              <a:t>”</a:t>
            </a:r>
            <a:endParaRPr lang="en-US" altLang="zh-CN" sz="2800" dirty="0" smtClean="0"/>
          </a:p>
          <a:p>
            <a:r>
              <a:rPr lang="zh-CN" altLang="en-US" sz="2800" dirty="0" smtClean="0"/>
              <a:t>如果一定要完全相等该如何表达？（思路：集合</a:t>
            </a:r>
            <a:r>
              <a:rPr lang="en-US" altLang="zh-CN" sz="2800" dirty="0" smtClean="0"/>
              <a:t>A=B</a:t>
            </a:r>
            <a:r>
              <a:rPr lang="zh-CN" altLang="en-US" sz="2800" dirty="0" smtClean="0"/>
              <a:t>是什么意思？）</a:t>
            </a:r>
            <a:endParaRPr lang="zh-CN" altLang="en-US" dirty="0"/>
          </a:p>
        </p:txBody>
      </p:sp>
    </p:spTree>
    <p:extLst>
      <p:ext uri="{BB962C8B-B14F-4D97-AF65-F5344CB8AC3E}">
        <p14:creationId xmlns:p14="http://schemas.microsoft.com/office/powerpoint/2010/main" val="19524806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idx="4294967295"/>
          </p:nvPr>
        </p:nvSpPr>
        <p:spPr/>
        <p:txBody>
          <a:bodyPr/>
          <a:lstStyle/>
          <a:p>
            <a:pPr eaLnBrk="1" hangingPunct="1"/>
            <a:r>
              <a:rPr lang="en-US" altLang="zh-CN" sz="3600" smtClean="0"/>
              <a:t>3.4  </a:t>
            </a:r>
            <a:r>
              <a:rPr lang="zh-CN" altLang="en-US" sz="3600" smtClean="0"/>
              <a:t>数据查询 </a:t>
            </a:r>
          </a:p>
        </p:txBody>
      </p:sp>
      <p:sp>
        <p:nvSpPr>
          <p:cNvPr id="77827" name="Rectangle 3"/>
          <p:cNvSpPr>
            <a:spLocks noGrp="1" noChangeArrowheads="1"/>
          </p:cNvSpPr>
          <p:nvPr>
            <p:ph type="body" idx="4294967295"/>
          </p:nvPr>
        </p:nvSpPr>
        <p:spPr>
          <a:xfrm>
            <a:off x="1042988" y="1341438"/>
            <a:ext cx="5410200" cy="4038600"/>
          </a:xfrm>
        </p:spPr>
        <p:txBody>
          <a:bodyPr/>
          <a:lstStyle/>
          <a:p>
            <a:pPr marL="0" indent="0" algn="just" eaLnBrk="1" hangingPunct="1">
              <a:lnSpc>
                <a:spcPct val="140000"/>
              </a:lnSpc>
              <a:buFont typeface="Wingdings" panose="05000000000000000000" pitchFamily="2" charset="2"/>
              <a:buNone/>
            </a:pPr>
            <a:r>
              <a:rPr lang="en-US" altLang="zh-CN" smtClean="0"/>
              <a:t>3.4.1 </a:t>
            </a:r>
            <a:r>
              <a:rPr lang="zh-CN" altLang="en-US" smtClean="0"/>
              <a:t>单表查询</a:t>
            </a:r>
          </a:p>
          <a:p>
            <a:pPr marL="0" indent="0" algn="just" eaLnBrk="1" hangingPunct="1">
              <a:lnSpc>
                <a:spcPct val="140000"/>
              </a:lnSpc>
              <a:buFont typeface="Wingdings" panose="05000000000000000000" pitchFamily="2" charset="2"/>
              <a:buNone/>
            </a:pPr>
            <a:r>
              <a:rPr lang="en-US" altLang="zh-CN" smtClean="0"/>
              <a:t>3.4.2 </a:t>
            </a:r>
            <a:r>
              <a:rPr lang="zh-CN" altLang="en-US" smtClean="0"/>
              <a:t>连接查询</a:t>
            </a:r>
          </a:p>
          <a:p>
            <a:pPr marL="0" indent="0" algn="just" eaLnBrk="1" hangingPunct="1">
              <a:lnSpc>
                <a:spcPct val="140000"/>
              </a:lnSpc>
              <a:buFont typeface="Wingdings" panose="05000000000000000000" pitchFamily="2" charset="2"/>
              <a:buNone/>
            </a:pPr>
            <a:r>
              <a:rPr lang="en-US" altLang="zh-CN" smtClean="0"/>
              <a:t>3.4.3 </a:t>
            </a:r>
            <a:r>
              <a:rPr lang="zh-CN" altLang="en-US" smtClean="0"/>
              <a:t>嵌套查询</a:t>
            </a:r>
          </a:p>
          <a:p>
            <a:pPr marL="0" indent="0" algn="just" eaLnBrk="1" hangingPunct="1">
              <a:lnSpc>
                <a:spcPct val="140000"/>
              </a:lnSpc>
              <a:buFont typeface="Wingdings" panose="05000000000000000000" pitchFamily="2" charset="2"/>
              <a:buNone/>
            </a:pPr>
            <a:r>
              <a:rPr lang="en-US" altLang="zh-CN" smtClean="0"/>
              <a:t>3.4.4 </a:t>
            </a:r>
            <a:r>
              <a:rPr lang="zh-CN" altLang="en-US" smtClean="0"/>
              <a:t>集合查询</a:t>
            </a:r>
          </a:p>
          <a:p>
            <a:pPr marL="0" indent="0" algn="just" eaLnBrk="1" hangingPunct="1">
              <a:lnSpc>
                <a:spcPct val="140000"/>
              </a:lnSpc>
              <a:buFont typeface="Wingdings" panose="05000000000000000000" pitchFamily="2" charset="2"/>
              <a:buNone/>
            </a:pPr>
            <a:r>
              <a:rPr lang="en-US" altLang="zh-CN" smtClean="0">
                <a:solidFill>
                  <a:srgbClr val="00B050"/>
                </a:solidFill>
              </a:rPr>
              <a:t>3.4.5</a:t>
            </a:r>
            <a:r>
              <a:rPr lang="zh-CN" altLang="en-US" smtClean="0">
                <a:solidFill>
                  <a:srgbClr val="00B050"/>
                </a:solidFill>
              </a:rPr>
              <a:t>基于派生表的查询</a:t>
            </a:r>
            <a:endParaRPr lang="en-US" altLang="zh-CN" smtClean="0">
              <a:solidFill>
                <a:srgbClr val="00B050"/>
              </a:solidFill>
            </a:endParaRPr>
          </a:p>
          <a:p>
            <a:pPr marL="0" indent="0" algn="just" eaLnBrk="1" hangingPunct="1">
              <a:lnSpc>
                <a:spcPct val="140000"/>
              </a:lnSpc>
              <a:buFont typeface="Wingdings" panose="05000000000000000000" pitchFamily="2" charset="2"/>
              <a:buNone/>
            </a:pPr>
            <a:r>
              <a:rPr lang="en-US" altLang="zh-CN" smtClean="0"/>
              <a:t>3.4.6 Select</a:t>
            </a:r>
            <a:r>
              <a:rPr lang="zh-CN" altLang="en-US" smtClean="0"/>
              <a:t>语句的一般形式 </a:t>
            </a:r>
          </a:p>
        </p:txBody>
      </p:sp>
    </p:spTree>
    <p:extLst>
      <p:ext uri="{BB962C8B-B14F-4D97-AF65-F5344CB8AC3E}">
        <p14:creationId xmlns:p14="http://schemas.microsoft.com/office/powerpoint/2010/main" val="313131560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idx="4294967295"/>
          </p:nvPr>
        </p:nvSpPr>
        <p:spPr/>
        <p:txBody>
          <a:bodyPr/>
          <a:lstStyle/>
          <a:p>
            <a:pPr eaLnBrk="1" hangingPunct="1"/>
            <a:r>
              <a:rPr lang="en-US" altLang="zh-CN" sz="3600" smtClean="0"/>
              <a:t>3.4.5 </a:t>
            </a:r>
            <a:r>
              <a:rPr lang="zh-CN" altLang="en-US" sz="3600" smtClean="0"/>
              <a:t>基于派生表的查询</a:t>
            </a:r>
          </a:p>
        </p:txBody>
      </p:sp>
      <p:sp>
        <p:nvSpPr>
          <p:cNvPr id="78851" name="内容占位符 2"/>
          <p:cNvSpPr>
            <a:spLocks noGrp="1"/>
          </p:cNvSpPr>
          <p:nvPr>
            <p:ph idx="4294967295"/>
          </p:nvPr>
        </p:nvSpPr>
        <p:spPr>
          <a:xfrm>
            <a:off x="457200" y="1098550"/>
            <a:ext cx="8507413" cy="5140325"/>
          </a:xfrm>
        </p:spPr>
        <p:txBody>
          <a:bodyPr/>
          <a:lstStyle/>
          <a:p>
            <a:pPr eaLnBrk="1" hangingPunct="1">
              <a:lnSpc>
                <a:spcPct val="90000"/>
              </a:lnSpc>
            </a:pPr>
            <a:r>
              <a:rPr lang="zh-CN" altLang="en-US" smtClean="0">
                <a:latin typeface="宋体" panose="02010600030101010101" pitchFamily="2" charset="-122"/>
              </a:rPr>
              <a:t>子查询不仅可以出现在</a:t>
            </a:r>
            <a:r>
              <a:rPr lang="en-US" altLang="zh-CN" smtClean="0"/>
              <a:t>WHERE</a:t>
            </a:r>
            <a:r>
              <a:rPr lang="zh-CN" altLang="en-US" smtClean="0">
                <a:latin typeface="宋体" panose="02010600030101010101" pitchFamily="2" charset="-122"/>
              </a:rPr>
              <a:t>子句中，还可以出现在</a:t>
            </a:r>
            <a:r>
              <a:rPr lang="en-US" altLang="zh-CN" smtClean="0"/>
              <a:t>FROM</a:t>
            </a:r>
            <a:r>
              <a:rPr lang="zh-CN" altLang="en-US" smtClean="0">
                <a:latin typeface="宋体" panose="02010600030101010101" pitchFamily="2" charset="-122"/>
              </a:rPr>
              <a:t>子句中，这时子查询生成的临时派生表（</a:t>
            </a:r>
            <a:r>
              <a:rPr lang="en-US" altLang="zh-CN" smtClean="0"/>
              <a:t>Derived Table</a:t>
            </a:r>
            <a:r>
              <a:rPr lang="zh-CN" altLang="en-US" smtClean="0">
                <a:latin typeface="宋体" panose="02010600030101010101" pitchFamily="2" charset="-122"/>
              </a:rPr>
              <a:t>）成为主查询的查询对象</a:t>
            </a:r>
            <a:endParaRPr lang="en-US" altLang="zh-CN" smtClean="0">
              <a:latin typeface="宋体" panose="02010600030101010101" pitchFamily="2" charset="-122"/>
            </a:endParaRPr>
          </a:p>
          <a:p>
            <a:pPr eaLnBrk="1" hangingPunct="1">
              <a:lnSpc>
                <a:spcPct val="90000"/>
              </a:lnSpc>
            </a:pPr>
            <a:endParaRPr lang="en-US" altLang="zh-CN" sz="2300" smtClean="0">
              <a:latin typeface="宋体" panose="02010600030101010101" pitchFamily="2" charset="-122"/>
            </a:endParaRPr>
          </a:p>
          <a:p>
            <a:pPr eaLnBrk="1" hangingPunct="1">
              <a:lnSpc>
                <a:spcPct val="90000"/>
              </a:lnSpc>
              <a:buFont typeface="Wingdings" panose="05000000000000000000" pitchFamily="2" charset="2"/>
              <a:buNone/>
            </a:pPr>
            <a:r>
              <a:rPr lang="en-US" altLang="zh-CN" sz="2400" smtClean="0"/>
              <a:t>[</a:t>
            </a:r>
            <a:r>
              <a:rPr lang="zh-CN" altLang="en-US" sz="2400" smtClean="0">
                <a:latin typeface="宋体" panose="02010600030101010101" pitchFamily="2" charset="-122"/>
              </a:rPr>
              <a:t>例</a:t>
            </a:r>
            <a:r>
              <a:rPr lang="en-US" altLang="zh-CN" sz="2400" smtClean="0"/>
              <a:t>3.57]</a:t>
            </a:r>
            <a:r>
              <a:rPr lang="zh-CN" altLang="en-US" sz="2400" smtClean="0">
                <a:latin typeface="宋体" panose="02010600030101010101" pitchFamily="2" charset="-122"/>
              </a:rPr>
              <a:t>找出每个学生超过他自己选修课程平均成绩的课程号</a:t>
            </a:r>
            <a:endParaRPr lang="en-US" altLang="zh-CN" sz="2400" smtClean="0">
              <a:latin typeface="宋体" panose="02010600030101010101" pitchFamily="2" charset="-122"/>
            </a:endParaRPr>
          </a:p>
          <a:p>
            <a:pPr eaLnBrk="1" hangingPunct="1">
              <a:lnSpc>
                <a:spcPct val="90000"/>
              </a:lnSpc>
              <a:buFont typeface="Wingdings" panose="05000000000000000000" pitchFamily="2" charset="2"/>
              <a:buNone/>
            </a:pPr>
            <a:r>
              <a:rPr lang="en-US" altLang="zh-CN" sz="2000" smtClean="0"/>
              <a:t>     </a:t>
            </a:r>
          </a:p>
          <a:p>
            <a:pPr eaLnBrk="1" hangingPunct="1">
              <a:lnSpc>
                <a:spcPct val="90000"/>
              </a:lnSpc>
              <a:buFont typeface="Wingdings" panose="05000000000000000000" pitchFamily="2" charset="2"/>
              <a:buNone/>
            </a:pPr>
            <a:r>
              <a:rPr lang="zh-CN" altLang="en-US" sz="2400" smtClean="0"/>
              <a:t>    </a:t>
            </a:r>
            <a:r>
              <a:rPr lang="en-US" altLang="zh-CN" sz="2400" smtClean="0"/>
              <a:t>SELECT Sno, Cno</a:t>
            </a:r>
            <a:endParaRPr lang="en-US" altLang="zh-CN" smtClean="0"/>
          </a:p>
          <a:p>
            <a:pPr eaLnBrk="1" hangingPunct="1">
              <a:lnSpc>
                <a:spcPct val="90000"/>
              </a:lnSpc>
              <a:buFont typeface="Wingdings" panose="05000000000000000000" pitchFamily="2" charset="2"/>
              <a:buNone/>
            </a:pPr>
            <a:r>
              <a:rPr lang="en-US" altLang="zh-CN" sz="2400" smtClean="0"/>
              <a:t>    FROM SC, </a:t>
            </a:r>
            <a:r>
              <a:rPr lang="zh-CN" altLang="en-US" sz="2400" smtClean="0"/>
              <a:t>(</a:t>
            </a:r>
            <a:r>
              <a:rPr lang="en-US" altLang="zh-CN" sz="2400" smtClean="0"/>
              <a:t>SELECTSno, Avg</a:t>
            </a:r>
            <a:r>
              <a:rPr lang="zh-CN" altLang="en-US" sz="2400" smtClean="0"/>
              <a:t>(</a:t>
            </a:r>
            <a:r>
              <a:rPr lang="en-US" altLang="zh-CN" sz="2400" smtClean="0"/>
              <a:t>Grade</a:t>
            </a:r>
            <a:r>
              <a:rPr lang="zh-CN" altLang="en-US" sz="2400" smtClean="0"/>
              <a:t>)</a:t>
            </a:r>
            <a:r>
              <a:rPr lang="en-US" altLang="zh-CN" sz="2400" smtClean="0"/>
              <a:t> </a:t>
            </a:r>
          </a:p>
          <a:p>
            <a:pPr eaLnBrk="1" hangingPunct="1">
              <a:lnSpc>
                <a:spcPct val="90000"/>
              </a:lnSpc>
              <a:buFont typeface="Wingdings" panose="05000000000000000000" pitchFamily="2" charset="2"/>
              <a:buNone/>
            </a:pPr>
            <a:r>
              <a:rPr lang="en-US" altLang="zh-CN" sz="2400" smtClean="0"/>
              <a:t>                        FROM SC</a:t>
            </a:r>
          </a:p>
          <a:p>
            <a:pPr eaLnBrk="1" hangingPunct="1">
              <a:lnSpc>
                <a:spcPct val="90000"/>
              </a:lnSpc>
              <a:buFont typeface="Wingdings" panose="05000000000000000000" pitchFamily="2" charset="2"/>
              <a:buNone/>
            </a:pPr>
            <a:r>
              <a:rPr lang="en-US" altLang="zh-CN" sz="2400" smtClean="0"/>
              <a:t>    			  GROUP BY Sno</a:t>
            </a:r>
            <a:r>
              <a:rPr lang="zh-CN" altLang="en-US" sz="2400" smtClean="0"/>
              <a:t>)</a:t>
            </a:r>
          </a:p>
          <a:p>
            <a:pPr eaLnBrk="1" hangingPunct="1">
              <a:lnSpc>
                <a:spcPct val="90000"/>
              </a:lnSpc>
              <a:buFont typeface="Wingdings" panose="05000000000000000000" pitchFamily="2" charset="2"/>
              <a:buNone/>
            </a:pPr>
            <a:r>
              <a:rPr lang="en-US" altLang="zh-CN" sz="2400" smtClean="0"/>
              <a:t>                        AS   Avg_sc</a:t>
            </a:r>
            <a:r>
              <a:rPr lang="zh-CN" altLang="en-US" sz="2400" smtClean="0"/>
              <a:t>(</a:t>
            </a:r>
            <a:r>
              <a:rPr lang="en-US" altLang="zh-CN" sz="2400" smtClean="0"/>
              <a:t>avg_sno,avg_grade</a:t>
            </a:r>
            <a:r>
              <a:rPr lang="zh-CN" altLang="en-US" sz="2400" smtClean="0"/>
              <a:t>)</a:t>
            </a:r>
          </a:p>
          <a:p>
            <a:pPr eaLnBrk="1" hangingPunct="1">
              <a:lnSpc>
                <a:spcPct val="90000"/>
              </a:lnSpc>
              <a:buFont typeface="Wingdings" panose="05000000000000000000" pitchFamily="2" charset="2"/>
              <a:buNone/>
            </a:pPr>
            <a:r>
              <a:rPr lang="en-US" altLang="zh-CN" sz="2400" smtClean="0"/>
              <a:t>    WHERE SC.Sno = Avg_sc.avg_sno</a:t>
            </a:r>
          </a:p>
          <a:p>
            <a:pPr eaLnBrk="1" hangingPunct="1">
              <a:lnSpc>
                <a:spcPct val="90000"/>
              </a:lnSpc>
              <a:buFont typeface="Wingdings" panose="05000000000000000000" pitchFamily="2" charset="2"/>
              <a:buNone/>
            </a:pPr>
            <a:r>
              <a:rPr lang="en-US" altLang="zh-CN" sz="2400" smtClean="0"/>
              <a:t>      and SC.Grade &gt;=Avg_sc.avg_grade</a:t>
            </a:r>
          </a:p>
        </p:txBody>
      </p:sp>
    </p:spTree>
    <p:extLst>
      <p:ext uri="{BB962C8B-B14F-4D97-AF65-F5344CB8AC3E}">
        <p14:creationId xmlns:p14="http://schemas.microsoft.com/office/powerpoint/2010/main" val="338550021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idx="4294967295"/>
          </p:nvPr>
        </p:nvSpPr>
        <p:spPr/>
        <p:txBody>
          <a:bodyPr/>
          <a:lstStyle/>
          <a:p>
            <a:pPr eaLnBrk="1" hangingPunct="1"/>
            <a:r>
              <a:rPr lang="zh-CN" altLang="en-US" sz="3600" smtClean="0"/>
              <a:t>基于派生表的查询（续）</a:t>
            </a:r>
          </a:p>
        </p:txBody>
      </p:sp>
      <p:sp>
        <p:nvSpPr>
          <p:cNvPr id="79875" name="内容占位符 2"/>
          <p:cNvSpPr>
            <a:spLocks noGrp="1"/>
          </p:cNvSpPr>
          <p:nvPr>
            <p:ph idx="4294967295"/>
          </p:nvPr>
        </p:nvSpPr>
        <p:spPr>
          <a:xfrm>
            <a:off x="323850" y="1268413"/>
            <a:ext cx="8820150" cy="4495800"/>
          </a:xfrm>
        </p:spPr>
        <p:txBody>
          <a:bodyPr/>
          <a:lstStyle/>
          <a:p>
            <a:pPr eaLnBrk="1" hangingPunct="1"/>
            <a:r>
              <a:rPr lang="zh-CN" altLang="en-US" smtClean="0">
                <a:latin typeface="宋体" panose="02010600030101010101" pitchFamily="2" charset="-122"/>
              </a:rPr>
              <a:t>如果子查询中没有聚集函数，派生表可以不指定属性列，子查询</a:t>
            </a:r>
            <a:r>
              <a:rPr lang="en-US" altLang="zh-CN" smtClean="0"/>
              <a:t>SELECT</a:t>
            </a:r>
            <a:r>
              <a:rPr lang="zh-CN" altLang="en-US" smtClean="0">
                <a:latin typeface="宋体" panose="02010600030101010101" pitchFamily="2" charset="-122"/>
              </a:rPr>
              <a:t>子句后面的列名为其缺省属性。</a:t>
            </a:r>
          </a:p>
          <a:p>
            <a:pPr eaLnBrk="1" hangingPunct="1"/>
            <a:endParaRPr lang="en-US" altLang="zh-CN" sz="2400" smtClean="0">
              <a:latin typeface="宋体" panose="02010600030101010101" pitchFamily="2" charset="-122"/>
            </a:endParaRPr>
          </a:p>
          <a:p>
            <a:pPr eaLnBrk="1" hangingPunct="1">
              <a:buFont typeface="Wingdings" panose="05000000000000000000" pitchFamily="2" charset="2"/>
              <a:buNone/>
            </a:pPr>
            <a:r>
              <a:rPr lang="en-US" altLang="zh-CN" sz="2400" smtClean="0"/>
              <a:t>[</a:t>
            </a:r>
            <a:r>
              <a:rPr lang="zh-CN" altLang="en-US" sz="2400" smtClean="0">
                <a:latin typeface="宋体" panose="02010600030101010101" pitchFamily="2" charset="-122"/>
              </a:rPr>
              <a:t>例</a:t>
            </a:r>
            <a:r>
              <a:rPr lang="en-US" altLang="zh-CN" sz="2400" smtClean="0"/>
              <a:t>3.60]</a:t>
            </a:r>
            <a:r>
              <a:rPr lang="zh-CN" altLang="en-US" sz="2400" smtClean="0">
                <a:latin typeface="宋体" panose="02010600030101010101" pitchFamily="2" charset="-122"/>
              </a:rPr>
              <a:t>查询所有选修了</a:t>
            </a:r>
            <a:r>
              <a:rPr lang="en-US" altLang="zh-CN" sz="2400" smtClean="0">
                <a:latin typeface="宋体" panose="02010600030101010101" pitchFamily="2" charset="-122"/>
              </a:rPr>
              <a:t>1</a:t>
            </a:r>
            <a:r>
              <a:rPr lang="zh-CN" altLang="en-US" sz="2400" smtClean="0">
                <a:latin typeface="宋体" panose="02010600030101010101" pitchFamily="2" charset="-122"/>
              </a:rPr>
              <a:t>号课程的学生姓名，可以用如下查询完成：</a:t>
            </a:r>
            <a:endParaRPr lang="en-US" altLang="zh-CN" sz="2400" smtClean="0">
              <a:latin typeface="宋体" panose="02010600030101010101" pitchFamily="2" charset="-122"/>
            </a:endParaRPr>
          </a:p>
          <a:p>
            <a:pPr eaLnBrk="1" hangingPunct="1">
              <a:lnSpc>
                <a:spcPct val="120000"/>
              </a:lnSpc>
              <a:buFont typeface="Wingdings" panose="05000000000000000000" pitchFamily="2" charset="2"/>
              <a:buNone/>
            </a:pPr>
            <a:r>
              <a:rPr lang="en-US" altLang="zh-CN" sz="2200" smtClean="0"/>
              <a:t>    SELECT Sname</a:t>
            </a:r>
            <a:endParaRPr lang="zh-CN" altLang="en-US" sz="2200" smtClean="0"/>
          </a:p>
          <a:p>
            <a:pPr eaLnBrk="1" hangingPunct="1">
              <a:lnSpc>
                <a:spcPct val="120000"/>
              </a:lnSpc>
              <a:buFont typeface="Wingdings" panose="05000000000000000000" pitchFamily="2" charset="2"/>
              <a:buNone/>
            </a:pPr>
            <a:r>
              <a:rPr lang="en-US" altLang="zh-CN" sz="2200" smtClean="0"/>
              <a:t>    FROM     Student,  </a:t>
            </a:r>
          </a:p>
          <a:p>
            <a:pPr eaLnBrk="1" hangingPunct="1">
              <a:lnSpc>
                <a:spcPct val="120000"/>
              </a:lnSpc>
              <a:buFont typeface="Wingdings" panose="05000000000000000000" pitchFamily="2" charset="2"/>
              <a:buNone/>
            </a:pPr>
            <a:r>
              <a:rPr lang="en-US" altLang="zh-CN" sz="2200" smtClean="0"/>
              <a:t>                   </a:t>
            </a:r>
            <a:r>
              <a:rPr lang="zh-CN" altLang="en-US" sz="2200" smtClean="0"/>
              <a:t>(</a:t>
            </a:r>
            <a:r>
              <a:rPr lang="en-US" altLang="zh-CN" sz="2200" smtClean="0"/>
              <a:t>SELECT Sno FROM SC WHERE Cno=' 1 '</a:t>
            </a:r>
            <a:r>
              <a:rPr lang="zh-CN" altLang="en-US" sz="2200" smtClean="0"/>
              <a:t>)</a:t>
            </a:r>
            <a:r>
              <a:rPr lang="en-US" altLang="zh-CN" sz="2200" smtClean="0"/>
              <a:t> AS SC1</a:t>
            </a:r>
            <a:endParaRPr lang="zh-CN" altLang="en-US" sz="2200" smtClean="0"/>
          </a:p>
          <a:p>
            <a:pPr eaLnBrk="1" hangingPunct="1">
              <a:lnSpc>
                <a:spcPct val="120000"/>
              </a:lnSpc>
              <a:buFont typeface="Wingdings" panose="05000000000000000000" pitchFamily="2" charset="2"/>
              <a:buNone/>
            </a:pPr>
            <a:r>
              <a:rPr lang="en-US" altLang="zh-CN" sz="2200" smtClean="0"/>
              <a:t>    WHERE  Student.Sno=SC1.Sno;</a:t>
            </a:r>
            <a:endParaRPr lang="zh-CN" altLang="en-US" sz="2200" smtClean="0"/>
          </a:p>
          <a:p>
            <a:pPr eaLnBrk="1" hangingPunct="1">
              <a:buFont typeface="Wingdings" panose="05000000000000000000" pitchFamily="2" charset="2"/>
              <a:buNone/>
            </a:pPr>
            <a:endParaRPr lang="en-US" altLang="zh-CN" smtClean="0"/>
          </a:p>
          <a:p>
            <a:pPr eaLnBrk="1" hangingPunct="1">
              <a:buFont typeface="Wingdings" panose="05000000000000000000" pitchFamily="2" charset="2"/>
              <a:buNone/>
            </a:pPr>
            <a:endParaRPr lang="en-US" altLang="zh-CN" smtClean="0"/>
          </a:p>
          <a:p>
            <a:pPr eaLnBrk="1" hangingPunct="1">
              <a:buFont typeface="Wingdings" panose="05000000000000000000" pitchFamily="2" charset="2"/>
              <a:buNone/>
            </a:pPr>
            <a:endParaRPr lang="zh-CN" altLang="en-US" smtClean="0"/>
          </a:p>
        </p:txBody>
      </p:sp>
    </p:spTree>
    <p:extLst>
      <p:ext uri="{BB962C8B-B14F-4D97-AF65-F5344CB8AC3E}">
        <p14:creationId xmlns:p14="http://schemas.microsoft.com/office/powerpoint/2010/main" val="81211471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txBox="1">
            <a:spLocks noChangeArrowheads="1"/>
          </p:cNvSpPr>
          <p:nvPr/>
        </p:nvSpPr>
        <p:spPr bwMode="auto">
          <a:xfrm>
            <a:off x="1042988" y="1196975"/>
            <a:ext cx="54102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40000"/>
              </a:lnSpc>
              <a:spcBef>
                <a:spcPct val="20000"/>
              </a:spcBef>
              <a:buClr>
                <a:schemeClr val="tx1"/>
              </a:buClr>
              <a:buSzPct val="100000"/>
            </a:pPr>
            <a:r>
              <a:rPr lang="en-US" altLang="zh-CN" sz="2800" b="1"/>
              <a:t>3.4.1 </a:t>
            </a:r>
            <a:r>
              <a:rPr lang="zh-CN" altLang="en-US" sz="2800" b="1"/>
              <a:t>单表查询</a:t>
            </a:r>
          </a:p>
          <a:p>
            <a:pPr algn="just" eaLnBrk="1" hangingPunct="1">
              <a:lnSpc>
                <a:spcPct val="140000"/>
              </a:lnSpc>
              <a:spcBef>
                <a:spcPct val="20000"/>
              </a:spcBef>
              <a:buClr>
                <a:schemeClr val="tx1"/>
              </a:buClr>
            </a:pPr>
            <a:r>
              <a:rPr lang="en-US" altLang="zh-CN" sz="2800" b="1"/>
              <a:t>3.4.2 </a:t>
            </a:r>
            <a:r>
              <a:rPr lang="zh-CN" altLang="en-US" sz="2800" b="1"/>
              <a:t>连接查询</a:t>
            </a:r>
          </a:p>
          <a:p>
            <a:pPr algn="just" eaLnBrk="1" hangingPunct="1">
              <a:lnSpc>
                <a:spcPct val="140000"/>
              </a:lnSpc>
              <a:spcBef>
                <a:spcPct val="20000"/>
              </a:spcBef>
              <a:buClr>
                <a:schemeClr val="tx1"/>
              </a:buClr>
            </a:pPr>
            <a:r>
              <a:rPr lang="en-US" altLang="zh-CN" sz="2800" b="1"/>
              <a:t>3.4.3 </a:t>
            </a:r>
            <a:r>
              <a:rPr lang="zh-CN" altLang="en-US" sz="2800" b="1"/>
              <a:t>嵌套查询</a:t>
            </a:r>
          </a:p>
          <a:p>
            <a:pPr algn="just" eaLnBrk="1" hangingPunct="1">
              <a:lnSpc>
                <a:spcPct val="140000"/>
              </a:lnSpc>
              <a:spcBef>
                <a:spcPct val="20000"/>
              </a:spcBef>
              <a:buClr>
                <a:schemeClr val="tx1"/>
              </a:buClr>
            </a:pPr>
            <a:r>
              <a:rPr lang="en-US" altLang="zh-CN" sz="2800" b="1"/>
              <a:t>3.4.4 </a:t>
            </a:r>
            <a:r>
              <a:rPr lang="zh-CN" altLang="en-US" sz="2800" b="1"/>
              <a:t>集合查询</a:t>
            </a:r>
          </a:p>
          <a:p>
            <a:pPr algn="just" eaLnBrk="1" hangingPunct="1">
              <a:lnSpc>
                <a:spcPct val="140000"/>
              </a:lnSpc>
              <a:spcBef>
                <a:spcPct val="20000"/>
              </a:spcBef>
              <a:buClr>
                <a:schemeClr val="tx1"/>
              </a:buClr>
            </a:pPr>
            <a:r>
              <a:rPr lang="en-US" altLang="zh-CN" sz="2800" b="1"/>
              <a:t>3.4.5</a:t>
            </a:r>
            <a:r>
              <a:rPr lang="zh-CN" altLang="en-US" sz="2800" b="1"/>
              <a:t>基于派生表的查询</a:t>
            </a:r>
            <a:endParaRPr lang="en-US" altLang="zh-CN" sz="2800" b="1"/>
          </a:p>
          <a:p>
            <a:pPr algn="just" eaLnBrk="1" hangingPunct="1">
              <a:lnSpc>
                <a:spcPct val="140000"/>
              </a:lnSpc>
              <a:spcBef>
                <a:spcPct val="20000"/>
              </a:spcBef>
              <a:buClr>
                <a:srgbClr val="33CC33"/>
              </a:buClr>
            </a:pPr>
            <a:r>
              <a:rPr lang="en-US" altLang="zh-CN" sz="2800" b="1">
                <a:solidFill>
                  <a:srgbClr val="00B050"/>
                </a:solidFill>
              </a:rPr>
              <a:t>3.4.6 SELECT</a:t>
            </a:r>
            <a:r>
              <a:rPr lang="zh-CN" altLang="en-US" sz="2800" b="1">
                <a:solidFill>
                  <a:srgbClr val="00B050"/>
                </a:solidFill>
              </a:rPr>
              <a:t>语句的一般形式 </a:t>
            </a:r>
          </a:p>
        </p:txBody>
      </p:sp>
      <p:sp>
        <p:nvSpPr>
          <p:cNvPr id="80899" name="Rectangle 2"/>
          <p:cNvSpPr>
            <a:spLocks noGrp="1" noChangeArrowheads="1"/>
          </p:cNvSpPr>
          <p:nvPr>
            <p:ph type="title" idx="4294967295"/>
          </p:nvPr>
        </p:nvSpPr>
        <p:spPr>
          <a:xfrm>
            <a:off x="755650" y="201613"/>
            <a:ext cx="7391400" cy="563562"/>
          </a:xfrm>
        </p:spPr>
        <p:txBody>
          <a:bodyPr/>
          <a:lstStyle/>
          <a:p>
            <a:pPr eaLnBrk="1" hangingPunct="1"/>
            <a:r>
              <a:rPr lang="en-US" altLang="zh-CN" sz="3600" smtClean="0"/>
              <a:t>3.4  </a:t>
            </a:r>
            <a:r>
              <a:rPr lang="zh-CN" altLang="en-US" sz="3600" smtClean="0"/>
              <a:t>数据查询 </a:t>
            </a:r>
          </a:p>
        </p:txBody>
      </p:sp>
    </p:spTree>
    <p:extLst>
      <p:ext uri="{BB962C8B-B14F-4D97-AF65-F5344CB8AC3E}">
        <p14:creationId xmlns:p14="http://schemas.microsoft.com/office/powerpoint/2010/main" val="17021485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p:txBody>
          <a:bodyPr/>
          <a:lstStyle/>
          <a:p>
            <a:pPr eaLnBrk="1" hangingPunct="1"/>
            <a:r>
              <a:rPr lang="zh-CN" altLang="en-US" sz="3600" smtClean="0"/>
              <a:t>连接操作的执行过程（续）</a:t>
            </a:r>
          </a:p>
        </p:txBody>
      </p:sp>
      <p:sp>
        <p:nvSpPr>
          <p:cNvPr id="12291" name="Rectangle 3"/>
          <p:cNvSpPr>
            <a:spLocks noGrp="1" noChangeArrowheads="1"/>
          </p:cNvSpPr>
          <p:nvPr>
            <p:ph type="body" idx="4294967295"/>
          </p:nvPr>
        </p:nvSpPr>
        <p:spPr>
          <a:xfrm>
            <a:off x="468313" y="1052513"/>
            <a:ext cx="8424862" cy="5184775"/>
          </a:xfrm>
        </p:spPr>
        <p:txBody>
          <a:bodyPr/>
          <a:lstStyle/>
          <a:p>
            <a:pPr algn="just" eaLnBrk="1" hangingPunct="1">
              <a:lnSpc>
                <a:spcPct val="160000"/>
              </a:lnSpc>
              <a:buFont typeface="Wingdings" panose="05000000000000000000" pitchFamily="2" charset="2"/>
              <a:buNone/>
            </a:pPr>
            <a:r>
              <a:rPr lang="zh-CN" altLang="en-US" smtClean="0"/>
              <a:t>（2）排序合并法（</a:t>
            </a:r>
            <a:r>
              <a:rPr lang="en-US" altLang="zh-CN" smtClean="0"/>
              <a:t>SORT-MERGE</a:t>
            </a:r>
            <a:r>
              <a:rPr lang="zh-CN" altLang="en-US" smtClean="0"/>
              <a:t>）</a:t>
            </a:r>
            <a:endParaRPr lang="en-US" altLang="zh-CN" smtClean="0"/>
          </a:p>
          <a:p>
            <a:pPr lvl="1" algn="just" eaLnBrk="1" hangingPunct="1">
              <a:lnSpc>
                <a:spcPct val="120000"/>
              </a:lnSpc>
            </a:pPr>
            <a:r>
              <a:rPr lang="zh-CN" altLang="en-US" smtClean="0"/>
              <a:t>常用于</a:t>
            </a:r>
            <a:r>
              <a:rPr lang="en-US" altLang="zh-CN" smtClean="0"/>
              <a:t>=</a:t>
            </a:r>
            <a:r>
              <a:rPr lang="zh-CN" altLang="en-US" smtClean="0"/>
              <a:t>连接</a:t>
            </a:r>
          </a:p>
          <a:p>
            <a:pPr lvl="1" algn="just">
              <a:lnSpc>
                <a:spcPct val="120000"/>
              </a:lnSpc>
            </a:pPr>
            <a:r>
              <a:rPr lang="zh-CN" altLang="en-US" smtClean="0"/>
              <a:t>首先按连接属性对表</a:t>
            </a:r>
            <a:r>
              <a:rPr lang="en-US" altLang="zh-CN" smtClean="0"/>
              <a:t>1</a:t>
            </a:r>
            <a:r>
              <a:rPr lang="zh-CN" altLang="en-US" smtClean="0"/>
              <a:t>和表</a:t>
            </a:r>
            <a:r>
              <a:rPr lang="en-US" altLang="zh-CN" smtClean="0"/>
              <a:t>2</a:t>
            </a:r>
            <a:r>
              <a:rPr lang="zh-CN" altLang="en-US" smtClean="0"/>
              <a:t>排序</a:t>
            </a:r>
          </a:p>
          <a:p>
            <a:pPr lvl="1" algn="just">
              <a:lnSpc>
                <a:spcPct val="120000"/>
              </a:lnSpc>
            </a:pPr>
            <a:r>
              <a:rPr lang="zh-CN" altLang="en-US" smtClean="0"/>
              <a:t>对表</a:t>
            </a:r>
            <a:r>
              <a:rPr lang="en-US" altLang="zh-CN" smtClean="0"/>
              <a:t>1</a:t>
            </a:r>
            <a:r>
              <a:rPr lang="zh-CN" altLang="en-US" smtClean="0"/>
              <a:t>的第一个元组，从头开始扫描表</a:t>
            </a:r>
            <a:r>
              <a:rPr lang="en-US" altLang="zh-CN" smtClean="0"/>
              <a:t>2</a:t>
            </a:r>
            <a:r>
              <a:rPr lang="zh-CN" altLang="en-US" smtClean="0"/>
              <a:t>，顺序查找满足连接条件的元组，找到后就将表</a:t>
            </a:r>
            <a:r>
              <a:rPr lang="en-US" altLang="zh-CN" smtClean="0"/>
              <a:t>1</a:t>
            </a:r>
            <a:r>
              <a:rPr lang="zh-CN" altLang="en-US" smtClean="0"/>
              <a:t>中的第一个元组与该元组拼接起来，形成结果表中一个元组。当遇到表</a:t>
            </a:r>
            <a:r>
              <a:rPr lang="en-US" altLang="zh-CN" smtClean="0"/>
              <a:t>2</a:t>
            </a:r>
            <a:r>
              <a:rPr lang="zh-CN" altLang="en-US" smtClean="0"/>
              <a:t>中第一条大于表</a:t>
            </a:r>
            <a:r>
              <a:rPr lang="en-US" altLang="zh-CN" smtClean="0"/>
              <a:t>1</a:t>
            </a:r>
            <a:r>
              <a:rPr lang="zh-CN" altLang="en-US" smtClean="0"/>
              <a:t>连接字段值的元组时，对表</a:t>
            </a:r>
            <a:r>
              <a:rPr lang="en-US" altLang="zh-CN" smtClean="0"/>
              <a:t>2</a:t>
            </a:r>
            <a:r>
              <a:rPr lang="zh-CN" altLang="en-US" smtClean="0"/>
              <a:t>的查询不再继续</a:t>
            </a:r>
          </a:p>
        </p:txBody>
      </p:sp>
    </p:spTree>
    <p:extLst>
      <p:ext uri="{BB962C8B-B14F-4D97-AF65-F5344CB8AC3E}">
        <p14:creationId xmlns:p14="http://schemas.microsoft.com/office/powerpoint/2010/main" val="349725861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p:txBody>
          <a:bodyPr/>
          <a:lstStyle/>
          <a:p>
            <a:pPr eaLnBrk="1" hangingPunct="1"/>
            <a:r>
              <a:rPr lang="en-US" altLang="zh-CN" sz="3600" smtClean="0"/>
              <a:t>3.4.6 SELECT</a:t>
            </a:r>
            <a:r>
              <a:rPr lang="zh-CN" altLang="en-US" sz="3600" smtClean="0"/>
              <a:t>语句的一般格式</a:t>
            </a:r>
          </a:p>
        </p:txBody>
      </p:sp>
      <p:sp>
        <p:nvSpPr>
          <p:cNvPr id="81923" name="Rectangle 3"/>
          <p:cNvSpPr>
            <a:spLocks noGrp="1" noChangeArrowheads="1"/>
          </p:cNvSpPr>
          <p:nvPr>
            <p:ph type="body" idx="4294967295"/>
          </p:nvPr>
        </p:nvSpPr>
        <p:spPr>
          <a:xfrm>
            <a:off x="457200" y="1341438"/>
            <a:ext cx="7772400" cy="4751387"/>
          </a:xfrm>
        </p:spPr>
        <p:txBody>
          <a:bodyPr/>
          <a:lstStyle/>
          <a:p>
            <a:pPr eaLnBrk="1" hangingPunct="1">
              <a:lnSpc>
                <a:spcPct val="120000"/>
              </a:lnSpc>
              <a:buFont typeface="Wingdings" panose="05000000000000000000" pitchFamily="2" charset="2"/>
              <a:buNone/>
            </a:pPr>
            <a:r>
              <a:rPr lang="en-US" altLang="zh-CN" sz="2400" smtClean="0">
                <a:solidFill>
                  <a:schemeClr val="hlink"/>
                </a:solidFill>
              </a:rPr>
              <a:t> SELECT</a:t>
            </a:r>
            <a:r>
              <a:rPr lang="en-US" altLang="zh-CN" sz="2400" smtClean="0"/>
              <a:t> [ALL|DISTINCT]  </a:t>
            </a:r>
          </a:p>
          <a:p>
            <a:pPr eaLnBrk="1" hangingPunct="1">
              <a:lnSpc>
                <a:spcPct val="120000"/>
              </a:lnSpc>
              <a:buFont typeface="Wingdings" panose="05000000000000000000" pitchFamily="2" charset="2"/>
              <a:buNone/>
            </a:pPr>
            <a:r>
              <a:rPr lang="en-US" altLang="zh-CN" sz="2400" smtClean="0"/>
              <a:t>   &lt;</a:t>
            </a:r>
            <a:r>
              <a:rPr lang="zh-CN" altLang="en-US" sz="2400" smtClean="0"/>
              <a:t>目标列表达式</a:t>
            </a:r>
            <a:r>
              <a:rPr lang="en-US" altLang="zh-CN" sz="2400" smtClean="0"/>
              <a:t>&gt; [</a:t>
            </a:r>
            <a:r>
              <a:rPr lang="zh-CN" altLang="en-US" sz="2400" smtClean="0"/>
              <a:t>别名</a:t>
            </a:r>
            <a:r>
              <a:rPr lang="en-US" altLang="zh-CN" sz="2400" smtClean="0"/>
              <a:t>] [ ,&lt;</a:t>
            </a:r>
            <a:r>
              <a:rPr lang="zh-CN" altLang="en-US" sz="2400" smtClean="0"/>
              <a:t>目标列表达式</a:t>
            </a:r>
            <a:r>
              <a:rPr lang="en-US" altLang="zh-CN" sz="2400" smtClean="0"/>
              <a:t>&gt; [</a:t>
            </a:r>
            <a:r>
              <a:rPr lang="zh-CN" altLang="en-US" sz="2400" smtClean="0"/>
              <a:t>别名</a:t>
            </a:r>
            <a:r>
              <a:rPr lang="en-US" altLang="zh-CN" sz="2400" smtClean="0"/>
              <a:t>]] …</a:t>
            </a:r>
          </a:p>
          <a:p>
            <a:pPr eaLnBrk="1" hangingPunct="1">
              <a:lnSpc>
                <a:spcPct val="120000"/>
              </a:lnSpc>
              <a:buFont typeface="Wingdings" panose="05000000000000000000" pitchFamily="2" charset="2"/>
              <a:buNone/>
            </a:pPr>
            <a:r>
              <a:rPr lang="en-US" altLang="zh-CN" sz="2400" smtClean="0">
                <a:solidFill>
                  <a:schemeClr val="hlink"/>
                </a:solidFill>
              </a:rPr>
              <a:t> FROM</a:t>
            </a:r>
            <a:r>
              <a:rPr lang="en-US" altLang="zh-CN" sz="2400" smtClean="0">
                <a:solidFill>
                  <a:srgbClr val="FF3399"/>
                </a:solidFill>
              </a:rPr>
              <a:t>    </a:t>
            </a:r>
            <a:r>
              <a:rPr lang="en-US" altLang="zh-CN" sz="2400" smtClean="0"/>
              <a:t> &lt;</a:t>
            </a:r>
            <a:r>
              <a:rPr lang="zh-CN" altLang="en-US" sz="2400" smtClean="0"/>
              <a:t>表名或视图名</a:t>
            </a:r>
            <a:r>
              <a:rPr lang="en-US" altLang="zh-CN" sz="2400" smtClean="0"/>
              <a:t>&gt; [</a:t>
            </a:r>
            <a:r>
              <a:rPr lang="zh-CN" altLang="en-US" sz="2400" smtClean="0"/>
              <a:t>别名</a:t>
            </a:r>
            <a:r>
              <a:rPr lang="en-US" altLang="zh-CN" sz="2400" smtClean="0"/>
              <a:t>] </a:t>
            </a:r>
          </a:p>
          <a:p>
            <a:pPr eaLnBrk="1" hangingPunct="1">
              <a:lnSpc>
                <a:spcPct val="120000"/>
              </a:lnSpc>
              <a:buFont typeface="Wingdings" panose="05000000000000000000" pitchFamily="2" charset="2"/>
              <a:buNone/>
            </a:pPr>
            <a:r>
              <a:rPr lang="en-US" altLang="zh-CN" sz="2400" smtClean="0"/>
              <a:t>                [ ,&lt;</a:t>
            </a:r>
            <a:r>
              <a:rPr lang="zh-CN" altLang="en-US" sz="2400" smtClean="0"/>
              <a:t>表名或视图名</a:t>
            </a:r>
            <a:r>
              <a:rPr lang="en-US" altLang="zh-CN" sz="2400" smtClean="0"/>
              <a:t>&gt; [</a:t>
            </a:r>
            <a:r>
              <a:rPr lang="zh-CN" altLang="en-US" sz="2400" smtClean="0"/>
              <a:t>别名</a:t>
            </a:r>
            <a:r>
              <a:rPr lang="en-US" altLang="zh-CN" sz="2400" smtClean="0"/>
              <a:t>]] …</a:t>
            </a:r>
          </a:p>
          <a:p>
            <a:pPr eaLnBrk="1" hangingPunct="1">
              <a:lnSpc>
                <a:spcPct val="120000"/>
              </a:lnSpc>
              <a:buFont typeface="Wingdings" panose="05000000000000000000" pitchFamily="2" charset="2"/>
              <a:buNone/>
            </a:pPr>
            <a:r>
              <a:rPr lang="en-US" altLang="zh-CN" sz="2400" smtClean="0"/>
              <a:t>                |</a:t>
            </a:r>
            <a:r>
              <a:rPr lang="zh-CN" altLang="en-US" sz="2400" smtClean="0"/>
              <a:t>(</a:t>
            </a:r>
            <a:r>
              <a:rPr lang="en-US" altLang="zh-CN" sz="2400" smtClean="0"/>
              <a:t>&lt;SELECT</a:t>
            </a:r>
            <a:r>
              <a:rPr lang="zh-CN" altLang="en-US" sz="2400" smtClean="0"/>
              <a:t>语句</a:t>
            </a:r>
            <a:r>
              <a:rPr lang="en-US" altLang="zh-CN" sz="2400" smtClean="0"/>
              <a:t>&gt;</a:t>
            </a:r>
            <a:r>
              <a:rPr lang="zh-CN" altLang="en-US" sz="2400" smtClean="0"/>
              <a:t>)</a:t>
            </a:r>
            <a:r>
              <a:rPr lang="en-US" altLang="zh-CN" sz="2400" smtClean="0"/>
              <a:t>[AS]&lt;</a:t>
            </a:r>
            <a:r>
              <a:rPr lang="zh-CN" altLang="en-US" sz="2400" smtClean="0"/>
              <a:t>别名</a:t>
            </a:r>
            <a:r>
              <a:rPr lang="en-US" altLang="zh-CN" sz="2400" smtClean="0"/>
              <a:t>&gt;</a:t>
            </a:r>
          </a:p>
          <a:p>
            <a:pPr eaLnBrk="1" hangingPunct="1">
              <a:lnSpc>
                <a:spcPct val="120000"/>
              </a:lnSpc>
              <a:buFont typeface="Wingdings" panose="05000000000000000000" pitchFamily="2" charset="2"/>
              <a:buNone/>
            </a:pPr>
            <a:r>
              <a:rPr lang="en-US" altLang="zh-CN" sz="2400" smtClean="0"/>
              <a:t> [</a:t>
            </a:r>
            <a:r>
              <a:rPr lang="en-US" altLang="zh-CN" sz="2400" smtClean="0">
                <a:solidFill>
                  <a:schemeClr val="hlink"/>
                </a:solidFill>
              </a:rPr>
              <a:t>WHERE</a:t>
            </a:r>
            <a:r>
              <a:rPr lang="en-US" altLang="zh-CN" sz="2400" smtClean="0"/>
              <a:t> &lt;</a:t>
            </a:r>
            <a:r>
              <a:rPr lang="zh-CN" altLang="en-US" sz="2400" smtClean="0"/>
              <a:t>条件表达式</a:t>
            </a:r>
            <a:r>
              <a:rPr lang="en-US" altLang="zh-CN" sz="2400" smtClean="0"/>
              <a:t>&gt;]</a:t>
            </a:r>
          </a:p>
          <a:p>
            <a:pPr eaLnBrk="1" hangingPunct="1">
              <a:lnSpc>
                <a:spcPct val="120000"/>
              </a:lnSpc>
              <a:buFont typeface="Wingdings" panose="05000000000000000000" pitchFamily="2" charset="2"/>
              <a:buNone/>
            </a:pPr>
            <a:r>
              <a:rPr lang="en-US" altLang="zh-CN" sz="2400" smtClean="0"/>
              <a:t> [</a:t>
            </a:r>
            <a:r>
              <a:rPr lang="en-US" altLang="zh-CN" sz="2400" smtClean="0">
                <a:solidFill>
                  <a:schemeClr val="hlink"/>
                </a:solidFill>
              </a:rPr>
              <a:t>GROUP BY</a:t>
            </a:r>
            <a:r>
              <a:rPr lang="en-US" altLang="zh-CN" sz="2400" smtClean="0"/>
              <a:t> &lt;</a:t>
            </a:r>
            <a:r>
              <a:rPr lang="zh-CN" altLang="en-US" sz="2400" smtClean="0"/>
              <a:t>列名</a:t>
            </a:r>
            <a:r>
              <a:rPr lang="en-US" altLang="zh-CN" sz="2400" smtClean="0"/>
              <a:t>1&gt;[</a:t>
            </a:r>
            <a:r>
              <a:rPr lang="en-US" altLang="zh-CN" sz="2400" smtClean="0">
                <a:solidFill>
                  <a:schemeClr val="hlink"/>
                </a:solidFill>
              </a:rPr>
              <a:t>HAVING</a:t>
            </a:r>
            <a:r>
              <a:rPr lang="en-US" altLang="zh-CN" sz="2400" smtClean="0"/>
              <a:t>&lt;</a:t>
            </a:r>
            <a:r>
              <a:rPr lang="zh-CN" altLang="en-US" sz="2400" smtClean="0"/>
              <a:t>条件表达式</a:t>
            </a:r>
            <a:r>
              <a:rPr lang="en-US" altLang="zh-CN" sz="2400" smtClean="0"/>
              <a:t>&gt;]]</a:t>
            </a:r>
          </a:p>
          <a:p>
            <a:pPr eaLnBrk="1" hangingPunct="1">
              <a:lnSpc>
                <a:spcPct val="120000"/>
              </a:lnSpc>
              <a:buFont typeface="Wingdings" panose="05000000000000000000" pitchFamily="2" charset="2"/>
              <a:buNone/>
            </a:pPr>
            <a:r>
              <a:rPr lang="en-US" altLang="zh-CN" sz="2400" smtClean="0"/>
              <a:t> [</a:t>
            </a:r>
            <a:r>
              <a:rPr lang="en-US" altLang="zh-CN" sz="2400" smtClean="0">
                <a:solidFill>
                  <a:schemeClr val="hlink"/>
                </a:solidFill>
              </a:rPr>
              <a:t>ORDER BY</a:t>
            </a:r>
            <a:r>
              <a:rPr lang="en-US" altLang="zh-CN" sz="2400" smtClean="0"/>
              <a:t> &lt;</a:t>
            </a:r>
            <a:r>
              <a:rPr lang="zh-CN" altLang="en-US" sz="2400" smtClean="0"/>
              <a:t>列名</a:t>
            </a:r>
            <a:r>
              <a:rPr lang="en-US" altLang="zh-CN" sz="2400" smtClean="0"/>
              <a:t>2&gt; [ASC|DESC]]</a:t>
            </a:r>
            <a:r>
              <a:rPr lang="en-US" altLang="zh-CN" sz="2000" smtClean="0"/>
              <a:t>;</a:t>
            </a:r>
          </a:p>
        </p:txBody>
      </p:sp>
    </p:spTree>
    <p:extLst>
      <p:ext uri="{BB962C8B-B14F-4D97-AF65-F5344CB8AC3E}">
        <p14:creationId xmlns:p14="http://schemas.microsoft.com/office/powerpoint/2010/main" val="356480465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p:txBody>
          <a:bodyPr/>
          <a:lstStyle/>
          <a:p>
            <a:r>
              <a:rPr lang="en-US" altLang="zh-CN" sz="3600" smtClean="0"/>
              <a:t>1. </a:t>
            </a:r>
            <a:r>
              <a:rPr lang="zh-CN" altLang="en-US" sz="3600" smtClean="0"/>
              <a:t>目标列表达式的可选格式</a:t>
            </a:r>
          </a:p>
        </p:txBody>
      </p:sp>
      <p:sp>
        <p:nvSpPr>
          <p:cNvPr id="82947" name="Rectangle 3"/>
          <p:cNvSpPr>
            <a:spLocks noGrp="1" noChangeArrowheads="1"/>
          </p:cNvSpPr>
          <p:nvPr>
            <p:ph type="body" idx="4294967295"/>
          </p:nvPr>
        </p:nvSpPr>
        <p:spPr>
          <a:xfrm>
            <a:off x="457200" y="1098550"/>
            <a:ext cx="8229600" cy="5356225"/>
          </a:xfrm>
        </p:spPr>
        <p:txBody>
          <a:bodyPr/>
          <a:lstStyle/>
          <a:p>
            <a:pPr>
              <a:lnSpc>
                <a:spcPct val="120000"/>
              </a:lnSpc>
            </a:pPr>
            <a:r>
              <a:rPr lang="zh-CN" altLang="en-US" dirty="0" smtClean="0"/>
              <a:t>目标列表达式格式</a:t>
            </a:r>
          </a:p>
          <a:p>
            <a:pPr lvl="1">
              <a:lnSpc>
                <a:spcPct val="120000"/>
              </a:lnSpc>
              <a:buFont typeface="Wingdings" panose="05000000000000000000" pitchFamily="2" charset="2"/>
              <a:buNone/>
            </a:pPr>
            <a:r>
              <a:rPr lang="zh-CN" altLang="en-US" dirty="0" smtClean="0"/>
              <a:t>（</a:t>
            </a:r>
            <a:r>
              <a:rPr lang="en-US" altLang="zh-CN" dirty="0" smtClean="0"/>
              <a:t>1</a:t>
            </a:r>
            <a:r>
              <a:rPr lang="zh-CN" altLang="en-US" dirty="0" smtClean="0"/>
              <a:t>） *</a:t>
            </a:r>
          </a:p>
          <a:p>
            <a:pPr lvl="1">
              <a:lnSpc>
                <a:spcPct val="120000"/>
              </a:lnSpc>
              <a:buFont typeface="Wingdings" panose="05000000000000000000" pitchFamily="2" charset="2"/>
              <a:buNone/>
            </a:pPr>
            <a:r>
              <a:rPr lang="zh-CN" altLang="en-US" dirty="0" smtClean="0"/>
              <a:t>（</a:t>
            </a:r>
            <a:r>
              <a:rPr lang="en-US" altLang="zh-CN" dirty="0" smtClean="0"/>
              <a:t>2</a:t>
            </a:r>
            <a:r>
              <a:rPr lang="zh-CN" altLang="en-US" dirty="0" smtClean="0"/>
              <a:t>） </a:t>
            </a:r>
            <a:r>
              <a:rPr lang="en-US" altLang="zh-CN" dirty="0" smtClean="0"/>
              <a:t>&lt;</a:t>
            </a:r>
            <a:r>
              <a:rPr lang="zh-CN" altLang="en-US" dirty="0" smtClean="0"/>
              <a:t>表名</a:t>
            </a:r>
            <a:r>
              <a:rPr lang="en-US" altLang="zh-CN" dirty="0" smtClean="0"/>
              <a:t>&gt;.*</a:t>
            </a:r>
          </a:p>
          <a:p>
            <a:pPr lvl="1">
              <a:lnSpc>
                <a:spcPct val="120000"/>
              </a:lnSpc>
              <a:buFont typeface="Wingdings" panose="05000000000000000000" pitchFamily="2" charset="2"/>
              <a:buNone/>
            </a:pPr>
            <a:r>
              <a:rPr lang="zh-CN" altLang="en-US" dirty="0" smtClean="0"/>
              <a:t>（</a:t>
            </a:r>
            <a:r>
              <a:rPr lang="en-US" altLang="zh-CN" dirty="0" smtClean="0"/>
              <a:t>3</a:t>
            </a:r>
            <a:r>
              <a:rPr lang="zh-CN" altLang="en-US" dirty="0" smtClean="0"/>
              <a:t>） </a:t>
            </a:r>
            <a:r>
              <a:rPr lang="en-US" altLang="zh-CN" dirty="0" smtClean="0"/>
              <a:t>COUNT</a:t>
            </a:r>
            <a:r>
              <a:rPr lang="zh-CN" altLang="en-US" dirty="0" smtClean="0"/>
              <a:t>(</a:t>
            </a:r>
            <a:r>
              <a:rPr lang="en-US" altLang="zh-CN" dirty="0" smtClean="0"/>
              <a:t>[DISTINCT|ALL]</a:t>
            </a:r>
            <a:r>
              <a:rPr lang="zh-CN" altLang="en-US" dirty="0" smtClean="0"/>
              <a:t>* )</a:t>
            </a:r>
            <a:endParaRPr lang="zh-CN" altLang="en-US" sz="2800" dirty="0" smtClean="0"/>
          </a:p>
          <a:p>
            <a:pPr lvl="1">
              <a:lnSpc>
                <a:spcPct val="120000"/>
              </a:lnSpc>
              <a:buFont typeface="Wingdings" panose="05000000000000000000" pitchFamily="2" charset="2"/>
              <a:buNone/>
            </a:pPr>
            <a:r>
              <a:rPr lang="zh-CN" altLang="en-US" dirty="0" smtClean="0"/>
              <a:t>（</a:t>
            </a:r>
            <a:r>
              <a:rPr lang="en-US" altLang="zh-CN" dirty="0" smtClean="0"/>
              <a:t>4</a:t>
            </a:r>
            <a:r>
              <a:rPr lang="zh-CN" altLang="en-US" dirty="0" smtClean="0"/>
              <a:t>） </a:t>
            </a:r>
            <a:r>
              <a:rPr lang="en-US" altLang="zh-CN" dirty="0" smtClean="0"/>
              <a:t>[&lt;</a:t>
            </a:r>
            <a:r>
              <a:rPr lang="zh-CN" altLang="en-US" dirty="0" smtClean="0"/>
              <a:t>表名</a:t>
            </a:r>
            <a:r>
              <a:rPr lang="en-US" altLang="zh-CN" dirty="0" smtClean="0"/>
              <a:t>&gt;.]&lt;</a:t>
            </a:r>
            <a:r>
              <a:rPr lang="zh-CN" altLang="en-US" dirty="0" smtClean="0"/>
              <a:t>属性列名表达式</a:t>
            </a:r>
            <a:r>
              <a:rPr lang="en-US" altLang="zh-CN" dirty="0" smtClean="0"/>
              <a:t>&gt;[,&lt;</a:t>
            </a:r>
            <a:r>
              <a:rPr lang="zh-CN" altLang="en-US" dirty="0" smtClean="0"/>
              <a:t>表名</a:t>
            </a:r>
            <a:r>
              <a:rPr lang="en-US" altLang="zh-CN" dirty="0" smtClean="0"/>
              <a:t>&gt;.]&lt;</a:t>
            </a:r>
            <a:r>
              <a:rPr lang="zh-CN" altLang="en-US" dirty="0" smtClean="0"/>
              <a:t>属性列名表达式</a:t>
            </a:r>
            <a:r>
              <a:rPr lang="en-US" altLang="zh-CN" dirty="0" smtClean="0"/>
              <a:t>&gt;]…</a:t>
            </a:r>
          </a:p>
          <a:p>
            <a:pPr lvl="1">
              <a:lnSpc>
                <a:spcPct val="120000"/>
              </a:lnSpc>
              <a:buFont typeface="Wingdings" panose="05000000000000000000" pitchFamily="2" charset="2"/>
              <a:buNone/>
            </a:pPr>
            <a:r>
              <a:rPr lang="en-US" altLang="zh-CN" sz="2000" dirty="0" smtClean="0"/>
              <a:t>	</a:t>
            </a:r>
          </a:p>
          <a:p>
            <a:pPr lvl="1">
              <a:lnSpc>
                <a:spcPct val="120000"/>
              </a:lnSpc>
              <a:buFont typeface="Wingdings" panose="05000000000000000000" pitchFamily="2" charset="2"/>
              <a:buNone/>
            </a:pPr>
            <a:r>
              <a:rPr lang="zh-CN" altLang="en-US" dirty="0" smtClean="0"/>
              <a:t>其中</a:t>
            </a:r>
            <a:r>
              <a:rPr lang="en-US" altLang="zh-CN" dirty="0" smtClean="0"/>
              <a:t>&lt;</a:t>
            </a:r>
            <a:r>
              <a:rPr lang="zh-CN" altLang="en-US" dirty="0" smtClean="0"/>
              <a:t>属性列名表达式</a:t>
            </a:r>
            <a:r>
              <a:rPr lang="en-US" altLang="zh-CN" dirty="0" smtClean="0"/>
              <a:t>&gt;</a:t>
            </a:r>
            <a:r>
              <a:rPr lang="zh-CN" altLang="en-US" dirty="0" smtClean="0"/>
              <a:t>可以是由属性列、作用于属性列的聚集函数和常量的任意算术运算（</a:t>
            </a:r>
            <a:r>
              <a:rPr lang="en-US" altLang="zh-CN" dirty="0" smtClean="0"/>
              <a:t>+</a:t>
            </a:r>
            <a:r>
              <a:rPr lang="zh-CN" altLang="en-US" dirty="0" smtClean="0"/>
              <a:t>，</a:t>
            </a:r>
            <a:r>
              <a:rPr lang="en-US" altLang="zh-CN" dirty="0" smtClean="0"/>
              <a:t>-</a:t>
            </a:r>
            <a:r>
              <a:rPr lang="zh-CN" altLang="en-US" dirty="0" smtClean="0"/>
              <a:t>，*，</a:t>
            </a:r>
            <a:r>
              <a:rPr lang="en-US" altLang="zh-CN" dirty="0" smtClean="0"/>
              <a:t>/</a:t>
            </a:r>
            <a:r>
              <a:rPr lang="zh-CN" altLang="en-US" dirty="0" smtClean="0"/>
              <a:t>）组成的运算公式 </a:t>
            </a:r>
          </a:p>
        </p:txBody>
      </p:sp>
    </p:spTree>
    <p:extLst>
      <p:ext uri="{BB962C8B-B14F-4D97-AF65-F5344CB8AC3E}">
        <p14:creationId xmlns:p14="http://schemas.microsoft.com/office/powerpoint/2010/main" val="62754500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idx="4294967295"/>
          </p:nvPr>
        </p:nvSpPr>
        <p:spPr/>
        <p:txBody>
          <a:bodyPr/>
          <a:lstStyle/>
          <a:p>
            <a:r>
              <a:rPr lang="en-US" altLang="zh-CN" sz="3600" smtClean="0"/>
              <a:t>2. </a:t>
            </a:r>
            <a:r>
              <a:rPr lang="zh-CN" altLang="en-US" sz="3600" smtClean="0"/>
              <a:t>聚集函数的一般格式</a:t>
            </a:r>
          </a:p>
        </p:txBody>
      </p:sp>
      <p:sp>
        <p:nvSpPr>
          <p:cNvPr id="83971" name="Rectangle 3"/>
          <p:cNvSpPr>
            <a:spLocks noGrp="1" noChangeArrowheads="1"/>
          </p:cNvSpPr>
          <p:nvPr>
            <p:ph type="body" idx="4294967295"/>
          </p:nvPr>
        </p:nvSpPr>
        <p:spPr/>
        <p:txBody>
          <a:bodyPr/>
          <a:lstStyle/>
          <a:p>
            <a:pPr lvl="1">
              <a:buFont typeface="Wingdings" panose="05000000000000000000" pitchFamily="2" charset="2"/>
              <a:buNone/>
            </a:pPr>
            <a:endParaRPr lang="en-US" altLang="zh-CN" dirty="0" smtClean="0"/>
          </a:p>
          <a:p>
            <a:pPr lvl="1">
              <a:buFont typeface="Wingdings" panose="05000000000000000000" pitchFamily="2" charset="2"/>
              <a:buNone/>
            </a:pPr>
            <a:r>
              <a:rPr lang="en-US" altLang="zh-CN" dirty="0" smtClean="0"/>
              <a:t>        COUNT</a:t>
            </a:r>
          </a:p>
          <a:p>
            <a:pPr lvl="1">
              <a:buFont typeface="Wingdings" panose="05000000000000000000" pitchFamily="2" charset="2"/>
              <a:buNone/>
            </a:pPr>
            <a:r>
              <a:rPr lang="en-US" altLang="zh-CN" dirty="0" smtClean="0"/>
              <a:t>        SUM</a:t>
            </a:r>
          </a:p>
          <a:p>
            <a:pPr lvl="1">
              <a:buFont typeface="Wingdings" panose="05000000000000000000" pitchFamily="2" charset="2"/>
              <a:buNone/>
            </a:pPr>
            <a:r>
              <a:rPr lang="en-US" altLang="zh-CN" dirty="0" smtClean="0"/>
              <a:t>        AVG         （[DISTINCT|ALL] &lt;</a:t>
            </a:r>
            <a:r>
              <a:rPr lang="zh-CN" altLang="en-US" dirty="0" smtClean="0"/>
              <a:t>列名</a:t>
            </a:r>
            <a:r>
              <a:rPr lang="en-US" altLang="zh-CN" dirty="0" smtClean="0"/>
              <a:t>&gt;）</a:t>
            </a:r>
          </a:p>
          <a:p>
            <a:pPr lvl="1">
              <a:buFont typeface="Wingdings" panose="05000000000000000000" pitchFamily="2" charset="2"/>
              <a:buNone/>
            </a:pPr>
            <a:r>
              <a:rPr lang="en-US" altLang="zh-CN" dirty="0" smtClean="0"/>
              <a:t>        MAX</a:t>
            </a:r>
          </a:p>
          <a:p>
            <a:pPr lvl="1">
              <a:buFont typeface="Wingdings" panose="05000000000000000000" pitchFamily="2" charset="2"/>
              <a:buNone/>
            </a:pPr>
            <a:r>
              <a:rPr lang="en-US" altLang="zh-CN" dirty="0" smtClean="0"/>
              <a:t>        MIN</a:t>
            </a:r>
          </a:p>
          <a:p>
            <a:pPr lvl="1">
              <a:buFont typeface="Wingdings" panose="05000000000000000000" pitchFamily="2" charset="2"/>
              <a:buNone/>
            </a:pPr>
            <a:endParaRPr lang="en-US" altLang="zh-CN" dirty="0" smtClean="0"/>
          </a:p>
          <a:p>
            <a:pPr lvl="1">
              <a:buFont typeface="Wingdings" panose="05000000000000000000" pitchFamily="2" charset="2"/>
              <a:buNone/>
            </a:pPr>
            <a:endParaRPr lang="en-US" altLang="zh-CN" dirty="0" smtClean="0"/>
          </a:p>
        </p:txBody>
      </p:sp>
      <p:sp>
        <p:nvSpPr>
          <p:cNvPr id="83972" name="AutoShape 4"/>
          <p:cNvSpPr>
            <a:spLocks noChangeArrowheads="1"/>
          </p:cNvSpPr>
          <p:nvPr/>
        </p:nvSpPr>
        <p:spPr bwMode="auto">
          <a:xfrm>
            <a:off x="1115616" y="2132856"/>
            <a:ext cx="1981200" cy="2209800"/>
          </a:xfrm>
          <a:prstGeom prst="bracePair">
            <a:avLst>
              <a:gd name="adj" fmla="val 8333"/>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409247351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idx="4294967295"/>
          </p:nvPr>
        </p:nvSpPr>
        <p:spPr>
          <a:xfrm>
            <a:off x="515144" y="316706"/>
            <a:ext cx="8578850" cy="1131888"/>
          </a:xfrm>
        </p:spPr>
        <p:txBody>
          <a:bodyPr/>
          <a:lstStyle/>
          <a:p>
            <a:r>
              <a:rPr lang="en-US" altLang="zh-CN" sz="3600" dirty="0" smtClean="0"/>
              <a:t>3. WHERE</a:t>
            </a:r>
            <a:r>
              <a:rPr lang="zh-CN" altLang="en-US" sz="3600" dirty="0" smtClean="0"/>
              <a:t>子句的条件表达式的可选格式</a:t>
            </a:r>
          </a:p>
        </p:txBody>
      </p:sp>
      <p:sp>
        <p:nvSpPr>
          <p:cNvPr id="84995" name="Rectangle 3"/>
          <p:cNvSpPr>
            <a:spLocks noGrp="1" noChangeArrowheads="1"/>
          </p:cNvSpPr>
          <p:nvPr>
            <p:ph type="body" idx="4294967295"/>
          </p:nvPr>
        </p:nvSpPr>
        <p:spPr>
          <a:xfrm>
            <a:off x="457200" y="1196975"/>
            <a:ext cx="8229600" cy="4997450"/>
          </a:xfrm>
        </p:spPr>
        <p:txBody>
          <a:bodyPr/>
          <a:lstStyle/>
          <a:p>
            <a:pPr>
              <a:buFont typeface="Wingdings" panose="05000000000000000000" pitchFamily="2" charset="2"/>
              <a:buNone/>
            </a:pPr>
            <a:r>
              <a:rPr lang="en-US" altLang="zh-CN" smtClean="0"/>
              <a:t>（1）</a:t>
            </a:r>
            <a:endParaRPr lang="zh-CN" altLang="en-US" smtClean="0"/>
          </a:p>
          <a:p>
            <a:pPr lvl="1">
              <a:buFont typeface="Wingdings" panose="05000000000000000000" pitchFamily="2" charset="2"/>
              <a:buNone/>
            </a:pPr>
            <a:r>
              <a:rPr lang="zh-CN" altLang="en-US" smtClean="0"/>
              <a:t>                            </a:t>
            </a:r>
            <a:r>
              <a:rPr lang="en-US" altLang="zh-CN" smtClean="0"/>
              <a:t>&lt;</a:t>
            </a:r>
            <a:r>
              <a:rPr lang="zh-CN" altLang="en-US" smtClean="0"/>
              <a:t>属性列名</a:t>
            </a:r>
            <a:r>
              <a:rPr lang="en-US" altLang="zh-CN" smtClean="0"/>
              <a:t>&gt;</a:t>
            </a:r>
          </a:p>
          <a:p>
            <a:pPr lvl="1">
              <a:buFont typeface="Wingdings" panose="05000000000000000000" pitchFamily="2" charset="2"/>
              <a:buNone/>
            </a:pPr>
            <a:r>
              <a:rPr lang="en-US" altLang="zh-CN" smtClean="0"/>
              <a:t>&lt;</a:t>
            </a:r>
            <a:r>
              <a:rPr lang="zh-CN" altLang="en-US" smtClean="0"/>
              <a:t>属性列名</a:t>
            </a:r>
            <a:r>
              <a:rPr lang="en-US" altLang="zh-CN" smtClean="0"/>
              <a:t>&gt; θ      &lt;</a:t>
            </a:r>
            <a:r>
              <a:rPr lang="zh-CN" altLang="en-US" smtClean="0"/>
              <a:t>常量</a:t>
            </a:r>
            <a:r>
              <a:rPr lang="en-US" altLang="zh-CN" smtClean="0"/>
              <a:t>&gt;</a:t>
            </a:r>
          </a:p>
          <a:p>
            <a:pPr lvl="1">
              <a:buFont typeface="Wingdings" panose="05000000000000000000" pitchFamily="2" charset="2"/>
              <a:buNone/>
            </a:pPr>
            <a:r>
              <a:rPr lang="en-US" altLang="zh-CN" smtClean="0"/>
              <a:t>			            [ANY|ALL] （SELECT</a:t>
            </a:r>
            <a:r>
              <a:rPr lang="zh-CN" altLang="en-US" smtClean="0"/>
              <a:t>语句</a:t>
            </a:r>
            <a:r>
              <a:rPr lang="en-US" altLang="zh-CN" smtClean="0"/>
              <a:t>）</a:t>
            </a:r>
          </a:p>
          <a:p>
            <a:pPr>
              <a:buFont typeface="Wingdings" panose="05000000000000000000" pitchFamily="2" charset="2"/>
              <a:buNone/>
            </a:pPr>
            <a:r>
              <a:rPr lang="en-US" altLang="zh-CN" smtClean="0"/>
              <a:t> </a:t>
            </a:r>
          </a:p>
          <a:p>
            <a:pPr>
              <a:buFont typeface="Wingdings" panose="05000000000000000000" pitchFamily="2" charset="2"/>
              <a:buNone/>
            </a:pPr>
            <a:r>
              <a:rPr lang="en-US" altLang="zh-CN" smtClean="0"/>
              <a:t>（2）</a:t>
            </a:r>
            <a:r>
              <a:rPr lang="zh-CN" altLang="en-US" smtClean="0"/>
              <a:t>                         </a:t>
            </a:r>
          </a:p>
          <a:p>
            <a:pPr>
              <a:buFont typeface="Wingdings" panose="05000000000000000000" pitchFamily="2" charset="2"/>
              <a:buNone/>
            </a:pPr>
            <a:r>
              <a:rPr lang="zh-CN" altLang="en-US" smtClean="0"/>
              <a:t> 				       </a:t>
            </a:r>
            <a:r>
              <a:rPr lang="en-US" altLang="zh-CN" sz="2000" smtClean="0"/>
              <a:t>&lt;</a:t>
            </a:r>
            <a:r>
              <a:rPr lang="zh-CN" altLang="en-US" sz="2000" smtClean="0"/>
              <a:t>属性列名</a:t>
            </a:r>
            <a:r>
              <a:rPr lang="en-US" altLang="zh-CN" sz="2000" smtClean="0"/>
              <a:t>&gt;                    &lt;</a:t>
            </a:r>
            <a:r>
              <a:rPr lang="zh-CN" altLang="en-US" sz="2000" smtClean="0"/>
              <a:t>属性列名</a:t>
            </a:r>
            <a:r>
              <a:rPr lang="en-US" altLang="zh-CN" sz="2000" smtClean="0"/>
              <a:t>&gt;</a:t>
            </a:r>
            <a:r>
              <a:rPr lang="en-US" altLang="zh-CN" sz="2400" smtClean="0"/>
              <a:t>  </a:t>
            </a:r>
          </a:p>
          <a:p>
            <a:pPr>
              <a:buFont typeface="Wingdings" panose="05000000000000000000" pitchFamily="2" charset="2"/>
              <a:buNone/>
            </a:pPr>
            <a:r>
              <a:rPr lang="en-US" altLang="zh-CN" sz="2000" smtClean="0"/>
              <a:t>&lt;</a:t>
            </a:r>
            <a:r>
              <a:rPr lang="zh-CN" altLang="en-US" sz="2000" smtClean="0"/>
              <a:t>属性列名</a:t>
            </a:r>
            <a:r>
              <a:rPr lang="en-US" altLang="zh-CN" sz="2000" smtClean="0"/>
              <a:t>&gt; </a:t>
            </a:r>
            <a:r>
              <a:rPr lang="en-US" altLang="zh-CN" sz="1800" smtClean="0"/>
              <a:t>[NOT] BETWEEN</a:t>
            </a:r>
            <a:r>
              <a:rPr lang="en-US" altLang="zh-CN" sz="2400" smtClean="0"/>
              <a:t>   </a:t>
            </a:r>
            <a:r>
              <a:rPr lang="en-US" altLang="zh-CN" sz="2000" smtClean="0"/>
              <a:t>&lt;</a:t>
            </a:r>
            <a:r>
              <a:rPr lang="zh-CN" altLang="en-US" sz="2000" smtClean="0"/>
              <a:t>常量</a:t>
            </a:r>
            <a:r>
              <a:rPr lang="en-US" altLang="zh-CN" sz="2000" smtClean="0"/>
              <a:t>&gt;               AND</a:t>
            </a:r>
            <a:r>
              <a:rPr lang="en-US" altLang="zh-CN" sz="2400" smtClean="0"/>
              <a:t>   </a:t>
            </a:r>
            <a:r>
              <a:rPr lang="en-US" altLang="zh-CN" sz="2000" smtClean="0"/>
              <a:t>&lt;</a:t>
            </a:r>
            <a:r>
              <a:rPr lang="zh-CN" altLang="en-US" sz="2000" smtClean="0"/>
              <a:t>常量</a:t>
            </a:r>
            <a:r>
              <a:rPr lang="en-US" altLang="zh-CN" sz="2000" smtClean="0"/>
              <a:t>&gt;      </a:t>
            </a:r>
          </a:p>
          <a:p>
            <a:pPr>
              <a:buFont typeface="Wingdings" panose="05000000000000000000" pitchFamily="2" charset="2"/>
              <a:buNone/>
            </a:pPr>
            <a:r>
              <a:rPr lang="en-US" altLang="zh-CN" sz="2000" smtClean="0"/>
              <a:t>                            	       （SELECT</a:t>
            </a:r>
            <a:r>
              <a:rPr lang="zh-CN" altLang="en-US" sz="2000" smtClean="0"/>
              <a:t>语句</a:t>
            </a:r>
            <a:r>
              <a:rPr lang="en-US" altLang="zh-CN" sz="2000" smtClean="0"/>
              <a:t>）          （SELECT</a:t>
            </a:r>
            <a:r>
              <a:rPr lang="zh-CN" altLang="en-US" sz="2000" smtClean="0"/>
              <a:t>语句</a:t>
            </a:r>
            <a:r>
              <a:rPr lang="en-US" altLang="zh-CN" sz="2000" smtClean="0"/>
              <a:t>）</a:t>
            </a:r>
          </a:p>
          <a:p>
            <a:pPr>
              <a:buFont typeface="Wingdings" panose="05000000000000000000" pitchFamily="2" charset="2"/>
              <a:buNone/>
            </a:pPr>
            <a:endParaRPr lang="en-US" altLang="zh-CN" sz="2000" smtClean="0"/>
          </a:p>
          <a:p>
            <a:pPr>
              <a:buFont typeface="Wingdings" panose="05000000000000000000" pitchFamily="2" charset="2"/>
              <a:buNone/>
            </a:pPr>
            <a:r>
              <a:rPr lang="en-US" altLang="zh-CN" sz="2000" smtClean="0"/>
              <a:t>					  	</a:t>
            </a:r>
          </a:p>
          <a:p>
            <a:endParaRPr lang="en-US" altLang="zh-CN" sz="2400" smtClean="0"/>
          </a:p>
          <a:p>
            <a:pPr lvl="1">
              <a:buFont typeface="Wingdings" panose="05000000000000000000" pitchFamily="2" charset="2"/>
              <a:buNone/>
            </a:pPr>
            <a:endParaRPr lang="en-US" altLang="zh-CN" smtClean="0"/>
          </a:p>
        </p:txBody>
      </p:sp>
      <p:sp>
        <p:nvSpPr>
          <p:cNvPr id="84996" name="AutoShape 4"/>
          <p:cNvSpPr>
            <a:spLocks noChangeArrowheads="1"/>
          </p:cNvSpPr>
          <p:nvPr/>
        </p:nvSpPr>
        <p:spPr bwMode="auto">
          <a:xfrm>
            <a:off x="3059113" y="1700213"/>
            <a:ext cx="4465637" cy="1368425"/>
          </a:xfrm>
          <a:prstGeom prst="bracePair">
            <a:avLst>
              <a:gd name="adj" fmla="val 8333"/>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4997" name="AutoShape 4"/>
          <p:cNvSpPr>
            <a:spLocks noChangeArrowheads="1"/>
          </p:cNvSpPr>
          <p:nvPr/>
        </p:nvSpPr>
        <p:spPr bwMode="auto">
          <a:xfrm>
            <a:off x="3779838" y="3992563"/>
            <a:ext cx="2049462" cy="1524000"/>
          </a:xfrm>
          <a:prstGeom prst="bracePair">
            <a:avLst>
              <a:gd name="adj" fmla="val 8333"/>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4998" name="AutoShape 5"/>
          <p:cNvSpPr>
            <a:spLocks noChangeArrowheads="1"/>
          </p:cNvSpPr>
          <p:nvPr/>
        </p:nvSpPr>
        <p:spPr bwMode="auto">
          <a:xfrm>
            <a:off x="6429375" y="3967163"/>
            <a:ext cx="2232025" cy="1676400"/>
          </a:xfrm>
          <a:prstGeom prst="bracePair">
            <a:avLst>
              <a:gd name="adj" fmla="val 8333"/>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3142466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idx="4294967295"/>
          </p:nvPr>
        </p:nvSpPr>
        <p:spPr/>
        <p:txBody>
          <a:bodyPr/>
          <a:lstStyle/>
          <a:p>
            <a:r>
              <a:rPr lang="en-US" altLang="zh-CN" sz="3600" smtClean="0"/>
              <a:t>WHERE</a:t>
            </a:r>
            <a:r>
              <a:rPr lang="zh-CN" altLang="en-US" sz="3600" smtClean="0"/>
              <a:t>子句的条件表达式格式（续）</a:t>
            </a:r>
          </a:p>
        </p:txBody>
      </p:sp>
      <p:sp>
        <p:nvSpPr>
          <p:cNvPr id="86019" name="Rectangle 3"/>
          <p:cNvSpPr>
            <a:spLocks noGrp="1" noChangeArrowheads="1"/>
          </p:cNvSpPr>
          <p:nvPr>
            <p:ph type="body" idx="4294967295"/>
          </p:nvPr>
        </p:nvSpPr>
        <p:spPr>
          <a:xfrm>
            <a:off x="838200" y="1196975"/>
            <a:ext cx="7772400" cy="4899025"/>
          </a:xfrm>
        </p:spPr>
        <p:txBody>
          <a:bodyPr/>
          <a:lstStyle/>
          <a:p>
            <a:pPr>
              <a:buFont typeface="Wingdings" panose="05000000000000000000" pitchFamily="2" charset="2"/>
              <a:buNone/>
            </a:pPr>
            <a:r>
              <a:rPr lang="en-US" altLang="zh-CN" smtClean="0"/>
              <a:t> （3）</a:t>
            </a:r>
            <a:r>
              <a:rPr lang="zh-CN" altLang="en-US" smtClean="0"/>
              <a:t>                       </a:t>
            </a:r>
            <a:r>
              <a:rPr lang="en-US" altLang="zh-CN" sz="2400" smtClean="0"/>
              <a:t>（&lt;</a:t>
            </a:r>
            <a:r>
              <a:rPr lang="zh-CN" altLang="en-US" sz="2400" smtClean="0"/>
              <a:t>值</a:t>
            </a:r>
            <a:r>
              <a:rPr lang="en-US" altLang="zh-CN" sz="2400" smtClean="0"/>
              <a:t>1&gt;[</a:t>
            </a:r>
            <a:r>
              <a:rPr lang="zh-CN" altLang="en-US" sz="2400" smtClean="0"/>
              <a:t>，</a:t>
            </a:r>
            <a:r>
              <a:rPr lang="en-US" altLang="zh-CN" sz="2400" smtClean="0"/>
              <a:t>&lt;</a:t>
            </a:r>
            <a:r>
              <a:rPr lang="zh-CN" altLang="en-US" sz="2400" smtClean="0"/>
              <a:t>值</a:t>
            </a:r>
            <a:r>
              <a:rPr lang="en-US" altLang="zh-CN" sz="2400" smtClean="0"/>
              <a:t>2&gt; ] …）</a:t>
            </a:r>
          </a:p>
          <a:p>
            <a:pPr>
              <a:buFont typeface="Wingdings" panose="05000000000000000000" pitchFamily="2" charset="2"/>
              <a:buNone/>
            </a:pPr>
            <a:r>
              <a:rPr lang="en-US" altLang="zh-CN" smtClean="0"/>
              <a:t> </a:t>
            </a:r>
            <a:r>
              <a:rPr lang="en-US" altLang="zh-CN" sz="2400" smtClean="0"/>
              <a:t>&lt;</a:t>
            </a:r>
            <a:r>
              <a:rPr lang="zh-CN" altLang="en-US" sz="2400" smtClean="0"/>
              <a:t>属性列名</a:t>
            </a:r>
            <a:r>
              <a:rPr lang="en-US" altLang="zh-CN" sz="2400" smtClean="0"/>
              <a:t>&gt; [NOT] IN</a:t>
            </a:r>
            <a:r>
              <a:rPr lang="en-US" altLang="zh-CN" smtClean="0"/>
              <a:t>                    </a:t>
            </a:r>
          </a:p>
          <a:p>
            <a:pPr>
              <a:buFont typeface="Wingdings" panose="05000000000000000000" pitchFamily="2" charset="2"/>
              <a:buNone/>
            </a:pPr>
            <a:r>
              <a:rPr lang="en-US" altLang="zh-CN" smtClean="0"/>
              <a:t>                          	     （SELECT</a:t>
            </a:r>
            <a:r>
              <a:rPr lang="zh-CN" altLang="en-US" smtClean="0"/>
              <a:t>语句</a:t>
            </a:r>
            <a:r>
              <a:rPr lang="en-US" altLang="zh-CN" smtClean="0"/>
              <a:t>）</a:t>
            </a:r>
          </a:p>
          <a:p>
            <a:pPr>
              <a:lnSpc>
                <a:spcPct val="160000"/>
              </a:lnSpc>
              <a:buFont typeface="Wingdings" panose="05000000000000000000" pitchFamily="2" charset="2"/>
              <a:buNone/>
            </a:pPr>
            <a:r>
              <a:rPr lang="en-US" altLang="zh-CN" sz="2400" smtClean="0"/>
              <a:t> </a:t>
            </a:r>
          </a:p>
          <a:p>
            <a:pPr>
              <a:lnSpc>
                <a:spcPct val="160000"/>
              </a:lnSpc>
              <a:buFont typeface="Wingdings" panose="05000000000000000000" pitchFamily="2" charset="2"/>
              <a:buNone/>
            </a:pPr>
            <a:r>
              <a:rPr lang="en-US" altLang="zh-CN" sz="2400" smtClean="0"/>
              <a:t>  （4）   &lt;</a:t>
            </a:r>
            <a:r>
              <a:rPr lang="zh-CN" altLang="en-US" sz="2400" smtClean="0"/>
              <a:t>属性列名</a:t>
            </a:r>
            <a:r>
              <a:rPr lang="en-US" altLang="zh-CN" sz="2400" smtClean="0"/>
              <a:t>&gt; [NOT] LIKE &lt;</a:t>
            </a:r>
            <a:r>
              <a:rPr lang="zh-CN" altLang="en-US" sz="2400" smtClean="0"/>
              <a:t>匹配串</a:t>
            </a:r>
            <a:r>
              <a:rPr lang="en-US" altLang="zh-CN" sz="2400" smtClean="0"/>
              <a:t>&gt;</a:t>
            </a:r>
          </a:p>
          <a:p>
            <a:pPr>
              <a:lnSpc>
                <a:spcPct val="160000"/>
              </a:lnSpc>
              <a:buFont typeface="Wingdings" panose="05000000000000000000" pitchFamily="2" charset="2"/>
              <a:buNone/>
            </a:pPr>
            <a:r>
              <a:rPr lang="en-US" altLang="zh-CN" sz="2400" smtClean="0"/>
              <a:t>  （5）  &lt;</a:t>
            </a:r>
            <a:r>
              <a:rPr lang="zh-CN" altLang="en-US" sz="2400" smtClean="0"/>
              <a:t>属性列名</a:t>
            </a:r>
            <a:r>
              <a:rPr lang="en-US" altLang="zh-CN" sz="2400" smtClean="0"/>
              <a:t>&gt; IS [NOT] NULL</a:t>
            </a:r>
          </a:p>
          <a:p>
            <a:pPr>
              <a:lnSpc>
                <a:spcPct val="160000"/>
              </a:lnSpc>
              <a:buFont typeface="Wingdings" panose="05000000000000000000" pitchFamily="2" charset="2"/>
              <a:buNone/>
            </a:pPr>
            <a:r>
              <a:rPr lang="en-US" altLang="zh-CN" sz="2400" smtClean="0"/>
              <a:t>  （6）  [NOT] EXISTS （SELECT</a:t>
            </a:r>
            <a:r>
              <a:rPr lang="zh-CN" altLang="en-US" sz="2400" smtClean="0"/>
              <a:t>语句</a:t>
            </a:r>
            <a:r>
              <a:rPr lang="en-US" altLang="zh-CN" sz="2400" smtClean="0"/>
              <a:t>）</a:t>
            </a:r>
          </a:p>
        </p:txBody>
      </p:sp>
      <p:sp>
        <p:nvSpPr>
          <p:cNvPr id="86020" name="AutoShape 4"/>
          <p:cNvSpPr>
            <a:spLocks noChangeArrowheads="1"/>
          </p:cNvSpPr>
          <p:nvPr/>
        </p:nvSpPr>
        <p:spPr bwMode="auto">
          <a:xfrm>
            <a:off x="4067175" y="1268413"/>
            <a:ext cx="3603625" cy="1485900"/>
          </a:xfrm>
          <a:prstGeom prst="bracePair">
            <a:avLst>
              <a:gd name="adj" fmla="val 8333"/>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98578274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idx="4294967295"/>
          </p:nvPr>
        </p:nvSpPr>
        <p:spPr>
          <a:xfrm>
            <a:off x="287337" y="254793"/>
            <a:ext cx="8856663" cy="1136651"/>
          </a:xfrm>
        </p:spPr>
        <p:txBody>
          <a:bodyPr/>
          <a:lstStyle/>
          <a:p>
            <a:r>
              <a:rPr lang="en-US" altLang="zh-CN" sz="3600" dirty="0" smtClean="0"/>
              <a:t>WHERE</a:t>
            </a:r>
            <a:r>
              <a:rPr lang="zh-CN" altLang="en-US" sz="3600" dirty="0" smtClean="0"/>
              <a:t>子句的条件表达式格式（续）</a:t>
            </a:r>
          </a:p>
        </p:txBody>
      </p:sp>
      <p:sp>
        <p:nvSpPr>
          <p:cNvPr id="87043" name="Rectangle 3"/>
          <p:cNvSpPr>
            <a:spLocks noGrp="1" noChangeArrowheads="1"/>
          </p:cNvSpPr>
          <p:nvPr>
            <p:ph type="body" idx="4294967295"/>
          </p:nvPr>
        </p:nvSpPr>
        <p:spPr>
          <a:xfrm>
            <a:off x="385763" y="1544638"/>
            <a:ext cx="8362950" cy="4114800"/>
          </a:xfrm>
        </p:spPr>
        <p:txBody>
          <a:bodyPr/>
          <a:lstStyle/>
          <a:p>
            <a:pPr>
              <a:buFont typeface="Wingdings" panose="05000000000000000000" pitchFamily="2" charset="2"/>
              <a:buNone/>
            </a:pPr>
            <a:r>
              <a:rPr lang="en-US" altLang="zh-CN" smtClean="0"/>
              <a:t> </a:t>
            </a:r>
            <a:r>
              <a:rPr lang="zh-CN" altLang="en-US" smtClean="0"/>
              <a:t>（</a:t>
            </a:r>
            <a:r>
              <a:rPr lang="en-US" altLang="zh-CN" smtClean="0"/>
              <a:t>7</a:t>
            </a:r>
            <a:r>
              <a:rPr lang="zh-CN" altLang="en-US" smtClean="0"/>
              <a:t>）</a:t>
            </a:r>
            <a:endParaRPr lang="en-US" altLang="zh-CN" smtClean="0"/>
          </a:p>
          <a:p>
            <a:pPr>
              <a:buFont typeface="Wingdings" panose="05000000000000000000" pitchFamily="2" charset="2"/>
              <a:buNone/>
            </a:pPr>
            <a:r>
              <a:rPr lang="zh-CN" altLang="en-US" smtClean="0"/>
              <a:t>                  </a:t>
            </a:r>
            <a:r>
              <a:rPr lang="en-US" altLang="zh-CN" sz="2400" smtClean="0"/>
              <a:t>AND </a:t>
            </a:r>
            <a:r>
              <a:rPr lang="en-US" altLang="zh-CN" smtClean="0"/>
              <a:t>                       </a:t>
            </a:r>
            <a:r>
              <a:rPr lang="en-US" altLang="zh-CN" sz="2400" smtClean="0"/>
              <a:t>AND</a:t>
            </a:r>
          </a:p>
          <a:p>
            <a:pPr>
              <a:buFont typeface="Wingdings" panose="05000000000000000000" pitchFamily="2" charset="2"/>
              <a:buNone/>
            </a:pPr>
            <a:r>
              <a:rPr lang="en-US" altLang="zh-CN" sz="2000" smtClean="0"/>
              <a:t> &lt;</a:t>
            </a:r>
            <a:r>
              <a:rPr lang="zh-CN" altLang="en-US" sz="2000" smtClean="0"/>
              <a:t>条件表达式</a:t>
            </a:r>
            <a:r>
              <a:rPr lang="en-US" altLang="zh-CN" sz="2000" smtClean="0"/>
              <a:t>&gt;                &lt;</a:t>
            </a:r>
            <a:r>
              <a:rPr lang="zh-CN" altLang="en-US" sz="2000" smtClean="0"/>
              <a:t>条件表达式</a:t>
            </a:r>
            <a:r>
              <a:rPr lang="en-US" altLang="zh-CN" sz="2000" smtClean="0"/>
              <a:t>&gt;                   &lt;</a:t>
            </a:r>
            <a:r>
              <a:rPr lang="zh-CN" altLang="en-US" sz="2000" smtClean="0"/>
              <a:t>条件表达</a:t>
            </a:r>
            <a:r>
              <a:rPr lang="en-US" altLang="zh-CN" sz="2000" smtClean="0"/>
              <a:t>&gt;    …</a:t>
            </a:r>
          </a:p>
          <a:p>
            <a:pPr>
              <a:buFont typeface="Wingdings" panose="05000000000000000000" pitchFamily="2" charset="2"/>
              <a:buNone/>
            </a:pPr>
            <a:r>
              <a:rPr lang="en-US" altLang="zh-CN" smtClean="0"/>
              <a:t>                  </a:t>
            </a:r>
            <a:r>
              <a:rPr lang="en-US" altLang="zh-CN" sz="2400" smtClean="0"/>
              <a:t>OR </a:t>
            </a:r>
            <a:r>
              <a:rPr lang="en-US" altLang="zh-CN" smtClean="0"/>
              <a:t>                         </a:t>
            </a:r>
            <a:r>
              <a:rPr lang="en-US" altLang="zh-CN" sz="2400" smtClean="0"/>
              <a:t>OR</a:t>
            </a:r>
          </a:p>
          <a:p>
            <a:pPr>
              <a:buFont typeface="Wingdings" panose="05000000000000000000" pitchFamily="2" charset="2"/>
              <a:buNone/>
            </a:pPr>
            <a:endParaRPr lang="en-US" altLang="zh-CN" sz="2400" smtClean="0"/>
          </a:p>
        </p:txBody>
      </p:sp>
      <p:sp>
        <p:nvSpPr>
          <p:cNvPr id="87044" name="AutoShape 4"/>
          <p:cNvSpPr>
            <a:spLocks noChangeArrowheads="1"/>
          </p:cNvSpPr>
          <p:nvPr/>
        </p:nvSpPr>
        <p:spPr bwMode="auto">
          <a:xfrm>
            <a:off x="2051050" y="1976438"/>
            <a:ext cx="1143000" cy="1524000"/>
          </a:xfrm>
          <a:prstGeom prst="bracePair">
            <a:avLst>
              <a:gd name="adj" fmla="val 8333"/>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7045" name="AutoShape 5"/>
          <p:cNvSpPr>
            <a:spLocks noChangeArrowheads="1"/>
          </p:cNvSpPr>
          <p:nvPr/>
        </p:nvSpPr>
        <p:spPr bwMode="auto">
          <a:xfrm>
            <a:off x="4930775" y="2133600"/>
            <a:ext cx="1143000" cy="1295400"/>
          </a:xfrm>
          <a:prstGeom prst="bracePair">
            <a:avLst>
              <a:gd name="adj" fmla="val 8333"/>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7046" name="AutoShape 6"/>
          <p:cNvSpPr>
            <a:spLocks noChangeArrowheads="1"/>
          </p:cNvSpPr>
          <p:nvPr/>
        </p:nvSpPr>
        <p:spPr bwMode="auto">
          <a:xfrm>
            <a:off x="4843463" y="1827213"/>
            <a:ext cx="3257550" cy="1746250"/>
          </a:xfrm>
          <a:prstGeom prst="bracketPair">
            <a:avLst>
              <a:gd name="adj" fmla="val 16667"/>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69212248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课堂练习</a:t>
            </a:r>
          </a:p>
        </p:txBody>
      </p:sp>
      <p:sp>
        <p:nvSpPr>
          <p:cNvPr id="3" name="内容占位符 2"/>
          <p:cNvSpPr>
            <a:spLocks noGrp="1"/>
          </p:cNvSpPr>
          <p:nvPr>
            <p:ph idx="1"/>
          </p:nvPr>
        </p:nvSpPr>
        <p:spPr/>
        <p:txBody>
          <a:bodyPr/>
          <a:lstStyle/>
          <a:p>
            <a:r>
              <a:rPr lang="en-US" altLang="zh-CN"/>
              <a:t>1. </a:t>
            </a:r>
            <a:r>
              <a:rPr lang="zh-CN" altLang="en-US">
                <a:sym typeface="+mn-ea"/>
              </a:rPr>
              <a:t>选修了“数据库”课程的学生列表</a:t>
            </a:r>
            <a:endParaRPr lang="en-US" altLang="zh-CN">
              <a:sym typeface="+mn-ea"/>
            </a:endParaRPr>
          </a:p>
          <a:p>
            <a:r>
              <a:rPr lang="en-US" altLang="zh-CN">
                <a:sym typeface="+mn-ea"/>
              </a:rPr>
              <a:t>2. </a:t>
            </a:r>
            <a:r>
              <a:rPr lang="zh-CN" altLang="en-US">
                <a:sym typeface="+mn-ea"/>
              </a:rPr>
              <a:t>统计</a:t>
            </a:r>
            <a:r>
              <a:rPr lang="en-US" altLang="zh-CN"/>
              <a:t>1</a:t>
            </a:r>
            <a:r>
              <a:rPr lang="zh-CN" altLang="en-US"/>
              <a:t>号课程中，男同学的平均分</a:t>
            </a:r>
          </a:p>
          <a:p>
            <a:r>
              <a:rPr lang="en-US" altLang="zh-CN"/>
              <a:t>3. </a:t>
            </a:r>
            <a:r>
              <a:rPr lang="zh-CN" altLang="en-US"/>
              <a:t>统计“数据库”课程的选修人数</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课堂练习</a:t>
            </a:r>
          </a:p>
        </p:txBody>
      </p:sp>
      <p:sp>
        <p:nvSpPr>
          <p:cNvPr id="3" name="内容占位符 2"/>
          <p:cNvSpPr>
            <a:spLocks noGrp="1"/>
          </p:cNvSpPr>
          <p:nvPr>
            <p:ph idx="1"/>
          </p:nvPr>
        </p:nvSpPr>
        <p:spPr/>
        <p:txBody>
          <a:bodyPr/>
          <a:lstStyle/>
          <a:p>
            <a:r>
              <a:rPr lang="en-US" altLang="zh-CN"/>
              <a:t>1. </a:t>
            </a:r>
            <a:r>
              <a:rPr lang="zh-CN" altLang="en-US"/>
              <a:t>查询跟刘晨年龄一样大的学生姓名和系别</a:t>
            </a:r>
          </a:p>
          <a:p>
            <a:r>
              <a:rPr lang="en-US" altLang="zh-CN"/>
              <a:t>2. </a:t>
            </a:r>
            <a:r>
              <a:rPr lang="zh-CN" altLang="en-US"/>
              <a:t>查询选修人数大于</a:t>
            </a:r>
            <a:r>
              <a:rPr lang="en-US" altLang="zh-CN"/>
              <a:t>2</a:t>
            </a:r>
            <a:r>
              <a:rPr lang="zh-CN" altLang="en-US"/>
              <a:t>的课程名和学分数</a:t>
            </a:r>
          </a:p>
          <a:p>
            <a:r>
              <a:rPr lang="en-US" altLang="zh-CN">
                <a:sym typeface="+mn-ea"/>
              </a:rPr>
              <a:t>3. </a:t>
            </a:r>
            <a:r>
              <a:rPr lang="zh-CN" altLang="en-US">
                <a:sym typeface="+mn-ea"/>
              </a:rPr>
              <a:t>查询没被选修的课程名和学分数</a:t>
            </a:r>
            <a:endParaRPr lang="en-US" altLang="zh-CN"/>
          </a:p>
          <a:p>
            <a:r>
              <a:rPr lang="en-US" altLang="zh-CN"/>
              <a:t>4. </a:t>
            </a:r>
            <a:r>
              <a:rPr lang="zh-CN" altLang="en-US"/>
              <a:t>查询取得</a:t>
            </a:r>
            <a:r>
              <a:rPr lang="en-US" altLang="zh-CN"/>
              <a:t>cno=2</a:t>
            </a:r>
            <a:r>
              <a:rPr lang="zh-CN" altLang="en-US"/>
              <a:t>的课程最高分学生姓名</a:t>
            </a:r>
          </a:p>
          <a:p>
            <a:r>
              <a:rPr lang="en-US" altLang="zh-CN"/>
              <a:t>5. </a:t>
            </a:r>
            <a:r>
              <a:rPr lang="zh-CN" altLang="en-US"/>
              <a:t>查询与</a:t>
            </a:r>
            <a:r>
              <a:rPr lang="en-US" altLang="zh-CN"/>
              <a:t>95001</a:t>
            </a:r>
            <a:r>
              <a:rPr lang="zh-CN" altLang="en-US"/>
              <a:t>选课无交集的学生</a:t>
            </a:r>
          </a:p>
          <a:p>
            <a:endParaRPr lang="zh-CN" altLang="en-US"/>
          </a:p>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p:txBody>
          <a:bodyPr/>
          <a:lstStyle/>
          <a:p>
            <a:pPr eaLnBrk="1" hangingPunct="1"/>
            <a:r>
              <a:rPr lang="zh-CN" altLang="en-US" sz="3600" smtClean="0"/>
              <a:t>连接操作的执行过程（续）</a:t>
            </a:r>
          </a:p>
        </p:txBody>
      </p:sp>
      <p:sp>
        <p:nvSpPr>
          <p:cNvPr id="13315" name="Rectangle 3"/>
          <p:cNvSpPr>
            <a:spLocks noGrp="1" noChangeArrowheads="1"/>
          </p:cNvSpPr>
          <p:nvPr>
            <p:ph type="body" idx="4294967295"/>
          </p:nvPr>
        </p:nvSpPr>
        <p:spPr>
          <a:xfrm>
            <a:off x="457200" y="1125538"/>
            <a:ext cx="8435975" cy="4114800"/>
          </a:xfrm>
        </p:spPr>
        <p:txBody>
          <a:bodyPr/>
          <a:lstStyle/>
          <a:p>
            <a:pPr marL="342900" lvl="1" indent="-342900" algn="just" eaLnBrk="1" hangingPunct="1">
              <a:lnSpc>
                <a:spcPct val="160000"/>
              </a:lnSpc>
              <a:buFont typeface="Wingdings" panose="05000000000000000000" pitchFamily="2" charset="2"/>
              <a:buNone/>
              <a:defRPr/>
            </a:pPr>
            <a:r>
              <a:rPr lang="zh-CN" altLang="en-US" sz="2800" dirty="0" smtClean="0">
                <a:cs typeface="+mn-cs"/>
              </a:rPr>
              <a:t>（2）排序合并法（续）</a:t>
            </a:r>
            <a:endParaRPr lang="en-US" altLang="zh-CN" sz="2800" dirty="0" smtClean="0">
              <a:cs typeface="+mn-cs"/>
            </a:endParaRPr>
          </a:p>
          <a:p>
            <a:pPr lvl="1" algn="just">
              <a:lnSpc>
                <a:spcPct val="120000"/>
              </a:lnSpc>
              <a:defRPr/>
            </a:pPr>
            <a:r>
              <a:rPr lang="zh-CN" altLang="en-US" dirty="0" smtClean="0"/>
              <a:t>找到表</a:t>
            </a:r>
            <a:r>
              <a:rPr lang="en-US" altLang="zh-CN" dirty="0" smtClean="0"/>
              <a:t>1</a:t>
            </a:r>
            <a:r>
              <a:rPr lang="zh-CN" altLang="en-US" dirty="0" smtClean="0"/>
              <a:t>的第二条元组，然后从刚才的中断点处继续顺序扫描表</a:t>
            </a:r>
            <a:r>
              <a:rPr lang="en-US" altLang="zh-CN" dirty="0" smtClean="0"/>
              <a:t>2</a:t>
            </a:r>
            <a:r>
              <a:rPr lang="zh-CN" altLang="en-US" dirty="0" smtClean="0"/>
              <a:t>，查找满足连接条件的元组，找到后就将表</a:t>
            </a:r>
            <a:r>
              <a:rPr lang="en-US" altLang="zh-CN" dirty="0" smtClean="0"/>
              <a:t>1</a:t>
            </a:r>
            <a:r>
              <a:rPr lang="zh-CN" altLang="en-US" dirty="0" smtClean="0"/>
              <a:t>中的第一个元组与该元组拼接起来，形成结果表中一个元组。直接遇到表</a:t>
            </a:r>
            <a:r>
              <a:rPr lang="en-US" altLang="zh-CN" dirty="0" smtClean="0"/>
              <a:t>2</a:t>
            </a:r>
            <a:r>
              <a:rPr lang="zh-CN" altLang="en-US" dirty="0" smtClean="0"/>
              <a:t>中大于表</a:t>
            </a:r>
            <a:r>
              <a:rPr lang="en-US" altLang="zh-CN" dirty="0" smtClean="0"/>
              <a:t>1</a:t>
            </a:r>
            <a:r>
              <a:rPr lang="zh-CN" altLang="en-US" dirty="0" smtClean="0"/>
              <a:t>连接字段值的元组时，对表</a:t>
            </a:r>
            <a:r>
              <a:rPr lang="en-US" altLang="zh-CN" dirty="0" smtClean="0"/>
              <a:t>2</a:t>
            </a:r>
            <a:r>
              <a:rPr lang="zh-CN" altLang="en-US" dirty="0" smtClean="0"/>
              <a:t>的查询不再继续</a:t>
            </a:r>
          </a:p>
          <a:p>
            <a:pPr lvl="1" algn="just">
              <a:lnSpc>
                <a:spcPct val="120000"/>
              </a:lnSpc>
              <a:defRPr/>
            </a:pPr>
            <a:r>
              <a:rPr lang="zh-CN" altLang="en-US" dirty="0" smtClean="0"/>
              <a:t>重复上述操作，直到表</a:t>
            </a:r>
            <a:r>
              <a:rPr lang="en-US" altLang="zh-CN" dirty="0" smtClean="0"/>
              <a:t>1</a:t>
            </a:r>
            <a:r>
              <a:rPr lang="zh-CN" altLang="en-US" dirty="0" smtClean="0"/>
              <a:t>或表</a:t>
            </a:r>
            <a:r>
              <a:rPr lang="en-US" altLang="zh-CN" dirty="0" smtClean="0"/>
              <a:t>2</a:t>
            </a:r>
            <a:r>
              <a:rPr lang="zh-CN" altLang="en-US" dirty="0" smtClean="0"/>
              <a:t>中的全部元组都处理完毕为止 </a:t>
            </a:r>
          </a:p>
        </p:txBody>
      </p:sp>
    </p:spTree>
    <p:extLst>
      <p:ext uri="{BB962C8B-B14F-4D97-AF65-F5344CB8AC3E}">
        <p14:creationId xmlns:p14="http://schemas.microsoft.com/office/powerpoint/2010/main" val="3008371765"/>
      </p:ext>
    </p:extLst>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1045</TotalTime>
  <Words>5681</Words>
  <Application>Microsoft Office PowerPoint</Application>
  <PresentationFormat>全屏显示(4:3)</PresentationFormat>
  <Paragraphs>887</Paragraphs>
  <Slides>87</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87</vt:i4>
      </vt:variant>
    </vt:vector>
  </HeadingPairs>
  <TitlesOfParts>
    <vt:vector size="96" baseType="lpstr">
      <vt:lpstr>黑体</vt:lpstr>
      <vt:lpstr>宋体</vt:lpstr>
      <vt:lpstr>Arial</vt:lpstr>
      <vt:lpstr>Courier New</vt:lpstr>
      <vt:lpstr>Garamond</vt:lpstr>
      <vt:lpstr>Symbol</vt:lpstr>
      <vt:lpstr>Times New Roman</vt:lpstr>
      <vt:lpstr>Wingdings</vt:lpstr>
      <vt:lpstr>Edge</vt:lpstr>
      <vt:lpstr>第三章  关系数据库标准语言SQL</vt:lpstr>
      <vt:lpstr>3.4  数据查询 </vt:lpstr>
      <vt:lpstr>3.4.2 连接查询 </vt:lpstr>
      <vt:lpstr>连接查询（续）</vt:lpstr>
      <vt:lpstr>1. 等值与非等值连接查询 </vt:lpstr>
      <vt:lpstr>等值与非等值连接查询（续）</vt:lpstr>
      <vt:lpstr>连接操作的执行过程</vt:lpstr>
      <vt:lpstr>连接操作的执行过程（续）</vt:lpstr>
      <vt:lpstr>连接操作的执行过程（续）</vt:lpstr>
      <vt:lpstr>连接操作的执行过程（续）</vt:lpstr>
      <vt:lpstr>等值与非等值连接查询（续）</vt:lpstr>
      <vt:lpstr>等值与非等值连接查询（续）</vt:lpstr>
      <vt:lpstr>连接查询（续）</vt:lpstr>
      <vt:lpstr>2. 自身连接 </vt:lpstr>
      <vt:lpstr>自身连接（续）</vt:lpstr>
      <vt:lpstr>自身连接（续）</vt:lpstr>
      <vt:lpstr>连接查询（续）</vt:lpstr>
      <vt:lpstr>3. 外连接</vt:lpstr>
      <vt:lpstr>外连接（续）</vt:lpstr>
      <vt:lpstr>外连接（续） </vt:lpstr>
      <vt:lpstr>连接查询（续）</vt:lpstr>
      <vt:lpstr>4. 多表连接</vt:lpstr>
      <vt:lpstr>3.4  数据查询 </vt:lpstr>
      <vt:lpstr>嵌套查询（续）</vt:lpstr>
      <vt:lpstr>嵌套查询（续）</vt:lpstr>
      <vt:lpstr>嵌套查询求解方法</vt:lpstr>
      <vt:lpstr>嵌套查询求解方法（续）</vt:lpstr>
      <vt:lpstr>3.4.3  嵌套查询</vt:lpstr>
      <vt:lpstr>1. 带有IN谓词的子查询</vt:lpstr>
      <vt:lpstr>带有IN谓词的子查询（续）</vt:lpstr>
      <vt:lpstr>带有IN谓词的子查询（续）</vt:lpstr>
      <vt:lpstr>带有IN谓词的子查询（续）</vt:lpstr>
      <vt:lpstr>带有IN谓词的子查询（续）</vt:lpstr>
      <vt:lpstr>带有IN谓词的子查询（续）</vt:lpstr>
      <vt:lpstr>3.4.3  嵌套查询</vt:lpstr>
      <vt:lpstr>2. 带有比较运算符的子查询</vt:lpstr>
      <vt:lpstr>带有比较运算符的子查询（续）</vt:lpstr>
      <vt:lpstr>带有比较运算符的子查询（续）</vt:lpstr>
      <vt:lpstr>带有比较运算符的子查询（续）</vt:lpstr>
      <vt:lpstr>带有比较运算符的子查询（续）</vt:lpstr>
      <vt:lpstr>3.4.3  嵌套查询</vt:lpstr>
      <vt:lpstr>带有ANY（SOME）或ALL谓词的子查询 （续）</vt:lpstr>
      <vt:lpstr>带有ANY（SOME）或ALL谓词的子查询 （续）</vt:lpstr>
      <vt:lpstr>带有ANY（SOME）或ALL谓词的子查询 （续）</vt:lpstr>
      <vt:lpstr>带有ANY（SOME）或ALL谓词的子查询 （续）</vt:lpstr>
      <vt:lpstr>带有ANY（SOME）或ALL谓词的子查询 （续）</vt:lpstr>
      <vt:lpstr>带有ANY（SOME）或ALL谓词的子查询 （续）</vt:lpstr>
      <vt:lpstr>带有ANY（SOME）或ALL谓词的子查询 （续）</vt:lpstr>
      <vt:lpstr>带有ANY（SOME）或ALL谓词的子查询 （续）</vt:lpstr>
      <vt:lpstr>注意</vt:lpstr>
      <vt:lpstr>3.4.3  嵌套查询</vt:lpstr>
      <vt:lpstr>带有EXISTS谓词的子查询</vt:lpstr>
      <vt:lpstr>PowerPoint 演示文稿</vt:lpstr>
      <vt:lpstr>带有EXISTS谓词的子查询（续）</vt:lpstr>
      <vt:lpstr>带有EXISTS谓词的子查询（续）</vt:lpstr>
      <vt:lpstr>带有EXISTS谓词的子查询（续）</vt:lpstr>
      <vt:lpstr>带有EXISTS谓词的子查询（续）</vt:lpstr>
      <vt:lpstr>带有EXISTS谓词的子查询（续）</vt:lpstr>
      <vt:lpstr>带有EXISTS谓词的子查询（续）</vt:lpstr>
      <vt:lpstr>带有EXISTS谓词的子查询（续）</vt:lpstr>
      <vt:lpstr>带有EXISTS谓词的子查询（续）</vt:lpstr>
      <vt:lpstr>带有EXISTS谓词的子查询（续） </vt:lpstr>
      <vt:lpstr>3.4  数据查询 </vt:lpstr>
      <vt:lpstr>3.4.4 集合查询</vt:lpstr>
      <vt:lpstr>集合查询（续）</vt:lpstr>
      <vt:lpstr>集合查询（续）</vt:lpstr>
      <vt:lpstr>集合查询（续）</vt:lpstr>
      <vt:lpstr>集合查询（续）</vt:lpstr>
      <vt:lpstr>集合查询（续）</vt:lpstr>
      <vt:lpstr>集合查询（续）</vt:lpstr>
      <vt:lpstr>集合查询（续）</vt:lpstr>
      <vt:lpstr>集合查询（续）</vt:lpstr>
      <vt:lpstr>集合包含运算（例3.62的另一种解法）</vt:lpstr>
      <vt:lpstr>例3.63的另一种解法</vt:lpstr>
      <vt:lpstr>注意</vt:lpstr>
      <vt:lpstr>3.4  数据查询 </vt:lpstr>
      <vt:lpstr>3.4.5 基于派生表的查询</vt:lpstr>
      <vt:lpstr>基于派生表的查询（续）</vt:lpstr>
      <vt:lpstr>3.4  数据查询 </vt:lpstr>
      <vt:lpstr>3.4.6 SELECT语句的一般格式</vt:lpstr>
      <vt:lpstr>1. 目标列表达式的可选格式</vt:lpstr>
      <vt:lpstr>2. 聚集函数的一般格式</vt:lpstr>
      <vt:lpstr>3. WHERE子句的条件表达式的可选格式</vt:lpstr>
      <vt:lpstr>WHERE子句的条件表达式格式（续）</vt:lpstr>
      <vt:lpstr>WHERE子句的条件表达式格式（续）</vt:lpstr>
      <vt:lpstr>课堂练习</vt:lpstr>
      <vt:lpstr>课堂练习</vt:lpstr>
    </vt:vector>
  </TitlesOfParts>
  <Company>nit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关系数据库标准语言SQL</dc:title>
  <dc:creator>nit</dc:creator>
  <cp:lastModifiedBy>btc</cp:lastModifiedBy>
  <cp:revision>1671</cp:revision>
  <cp:lastPrinted>2411-12-30T00:00:00Z</cp:lastPrinted>
  <dcterms:created xsi:type="dcterms:W3CDTF">2000-08-09T08:19:00Z</dcterms:created>
  <dcterms:modified xsi:type="dcterms:W3CDTF">2023-04-05T02:54:35Z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2052-11.1.0.8412</vt:lpwstr>
  </property>
</Properties>
</file>