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10f2d29a5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910f2d29a5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10f2d29a5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10f2d29a5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4786c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4786c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10f2d29a5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10f2d29a5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1d6d28e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1d6d28e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1d6d28e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1d6d28e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1d6d28e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1d6d28e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1d6d28e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1d6d28e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3391cd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3391cd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56813" y="2228849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809244" y="1453896"/>
            <a:ext cx="7632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venir"/>
              <a:buNone/>
              <a:defRPr sz="4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70138" y="163017"/>
            <a:ext cx="8324100" cy="13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25196" y="163017"/>
            <a:ext cx="8366700" cy="134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32054" y="843534"/>
            <a:ext cx="82776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32054" y="3545586"/>
            <a:ext cx="8277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320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6522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 rot="5400000">
            <a:off x="643155" y="260162"/>
            <a:ext cx="1098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433989" y="3375817"/>
            <a:ext cx="8276100" cy="138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25196" y="163017"/>
            <a:ext cx="8366700" cy="134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6676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759452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18658" y="3736066"/>
            <a:ext cx="8351100" cy="61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74125" y="3838936"/>
            <a:ext cx="1098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18338" y="480060"/>
            <a:ext cx="816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30936" y="3826764"/>
            <a:ext cx="7955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25196" y="211791"/>
            <a:ext cx="8366700" cy="129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36676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836676" y="2402766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759452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759452" y="2402765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723894" y="1282446"/>
            <a:ext cx="50475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651510" y="2571750"/>
            <a:ext cx="2325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723894" y="870966"/>
            <a:ext cx="5047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51510" y="2578608"/>
            <a:ext cx="2325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46" name="Google Shape;1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58" name="Google Shape;1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64" name="Google Shape;1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76" name="Google Shape;1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88" name="Google Shape;18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194" name="Google Shape;19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00" name="Google Shape;2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06" name="Google Shape;20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12" name="Google Shape;21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18" name="Google Shape;21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24" name="Google Shape;22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30" name="Google Shape;23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-15941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dmap consulting logo" id="236" name="Google Shape;23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344" y="22537"/>
            <a:ext cx="713396" cy="4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/>
          <p:nvPr/>
        </p:nvSpPr>
        <p:spPr>
          <a:xfrm>
            <a:off x="4" y="3"/>
            <a:ext cx="7753251" cy="416267"/>
          </a:xfrm>
          <a:custGeom>
            <a:rect b="b" l="l" r="r" t="t"/>
            <a:pathLst>
              <a:path extrusionOk="0" h="763793" w="10843708">
                <a:moveTo>
                  <a:pt x="0" y="0"/>
                </a:moveTo>
                <a:lnTo>
                  <a:pt x="10843708" y="0"/>
                </a:lnTo>
                <a:lnTo>
                  <a:pt x="10338099" y="763793"/>
                </a:lnTo>
                <a:lnTo>
                  <a:pt x="0" y="763793"/>
                </a:lnTo>
                <a:lnTo>
                  <a:pt x="0" y="0"/>
                </a:lnTo>
                <a:close/>
              </a:path>
            </a:pathLst>
          </a:custGeom>
          <a:solidFill>
            <a:srgbClr val="2957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8500084" y="670"/>
            <a:ext cx="643916" cy="418338"/>
          </a:xfrm>
          <a:custGeom>
            <a:rect b="b" l="l" r="r" t="t"/>
            <a:pathLst>
              <a:path extrusionOk="0" h="557784" w="858555">
                <a:moveTo>
                  <a:pt x="471310" y="0"/>
                </a:moveTo>
                <a:lnTo>
                  <a:pt x="858555" y="0"/>
                </a:lnTo>
                <a:lnTo>
                  <a:pt x="858555" y="557784"/>
                </a:lnTo>
                <a:lnTo>
                  <a:pt x="0" y="557784"/>
                </a:lnTo>
                <a:lnTo>
                  <a:pt x="0" y="557783"/>
                </a:lnTo>
                <a:close/>
              </a:path>
            </a:pathLst>
          </a:custGeom>
          <a:solidFill>
            <a:srgbClr val="009B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0" y="587985"/>
            <a:ext cx="9144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type="title"/>
          </p:nvPr>
        </p:nvSpPr>
        <p:spPr>
          <a:xfrm>
            <a:off x="448734" y="-20537"/>
            <a:ext cx="6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0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00" y="4549388"/>
            <a:ext cx="513338" cy="513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- Wikipedia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410" y="4637411"/>
            <a:ext cx="1328589" cy="5369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python-strings/" TargetMode="External"/><Relationship Id="rId4" Type="http://schemas.openxmlformats.org/officeDocument/2006/relationships/hyperlink" Target="https://www.geeksforgeeks.org/python-list/" TargetMode="External"/><Relationship Id="rId5" Type="http://schemas.openxmlformats.org/officeDocument/2006/relationships/hyperlink" Target="https://www.geeksforgeeks.org/python-dictionar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-1" y="3965331"/>
            <a:ext cx="91440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4000">
                <a:latin typeface="Roboto Black"/>
                <a:ea typeface="Roboto Black"/>
                <a:cs typeface="Roboto Black"/>
                <a:sym typeface="Roboto Black"/>
              </a:rPr>
              <a:t>Data Cleaning using Pandas</a:t>
            </a:r>
            <a:endParaRPr sz="4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152400"/>
            <a:ext cx="7515226" cy="11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662" y="1206774"/>
            <a:ext cx="2814675" cy="2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836675" y="1807275"/>
            <a:ext cx="7626000" cy="28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/>
              <a:t>Working with Duplicates and Missing Values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/>
              <a:t>Which values should be replace with missing values based on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/>
              <a:t>Identifying and Eliminating Outliers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/>
              <a:t>Dropping duplicate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/>
              <a:t>Filling missing data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836675" y="296824"/>
            <a:ext cx="76260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Working Missing Values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78025" y="1642225"/>
            <a:ext cx="8658600" cy="332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Missing Data can occur when no information is provided for one or more items or for a whole unit.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In Pandas missing data is represented by two value: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None: None is a Python singleton object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NaN : NaN (an acronym for Not a Number),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There are useful functions for finding missing values in Pandas DataFrame :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isnull()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notnull()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Dropping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missing values by using following methods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dropna(),dropna(how=’all’),dropna(axis=0),dropna(axis=1)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Working with duplicates in DataFrame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558000" y="1639450"/>
            <a:ext cx="8317500" cy="335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>
                <a:highlight>
                  <a:srgbClr val="FFFFFF"/>
                </a:highlight>
              </a:rPr>
              <a:t>An important part of Data analysis is analyzing </a:t>
            </a:r>
            <a:r>
              <a:rPr i="1" lang="en" sz="1800">
                <a:highlight>
                  <a:srgbClr val="FFFFFF"/>
                </a:highlight>
              </a:rPr>
              <a:t>Duplicate Values</a:t>
            </a:r>
            <a:r>
              <a:rPr lang="en" sz="1800">
                <a:highlight>
                  <a:srgbClr val="FFFFFF"/>
                </a:highlight>
              </a:rPr>
              <a:t> and removing them.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>
                <a:highlight>
                  <a:srgbClr val="FFFFFF"/>
                </a:highlight>
              </a:rPr>
              <a:t>Pandas </a:t>
            </a:r>
            <a:r>
              <a:rPr b="1" lang="en" sz="1800">
                <a:highlight>
                  <a:srgbClr val="FFFFFF"/>
                </a:highlight>
              </a:rPr>
              <a:t>duplicated()</a:t>
            </a:r>
            <a:r>
              <a:rPr lang="en" sz="1800">
                <a:highlight>
                  <a:srgbClr val="FFFFFF"/>
                </a:highlight>
              </a:rPr>
              <a:t> method helps in analyzing duplicate values only. It returns a boolean series which is True only for Unique elements.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>
                <a:highlight>
                  <a:srgbClr val="FFFFFF"/>
                </a:highlight>
              </a:rPr>
              <a:t>the duplicated() method returns False for Duplicates, the NOT of the series is taken to see unique value in Data Frame.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>
                <a:highlight>
                  <a:srgbClr val="FFFFFF"/>
                </a:highlight>
              </a:rPr>
              <a:t>Step1 : Returning a boolean series</a:t>
            </a:r>
            <a:endParaRPr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>
                <a:highlight>
                  <a:srgbClr val="FFFFFF"/>
                </a:highlight>
              </a:rPr>
              <a:t>Step2:  Removing duplicates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836676" y="460830"/>
            <a:ext cx="7626000" cy="8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Replacing data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24750" y="1866525"/>
            <a:ext cx="8440800" cy="276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•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Pandas dataframe.replace() function is used to replace a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dictionary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series, number etc. from a dataframe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•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Values of the DataFrame are replaced with other values dynamically</a:t>
            </a:r>
            <a:endParaRPr sz="1800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indent="-3429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df.replace(to_replace=value, value)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42900" lvl="1" marL="914400" marR="279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df.replace(to_place=[value1,value2,value3],value)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marR="279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venir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df.replace(to_place=np.nan,value)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836675" y="411476"/>
            <a:ext cx="7626000" cy="78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Filling missing data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258175" y="1638375"/>
            <a:ext cx="8777700" cy="337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If only a few of the values are missing, we can perform data imputation to substitute the missing data with some other value(s).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highlight>
                  <a:srgbClr val="FFFFFF"/>
                </a:highlight>
              </a:rPr>
              <a:t>There are many different methods for to replace missing values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5461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>
                <a:highlight>
                  <a:srgbClr val="FFFFFF"/>
                </a:highlight>
              </a:rPr>
              <a:t>Using the mean,median value and the most frequent value</a:t>
            </a:r>
            <a:endParaRPr>
              <a:highlight>
                <a:srgbClr val="FFFFFF"/>
              </a:highlight>
            </a:endParaRPr>
          </a:p>
          <a:p>
            <a:pPr indent="-342900" lvl="1" marL="914400" marR="5461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>
                <a:highlight>
                  <a:srgbClr val="FFFFFF"/>
                </a:highlight>
              </a:rPr>
              <a:t>Using Filling in missing values with a constant by </a:t>
            </a:r>
            <a:r>
              <a:rPr b="1" lang="en">
                <a:highlight>
                  <a:srgbClr val="FFFFFF"/>
                </a:highlight>
              </a:rPr>
              <a:t>fillna(constant)</a:t>
            </a:r>
            <a:endParaRPr b="1"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5461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Filling null values with the previous ones by 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■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df[‘column_name’].fillna(method = "pad")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>
                <a:highlight>
                  <a:schemeClr val="lt1"/>
                </a:highlight>
              </a:rPr>
              <a:t>Filling null values with the before ones by </a:t>
            </a:r>
            <a:endParaRPr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■"/>
            </a:pPr>
            <a:r>
              <a:rPr lang="en" sz="1800">
                <a:highlight>
                  <a:schemeClr val="lt1"/>
                </a:highlight>
              </a:rPr>
              <a:t>df[‘column_name’].fillna(method = "bfill")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827251" y="381855"/>
            <a:ext cx="7626000" cy="8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Dropping duplicate data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454350" y="1807275"/>
            <a:ext cx="8371800" cy="282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An important part of Data analysis is analyzing Duplicate Values and removing them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•"/>
            </a:pPr>
            <a:r>
              <a:rPr b="1" lang="en" sz="1800">
                <a:highlight>
                  <a:schemeClr val="lt1"/>
                </a:highlight>
              </a:rPr>
              <a:t>df.dropna()</a:t>
            </a:r>
            <a:r>
              <a:rPr lang="en" sz="1800">
                <a:highlight>
                  <a:schemeClr val="lt1"/>
                </a:highlight>
              </a:rPr>
              <a:t> -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drops all rows having null values and returns the dataframe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•"/>
            </a:pPr>
            <a:r>
              <a:rPr b="1" lang="en" sz="1800">
                <a:solidFill>
                  <a:srgbClr val="000000"/>
                </a:solidFill>
                <a:highlight>
                  <a:schemeClr val="lt1"/>
                </a:highlight>
              </a:rPr>
              <a:t>drop_duplicates()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 - </a:t>
            </a: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Return DataFrame with duplicate rows removed.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•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df.drop_duplicates(subset = "column_name")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" sz="1800">
                <a:highlight>
                  <a:schemeClr val="lt1"/>
                </a:highlight>
              </a:rPr>
              <a:t>df.drop_duplicates(subset = ["column_name1",’column_name2’])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836675" y="411476"/>
            <a:ext cx="7626000" cy="77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Identifying and Eliminating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268100" y="1642225"/>
            <a:ext cx="86289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Outliers are observations that are significantly different from other data points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Outliers can adversely affect the training process of a machine learning algorithm, resulting in a loss of accuracy.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Need to use the mathematical formula and retrieve the outlier data.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venir"/>
              <a:buChar char="●"/>
            </a:pPr>
            <a:r>
              <a:rPr b="1" lang="en" sz="1800">
                <a:solidFill>
                  <a:srgbClr val="292929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interquartile range(IQR) = Q3(quantile(0.75)) − Q1(quantile(0.25))</a:t>
            </a:r>
            <a:endParaRPr b="1" sz="1800">
              <a:solidFill>
                <a:srgbClr val="292929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3">
            <a:alphaModFix/>
          </a:blip>
          <a:srcRect b="18437" l="5247" r="6847" t="10730"/>
          <a:stretch/>
        </p:blipFill>
        <p:spPr>
          <a:xfrm>
            <a:off x="2503925" y="3329650"/>
            <a:ext cx="4157250" cy="1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/>
          <p:nvPr/>
        </p:nvSpPr>
        <p:spPr>
          <a:xfrm>
            <a:off x="1693050" y="1502750"/>
            <a:ext cx="7451100" cy="230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9"/>
          <p:cNvSpPr txBox="1"/>
          <p:nvPr/>
        </p:nvSpPr>
        <p:spPr>
          <a:xfrm>
            <a:off x="2297200" y="2187350"/>
            <a:ext cx="6325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Print(“THANK YOU”)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4468300"/>
            <a:ext cx="9144000" cy="67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Slides created, maintained and distributed by</a:t>
            </a:r>
            <a:b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Andhra Pradesh State Skill Development Corporation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9"/>
          <p:cNvSpPr/>
          <p:nvPr/>
        </p:nvSpPr>
        <p:spPr>
          <a:xfrm>
            <a:off x="0" y="1502750"/>
            <a:ext cx="1692900" cy="230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50"/>
            <a:ext cx="2301300" cy="2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/>
          <p:nvPr/>
        </p:nvSpPr>
        <p:spPr>
          <a:xfrm>
            <a:off x="26100" y="1502750"/>
            <a:ext cx="284700" cy="287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49"/>
          <p:cNvGrpSpPr/>
          <p:nvPr/>
        </p:nvGrpSpPr>
        <p:grpSpPr>
          <a:xfrm>
            <a:off x="681000" y="87325"/>
            <a:ext cx="7782000" cy="1162600"/>
            <a:chOff x="1092250" y="11125"/>
            <a:chExt cx="7782000" cy="1162600"/>
          </a:xfrm>
        </p:grpSpPr>
        <p:sp>
          <p:nvSpPr>
            <p:cNvPr id="302" name="Google Shape;302;p49"/>
            <p:cNvSpPr txBox="1"/>
            <p:nvPr/>
          </p:nvSpPr>
          <p:spPr>
            <a:xfrm>
              <a:off x="1092250" y="11125"/>
              <a:ext cx="7782000" cy="116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pic>
          <p:nvPicPr>
            <p:cNvPr id="303" name="Google Shape;303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1475" y="11125"/>
              <a:ext cx="7515550" cy="116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ccentBox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