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20"/>
  </p:notesMasterIdLst>
  <p:sldIdLst>
    <p:sldId id="256" r:id="rId5"/>
    <p:sldId id="257" r:id="rId6"/>
    <p:sldId id="266" r:id="rId7"/>
    <p:sldId id="265" r:id="rId8"/>
    <p:sldId id="264" r:id="rId9"/>
    <p:sldId id="267" r:id="rId10"/>
    <p:sldId id="272" r:id="rId11"/>
    <p:sldId id="268" r:id="rId12"/>
    <p:sldId id="273" r:id="rId13"/>
    <p:sldId id="274" r:id="rId14"/>
    <p:sldId id="261" r:id="rId15"/>
    <p:sldId id="270" r:id="rId16"/>
    <p:sldId id="277" r:id="rId17"/>
    <p:sldId id="271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6"/>
            <p14:sldId id="265"/>
            <p14:sldId id="264"/>
            <p14:sldId id="267"/>
            <p14:sldId id="272"/>
            <p14:sldId id="268"/>
            <p14:sldId id="273"/>
            <p14:sldId id="274"/>
            <p14:sldId id="261"/>
            <p14:sldId id="270"/>
            <p14:sldId id="277"/>
            <p14:sldId id="27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3B01"/>
    <a:srgbClr val="FFB900"/>
    <a:srgbClr val="00BCF2"/>
    <a:srgbClr val="00526A"/>
    <a:srgbClr val="008272"/>
    <a:srgbClr val="5C2D91"/>
    <a:srgbClr val="E6E6E6"/>
    <a:srgbClr val="505050"/>
    <a:srgbClr val="7030A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76966" autoAdjust="0"/>
  </p:normalViewPr>
  <p:slideViewPr>
    <p:cSldViewPr snapToGrid="0">
      <p:cViewPr varScale="1">
        <p:scale>
          <a:sx n="92" d="100"/>
          <a:sy n="92" d="100"/>
        </p:scale>
        <p:origin x="7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96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45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59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4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41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84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4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53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9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73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quick-start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witch.tv/csharpfritz" TargetMode="External"/><Relationship Id="rId5" Type="http://schemas.openxmlformats.org/officeDocument/2006/relationships/hyperlink" Target="https://www.dotnetfoundation.org/" TargetMode="External"/><Relationship Id="rId4" Type="http://schemas.openxmlformats.org/officeDocument/2006/relationships/hyperlink" Target="https://www.microsoft.com/net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98D4C-9389-4A35-BDEC-E53E4593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Basic Building blocks for your 1</a:t>
            </a:r>
            <a:r>
              <a:rPr lang="en-US" sz="4000" baseline="30000" dirty="0"/>
              <a:t>st</a:t>
            </a:r>
            <a:r>
              <a:rPr lang="en-US" sz="4000" dirty="0"/>
              <a:t> ASP.NET Core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2235A4-7315-4854-B4DD-995948E9D095}"/>
              </a:ext>
            </a:extLst>
          </p:cNvPr>
          <p:cNvSpPr/>
          <p:nvPr/>
        </p:nvSpPr>
        <p:spPr bwMode="auto">
          <a:xfrm>
            <a:off x="6487986" y="2293688"/>
            <a:ext cx="2203704" cy="1683041"/>
          </a:xfrm>
          <a:prstGeom prst="roundRect">
            <a:avLst/>
          </a:prstGeom>
          <a:solidFill>
            <a:srgbClr val="00BCF2"/>
          </a:solidFill>
          <a:ln>
            <a:solidFill>
              <a:srgbClr val="00BCF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Layer 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Entity Framework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A7CB3-B896-4C83-8401-7DC81023FD8C}"/>
              </a:ext>
            </a:extLst>
          </p:cNvPr>
          <p:cNvSpPr/>
          <p:nvPr/>
        </p:nvSpPr>
        <p:spPr bwMode="auto">
          <a:xfrm>
            <a:off x="814134" y="2293687"/>
            <a:ext cx="2203704" cy="1683041"/>
          </a:xfrm>
          <a:prstGeom prst="round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Languages </a:t>
            </a:r>
          </a:p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Razor, CSS, JS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24D494-0546-4D80-A2D4-D26C20CABC88}"/>
              </a:ext>
            </a:extLst>
          </p:cNvPr>
          <p:cNvSpPr/>
          <p:nvPr/>
        </p:nvSpPr>
        <p:spPr bwMode="auto">
          <a:xfrm>
            <a:off x="3655950" y="2297641"/>
            <a:ext cx="2203704" cy="1683041"/>
          </a:xfrm>
          <a:prstGeom prst="round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Framework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67216D-F801-43EC-BFB1-4619E4594AF3}"/>
              </a:ext>
            </a:extLst>
          </p:cNvPr>
          <p:cNvSpPr/>
          <p:nvPr/>
        </p:nvSpPr>
        <p:spPr bwMode="auto">
          <a:xfrm>
            <a:off x="9053196" y="2271365"/>
            <a:ext cx="2203704" cy="1683098"/>
          </a:xfrm>
          <a:prstGeom prst="round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Framework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83684A-1EAB-4A95-A1FE-239DB083BA83}"/>
              </a:ext>
            </a:extLst>
          </p:cNvPr>
          <p:cNvSpPr/>
          <p:nvPr/>
        </p:nvSpPr>
        <p:spPr bwMode="auto">
          <a:xfrm>
            <a:off x="823596" y="4868863"/>
            <a:ext cx="10433304" cy="1589809"/>
          </a:xfrm>
          <a:prstGeom prst="roundRect">
            <a:avLst/>
          </a:prstGeom>
          <a:solidFill>
            <a:srgbClr val="D83B01"/>
          </a:solidFill>
          <a:ln>
            <a:solidFill>
              <a:srgbClr val="D83B0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App</a:t>
            </a:r>
          </a:p>
        </p:txBody>
      </p:sp>
    </p:spTree>
    <p:extLst>
      <p:ext uri="{BB962C8B-B14F-4D97-AF65-F5344CB8AC3E}">
        <p14:creationId xmlns:p14="http://schemas.microsoft.com/office/powerpoint/2010/main" val="304801851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2677656"/>
          </a:xfrm>
        </p:spPr>
        <p:txBody>
          <a:bodyPr/>
          <a:lstStyle/>
          <a:p>
            <a:r>
              <a:rPr lang="en-US" dirty="0"/>
              <a:t>Project structure</a:t>
            </a:r>
            <a:br>
              <a:rPr lang="en-US" dirty="0"/>
            </a:br>
            <a:r>
              <a:rPr lang="en-US" dirty="0"/>
              <a:t>Demo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D36DD1-F7F5-4288-8701-1922224B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8B78C8-5561-4D4B-B22C-5AB33BD52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874973"/>
              </p:ext>
            </p:extLst>
          </p:nvPr>
        </p:nvGraphicFramePr>
        <p:xfrm>
          <a:off x="457199" y="1383983"/>
          <a:ext cx="11022228" cy="4269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1114">
                  <a:extLst>
                    <a:ext uri="{9D8B030D-6E8A-4147-A177-3AD203B41FA5}">
                      <a16:colId xmlns:a16="http://schemas.microsoft.com/office/drawing/2014/main" val="438219407"/>
                    </a:ext>
                  </a:extLst>
                </a:gridCol>
                <a:gridCol w="5511114">
                  <a:extLst>
                    <a:ext uri="{9D8B030D-6E8A-4147-A177-3AD203B41FA5}">
                      <a16:colId xmlns:a16="http://schemas.microsoft.com/office/drawing/2014/main" val="2708576179"/>
                    </a:ext>
                  </a:extLst>
                </a:gridCol>
              </a:tblGrid>
              <a:tr h="818629">
                <a:tc>
                  <a:txBody>
                    <a:bodyPr/>
                    <a:lstStyle/>
                    <a:p>
                      <a:r>
                        <a:rPr lang="en-US" sz="2800" dirty="0"/>
                        <a:t>Files or Folders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Purpose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04999"/>
                  </a:ext>
                </a:extLst>
              </a:tr>
              <a:tr h="818629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+mj-lt"/>
                        </a:rPr>
                        <a:t>wwroot</a:t>
                      </a:r>
                      <a:r>
                        <a:rPr lang="en-US" sz="1800" dirty="0">
                          <a:latin typeface="+mj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Contains all the static files. For example CSS, images etc.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244578"/>
                  </a:ext>
                </a:extLst>
              </a:tr>
              <a:tr h="81862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Pages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This folder contains the pages for our application.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496974"/>
                  </a:ext>
                </a:extLst>
              </a:tr>
              <a:tr h="818629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Startup.cs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+mj-lt"/>
                        </a:rPr>
                        <a:t>Configures services we use in our application. For example adding user authentication through Microsoft, Google or Facebook account.</a:t>
                      </a:r>
                    </a:p>
                  </a:txBody>
                  <a:tcPr marL="82550" marR="82550" marT="38100" marB="38100" anchor="ctr"/>
                </a:tc>
                <a:extLst>
                  <a:ext uri="{0D108BD9-81ED-4DB2-BD59-A6C34878D82A}">
                    <a16:rowId xmlns:a16="http://schemas.microsoft.com/office/drawing/2014/main" val="1796300629"/>
                  </a:ext>
                </a:extLst>
              </a:tr>
              <a:tr h="818629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Program.cs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Host our ASP.NET Core application.</a:t>
                      </a:r>
                    </a:p>
                    <a:p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The host is responsible for app startup and lifetime management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10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25551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19FA8-7CB6-4E92-B9C3-297EB25DE7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922" y="1611740"/>
            <a:ext cx="11653523" cy="49644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Show them where to get the tools 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Go to dot.net 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Show learn in the browser 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Show the dotnet CLI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Create a new Razor page application using the dotnet CLI</a:t>
            </a:r>
          </a:p>
          <a:p>
            <a:pPr lvl="1">
              <a:lnSpc>
                <a:spcPct val="150000"/>
              </a:lnSpc>
            </a:pPr>
            <a:r>
              <a:rPr lang="en-US" altLang="en-US" sz="1400" dirty="0">
                <a:solidFill>
                  <a:srgbClr val="24292E"/>
                </a:solidFill>
                <a:latin typeface="SFMono-Regular"/>
              </a:rPr>
              <a:t>	dotnet new razor -o </a:t>
            </a:r>
            <a:r>
              <a:rPr lang="en-US" altLang="en-US" sz="1400" dirty="0" err="1">
                <a:solidFill>
                  <a:srgbClr val="24292E"/>
                </a:solidFill>
                <a:latin typeface="SFMono-Regular"/>
              </a:rPr>
              <a:t>RazorPagesMovie</a:t>
            </a:r>
            <a:r>
              <a:rPr lang="en-US" altLang="en-US" sz="1400" dirty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en-US" sz="1400" dirty="0">
                <a:solidFill>
                  <a:srgbClr val="24292E"/>
                </a:solidFill>
                <a:latin typeface="SFMono-Regular"/>
              </a:rPr>
              <a:t>	cd </a:t>
            </a:r>
            <a:r>
              <a:rPr lang="en-US" altLang="en-US" sz="1400" dirty="0" err="1">
                <a:solidFill>
                  <a:srgbClr val="24292E"/>
                </a:solidFill>
                <a:latin typeface="SFMono-Regular"/>
              </a:rPr>
              <a:t>RazorPagesMovie</a:t>
            </a:r>
            <a:r>
              <a:rPr lang="en-US" altLang="en-US" sz="1400" dirty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en-US" sz="1400" dirty="0">
                <a:solidFill>
                  <a:srgbClr val="24292E"/>
                </a:solidFill>
                <a:latin typeface="SFMono-Regular"/>
              </a:rPr>
              <a:t>	dotnet run</a:t>
            </a:r>
            <a:r>
              <a:rPr lang="en-US" altLang="en-US" sz="1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/>
              <a:t> Open the code in VS Code.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Walk the audience through the project structure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672E2F-FE97-4D1B-BDBC-595244040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22" y="164820"/>
            <a:ext cx="11655840" cy="899665"/>
          </a:xfrm>
        </p:spPr>
        <p:txBody>
          <a:bodyPr/>
          <a:lstStyle/>
          <a:p>
            <a:r>
              <a:rPr lang="en-US" dirty="0"/>
              <a:t>Hidden Slide</a:t>
            </a:r>
            <a:br>
              <a:rPr lang="en-US" dirty="0"/>
            </a:br>
            <a:r>
              <a:rPr lang="en-US" sz="2800" dirty="0"/>
              <a:t>Demo instructions 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E04330B-A10D-49FA-905D-DA01AEFFE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60914" cy="1384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82424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4EC02F-881C-49FC-AABC-33049297DB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96135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Workshop Material </a:t>
            </a:r>
          </a:p>
          <a:p>
            <a:r>
              <a:rPr lang="en-US" sz="3200" dirty="0"/>
              <a:t>Workshop Material - aka.ms/beginners-workshop</a:t>
            </a:r>
          </a:p>
          <a:p>
            <a:r>
              <a:rPr lang="en-US" sz="3200" dirty="0"/>
              <a:t>Something extra - aka.ms/extra-workshop</a:t>
            </a:r>
          </a:p>
          <a:p>
            <a:pPr marL="0" indent="0">
              <a:buNone/>
            </a:pPr>
            <a:r>
              <a:rPr lang="en-US" sz="3200" b="1" dirty="0"/>
              <a:t>Learn and tools</a:t>
            </a:r>
          </a:p>
          <a:p>
            <a:r>
              <a:rPr lang="en-US" sz="3200" dirty="0"/>
              <a:t>Documentation – </a:t>
            </a:r>
            <a:r>
              <a:rPr lang="en-US" sz="3200" dirty="0">
                <a:hlinkClick r:id="rId3"/>
              </a:rPr>
              <a:t>docs.microsoft.com</a:t>
            </a:r>
            <a:endParaRPr lang="en-US" sz="3200" dirty="0"/>
          </a:p>
          <a:p>
            <a:r>
              <a:rPr lang="en-US" sz="3200" dirty="0">
                <a:hlinkClick r:id="rId4"/>
              </a:rPr>
              <a:t>dot.net </a:t>
            </a:r>
            <a:r>
              <a:rPr lang="en-US" sz="3200" dirty="0"/>
              <a:t>-  Get all the tools you need in one place.</a:t>
            </a:r>
          </a:p>
          <a:p>
            <a:pPr marL="0" indent="0">
              <a:buNone/>
            </a:pPr>
            <a:r>
              <a:rPr lang="en-US" sz="3200" b="1" dirty="0"/>
              <a:t>Get involved</a:t>
            </a:r>
          </a:p>
          <a:p>
            <a:r>
              <a:rPr lang="en-US" sz="3200" dirty="0">
                <a:hlinkClick r:id="rId5"/>
              </a:rPr>
              <a:t>.NET Foundation </a:t>
            </a:r>
            <a:endParaRPr lang="en-US" sz="3200" dirty="0"/>
          </a:p>
          <a:p>
            <a:r>
              <a:rPr lang="en-US" sz="3200" dirty="0">
                <a:hlinkClick r:id="rId6"/>
              </a:rPr>
              <a:t>Twitch Channels 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9CECC5-CE4D-4471-AF1D-819ACECA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61250915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47" y="1453805"/>
            <a:ext cx="9860610" cy="17930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ASP.NET Core </a:t>
            </a:r>
            <a:br>
              <a:rPr lang="en-US" dirty="0"/>
            </a:br>
            <a:r>
              <a:rPr lang="en-US" sz="4400" dirty="0"/>
              <a:t>Welcome to ASP.NET Core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Toolkit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70598-952B-453E-BAD8-6DA41863CEF3}"/>
              </a:ext>
            </a:extLst>
          </p:cNvPr>
          <p:cNvSpPr txBox="1"/>
          <p:nvPr/>
        </p:nvSpPr>
        <p:spPr>
          <a:xfrm>
            <a:off x="638372" y="5609402"/>
            <a:ext cx="4758931" cy="7602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Download.NET Core SDK ,  and use command line tools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and a editor of your choice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347486-2EA3-47AF-A79C-C97C6E635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217" y="1348911"/>
            <a:ext cx="2261242" cy="17720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657A89-710B-4935-A7AC-C59AADBC39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63" y="3973107"/>
            <a:ext cx="1489447" cy="132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328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Toolkit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70598-952B-453E-BAD8-6DA41863CEF3}"/>
              </a:ext>
            </a:extLst>
          </p:cNvPr>
          <p:cNvSpPr txBox="1"/>
          <p:nvPr/>
        </p:nvSpPr>
        <p:spPr>
          <a:xfrm>
            <a:off x="457200" y="5635562"/>
            <a:ext cx="4758931" cy="7602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Download.NET Core SDK ,  and use command line tools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and a editor of your choice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F19D1-2A07-48AE-A6AC-E662D135C93D}"/>
              </a:ext>
            </a:extLst>
          </p:cNvPr>
          <p:cNvSpPr txBox="1"/>
          <p:nvPr/>
        </p:nvSpPr>
        <p:spPr>
          <a:xfrm>
            <a:off x="7386365" y="5635562"/>
            <a:ext cx="4357219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Pick from one of our Visual Studio editors or IDEs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347486-2EA3-47AF-A79C-C97C6E635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217" y="1348911"/>
            <a:ext cx="2261242" cy="17720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657A89-710B-4935-A7AC-C59AADBC39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63" y="3973107"/>
            <a:ext cx="1489447" cy="13244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3BBFE4-83CD-4295-A512-6ACC4680E7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5456" y="1348911"/>
            <a:ext cx="861493" cy="776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4C5653-BA79-49BB-AF34-9D60CE6902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286" b="90000" l="22467" r="7839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20144" y="2812835"/>
            <a:ext cx="1712894" cy="899665"/>
          </a:xfrm>
          <a:prstGeom prst="rect">
            <a:avLst/>
          </a:prstGeom>
        </p:spPr>
      </p:pic>
      <p:pic>
        <p:nvPicPr>
          <p:cNvPr id="10" name="Shape 416">
            <a:extLst>
              <a:ext uri="{FF2B5EF4-FFF2-40B4-BE49-F238E27FC236}">
                <a16:creationId xmlns:a16="http://schemas.microsoft.com/office/drawing/2014/main" id="{CA9ED1C3-EE0B-46E2-8317-110E5BAC0B1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061116" y="4395623"/>
            <a:ext cx="859536" cy="777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0FFA86-545D-4496-A46E-2ACF53446183}"/>
              </a:ext>
            </a:extLst>
          </p:cNvPr>
          <p:cNvSpPr txBox="1"/>
          <p:nvPr/>
        </p:nvSpPr>
        <p:spPr>
          <a:xfrm>
            <a:off x="8796912" y="2194408"/>
            <a:ext cx="1536126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Visual Studio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2AEB22-5073-4A0E-B2E2-BC72FAF32DDB}"/>
              </a:ext>
            </a:extLst>
          </p:cNvPr>
          <p:cNvSpPr txBox="1"/>
          <p:nvPr/>
        </p:nvSpPr>
        <p:spPr>
          <a:xfrm>
            <a:off x="8504238" y="3695930"/>
            <a:ext cx="2287934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Visual Studio for Mac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F2865E-EA1E-44FB-9332-F4A7AF22E332}"/>
              </a:ext>
            </a:extLst>
          </p:cNvPr>
          <p:cNvSpPr txBox="1"/>
          <p:nvPr/>
        </p:nvSpPr>
        <p:spPr>
          <a:xfrm>
            <a:off x="8640594" y="5181866"/>
            <a:ext cx="2066720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59564249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98D4C-9389-4A35-BDEC-E53E4593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Basic Building blocks for your 1</a:t>
            </a:r>
            <a:r>
              <a:rPr lang="en-US" sz="4000" baseline="30000" dirty="0"/>
              <a:t>st</a:t>
            </a:r>
            <a:r>
              <a:rPr lang="en-US" sz="4000" dirty="0"/>
              <a:t> ASP.NET Core 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F6F6FE-EE7E-42A4-982D-DC6FF79AB8D2}"/>
              </a:ext>
            </a:extLst>
          </p:cNvPr>
          <p:cNvSpPr/>
          <p:nvPr/>
        </p:nvSpPr>
        <p:spPr bwMode="auto">
          <a:xfrm>
            <a:off x="814134" y="2293687"/>
            <a:ext cx="2203704" cy="1683041"/>
          </a:xfrm>
          <a:prstGeom prst="round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Languages </a:t>
            </a:r>
          </a:p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C#, Razor, CSS, JS</a:t>
            </a:r>
          </a:p>
        </p:txBody>
      </p:sp>
    </p:spTree>
    <p:extLst>
      <p:ext uri="{BB962C8B-B14F-4D97-AF65-F5344CB8AC3E}">
        <p14:creationId xmlns:p14="http://schemas.microsoft.com/office/powerpoint/2010/main" val="220920779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98D4C-9389-4A35-BDEC-E53E4593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Basic Building blocks for your 1</a:t>
            </a:r>
            <a:r>
              <a:rPr lang="en-US" sz="4000" baseline="30000" dirty="0"/>
              <a:t>st</a:t>
            </a:r>
            <a:r>
              <a:rPr lang="en-US" sz="4000" dirty="0"/>
              <a:t> ASP.NET Core App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6DA5E0-F7FE-4E21-892F-A5C7F4556988}"/>
              </a:ext>
            </a:extLst>
          </p:cNvPr>
          <p:cNvSpPr/>
          <p:nvPr/>
        </p:nvSpPr>
        <p:spPr bwMode="auto">
          <a:xfrm>
            <a:off x="3655950" y="2297641"/>
            <a:ext cx="2203704" cy="1683041"/>
          </a:xfrm>
          <a:prstGeom prst="round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Framework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F6F6FE-EE7E-42A4-982D-DC6FF79AB8D2}"/>
              </a:ext>
            </a:extLst>
          </p:cNvPr>
          <p:cNvSpPr/>
          <p:nvPr/>
        </p:nvSpPr>
        <p:spPr bwMode="auto">
          <a:xfrm>
            <a:off x="814134" y="2293687"/>
            <a:ext cx="2203704" cy="1683041"/>
          </a:xfrm>
          <a:prstGeom prst="round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Languages </a:t>
            </a:r>
          </a:p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Razor, CSS, JS</a:t>
            </a:r>
          </a:p>
        </p:txBody>
      </p:sp>
    </p:spTree>
    <p:extLst>
      <p:ext uri="{BB962C8B-B14F-4D97-AF65-F5344CB8AC3E}">
        <p14:creationId xmlns:p14="http://schemas.microsoft.com/office/powerpoint/2010/main" val="20673028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98D4C-9389-4A35-BDEC-E53E4593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Basic Building blocks for your 1</a:t>
            </a:r>
            <a:r>
              <a:rPr lang="en-US" sz="4000" baseline="30000" dirty="0"/>
              <a:t>st</a:t>
            </a:r>
            <a:r>
              <a:rPr lang="en-US" sz="4000" dirty="0"/>
              <a:t> ASP.NET Core App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6DA5E0-F7FE-4E21-892F-A5C7F4556988}"/>
              </a:ext>
            </a:extLst>
          </p:cNvPr>
          <p:cNvSpPr/>
          <p:nvPr/>
        </p:nvSpPr>
        <p:spPr bwMode="auto">
          <a:xfrm>
            <a:off x="3655949" y="2297641"/>
            <a:ext cx="3671607" cy="2571222"/>
          </a:xfrm>
          <a:prstGeom prst="round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Framework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F6F6FE-EE7E-42A4-982D-DC6FF79AB8D2}"/>
              </a:ext>
            </a:extLst>
          </p:cNvPr>
          <p:cNvSpPr/>
          <p:nvPr/>
        </p:nvSpPr>
        <p:spPr bwMode="auto">
          <a:xfrm>
            <a:off x="814134" y="2293687"/>
            <a:ext cx="2203704" cy="1683041"/>
          </a:xfrm>
          <a:prstGeom prst="round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Languages </a:t>
            </a:r>
          </a:p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Razor, CSS, 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44D00-DF87-491B-BBE7-60ECCFFF6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103" y="3429000"/>
            <a:ext cx="728049" cy="8495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0BA5C7-74DE-4A2A-B950-90FE5EBA4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35" y="3406052"/>
            <a:ext cx="753805" cy="8495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6A2962-BE92-48F3-9534-8E6C24F821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192" y="3406051"/>
            <a:ext cx="516846" cy="8495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5E0C09-7FA9-40C3-A2A0-9DB1FCA6B2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975" y="3406050"/>
            <a:ext cx="728049" cy="8495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970589-93C3-4809-9A4B-BF5CBC3ACF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248" y="3406049"/>
            <a:ext cx="672733" cy="7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0373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98D4C-9389-4A35-BDEC-E53E4593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Basic Building blocks for your 1</a:t>
            </a:r>
            <a:r>
              <a:rPr lang="en-US" sz="4000" baseline="30000" dirty="0"/>
              <a:t>st</a:t>
            </a:r>
            <a:r>
              <a:rPr lang="en-US" sz="4000" dirty="0"/>
              <a:t> ASP.NET Core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2235A4-7315-4854-B4DD-995948E9D095}"/>
              </a:ext>
            </a:extLst>
          </p:cNvPr>
          <p:cNvSpPr/>
          <p:nvPr/>
        </p:nvSpPr>
        <p:spPr bwMode="auto">
          <a:xfrm>
            <a:off x="6487986" y="2293688"/>
            <a:ext cx="2203704" cy="1683041"/>
          </a:xfrm>
          <a:prstGeom prst="roundRect">
            <a:avLst/>
          </a:prstGeom>
          <a:solidFill>
            <a:srgbClr val="00BCF2"/>
          </a:solidFill>
          <a:ln>
            <a:solidFill>
              <a:srgbClr val="00BCF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Layer 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Entity Framework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A7CB3-B896-4C83-8401-7DC81023FD8C}"/>
              </a:ext>
            </a:extLst>
          </p:cNvPr>
          <p:cNvSpPr/>
          <p:nvPr/>
        </p:nvSpPr>
        <p:spPr bwMode="auto">
          <a:xfrm>
            <a:off x="814134" y="2293687"/>
            <a:ext cx="2203704" cy="1683041"/>
          </a:xfrm>
          <a:prstGeom prst="round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Languages </a:t>
            </a:r>
          </a:p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Razor, CSS, JS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24D494-0546-4D80-A2D4-D26C20CABC88}"/>
              </a:ext>
            </a:extLst>
          </p:cNvPr>
          <p:cNvSpPr/>
          <p:nvPr/>
        </p:nvSpPr>
        <p:spPr bwMode="auto">
          <a:xfrm>
            <a:off x="3655950" y="2297641"/>
            <a:ext cx="2203704" cy="1683041"/>
          </a:xfrm>
          <a:prstGeom prst="round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Framework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6475042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98D4C-9389-4A35-BDEC-E53E4593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Basic Building blocks for your 1</a:t>
            </a:r>
            <a:r>
              <a:rPr lang="en-US" sz="4000" baseline="30000" dirty="0"/>
              <a:t>st</a:t>
            </a:r>
            <a:r>
              <a:rPr lang="en-US" sz="4000" dirty="0"/>
              <a:t> ASP.NET Core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2235A4-7315-4854-B4DD-995948E9D095}"/>
              </a:ext>
            </a:extLst>
          </p:cNvPr>
          <p:cNvSpPr/>
          <p:nvPr/>
        </p:nvSpPr>
        <p:spPr bwMode="auto">
          <a:xfrm>
            <a:off x="6487986" y="2293688"/>
            <a:ext cx="2203704" cy="1683041"/>
          </a:xfrm>
          <a:prstGeom prst="roundRect">
            <a:avLst/>
          </a:prstGeom>
          <a:solidFill>
            <a:srgbClr val="00BCF2"/>
          </a:solidFill>
          <a:ln>
            <a:solidFill>
              <a:srgbClr val="00BCF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Layer 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Entity Framework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A7CB3-B896-4C83-8401-7DC81023FD8C}"/>
              </a:ext>
            </a:extLst>
          </p:cNvPr>
          <p:cNvSpPr/>
          <p:nvPr/>
        </p:nvSpPr>
        <p:spPr bwMode="auto">
          <a:xfrm>
            <a:off x="814134" y="2293687"/>
            <a:ext cx="2203704" cy="1683041"/>
          </a:xfrm>
          <a:prstGeom prst="round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Languages </a:t>
            </a:r>
          </a:p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Razor, CSS, JS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24D494-0546-4D80-A2D4-D26C20CABC88}"/>
              </a:ext>
            </a:extLst>
          </p:cNvPr>
          <p:cNvSpPr/>
          <p:nvPr/>
        </p:nvSpPr>
        <p:spPr bwMode="auto">
          <a:xfrm>
            <a:off x="3655950" y="2297641"/>
            <a:ext cx="2203704" cy="1683041"/>
          </a:xfrm>
          <a:prstGeom prst="round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Framework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67216D-F801-43EC-BFB1-4619E4594AF3}"/>
              </a:ext>
            </a:extLst>
          </p:cNvPr>
          <p:cNvSpPr/>
          <p:nvPr/>
        </p:nvSpPr>
        <p:spPr bwMode="auto">
          <a:xfrm>
            <a:off x="9053196" y="2271365"/>
            <a:ext cx="2203704" cy="1683098"/>
          </a:xfrm>
          <a:prstGeom prst="round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Framework </a:t>
            </a:r>
          </a:p>
        </p:txBody>
      </p:sp>
    </p:spTree>
    <p:extLst>
      <p:ext uri="{BB962C8B-B14F-4D97-AF65-F5344CB8AC3E}">
        <p14:creationId xmlns:p14="http://schemas.microsoft.com/office/powerpoint/2010/main" val="332953807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Team_PresentationTemplate.pptx  -  Read-Only" id="{2363CE02-760E-413D-8221-AF67AFE765C4}" vid="{611879E8-DE26-489A-8B91-DA84EE062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0" ma:contentTypeDescription="Create a new document." ma:contentTypeScope="" ma:versionID="e1162cc15dbfb914ec52a789942caef8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158813283217a5160f6383901b0d05a5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5A321A-8CE3-45D5-9A72-BB0D8FA29E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1245976-3b4d-4794-a754-317688483df2"/>
    <ds:schemaRef ds:uri="569b343d-e775-480b-9b2b-6a6986deb9b0"/>
    <ds:schemaRef ds:uri="http://schemas.microsoft.com/sharepoint/v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DotnetTeam_PresentationTemplate (1)</Template>
  <TotalTime>7328</TotalTime>
  <Words>402</Words>
  <Application>Microsoft Office PowerPoint</Application>
  <PresentationFormat>Widescreen</PresentationFormat>
  <Paragraphs>108</Paragraphs>
  <Slides>15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Segoe UI Light</vt:lpstr>
      <vt:lpstr>SFMono-Regular</vt:lpstr>
      <vt:lpstr>Wingdings</vt:lpstr>
      <vt:lpstr>Dotnet_Template</vt:lpstr>
      <vt:lpstr>PowerPoint Presentation</vt:lpstr>
      <vt:lpstr>ASP.NET Core  Welcome to ASP.NET Core</vt:lpstr>
      <vt:lpstr>ASP.NET Core Toolkit </vt:lpstr>
      <vt:lpstr>ASP.NET Core Toolkit </vt:lpstr>
      <vt:lpstr>Basic Building blocks for your 1st ASP.NET Core App</vt:lpstr>
      <vt:lpstr>Basic Building blocks for your 1st ASP.NET Core App</vt:lpstr>
      <vt:lpstr>Basic Building blocks for your 1st ASP.NET Core App</vt:lpstr>
      <vt:lpstr>Basic Building blocks for your 1st ASP.NET Core App</vt:lpstr>
      <vt:lpstr>Basic Building blocks for your 1st ASP.NET Core App</vt:lpstr>
      <vt:lpstr>Basic Building blocks for your 1st ASP.NET Core App</vt:lpstr>
      <vt:lpstr>Project structure Demo   </vt:lpstr>
      <vt:lpstr>Project Structure </vt:lpstr>
      <vt:lpstr>Hidden Slide Demo instructions 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Naggaga Nakanwagi</dc:creator>
  <cp:lastModifiedBy>Maria Naggaga Nakanwagi</cp:lastModifiedBy>
  <cp:revision>28</cp:revision>
  <dcterms:created xsi:type="dcterms:W3CDTF">2018-03-29T16:06:36Z</dcterms:created>
  <dcterms:modified xsi:type="dcterms:W3CDTF">2018-04-04T16:29:49Z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