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81" r:id="rId6"/>
    <p:sldId id="261" r:id="rId7"/>
    <p:sldId id="262" r:id="rId8"/>
    <p:sldId id="282" r:id="rId9"/>
    <p:sldId id="263" r:id="rId10"/>
    <p:sldId id="266" r:id="rId11"/>
    <p:sldId id="273" r:id="rId12"/>
    <p:sldId id="277" r:id="rId13"/>
    <p:sldId id="278" r:id="rId14"/>
    <p:sldId id="279" r:id="rId15"/>
    <p:sldId id="280" r:id="rId16"/>
    <p:sldId id="25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42" autoAdjust="0"/>
  </p:normalViewPr>
  <p:slideViewPr>
    <p:cSldViewPr>
      <p:cViewPr varScale="1">
        <p:scale>
          <a:sx n="57" d="100"/>
          <a:sy n="57" d="100"/>
        </p:scale>
        <p:origin x="31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E52E6-D2D6-4FA1-8652-34F07DE27872}" type="datetimeFigureOut">
              <a:rPr lang="en-IE" smtClean="0"/>
              <a:t>25/09/2023</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6EC84-BCDF-4B7A-95CC-FF6ED4075291}" type="slidenum">
              <a:rPr lang="en-IE" smtClean="0"/>
              <a:t>‹#›</a:t>
            </a:fld>
            <a:endParaRPr lang="en-IE"/>
          </a:p>
        </p:txBody>
      </p:sp>
    </p:spTree>
    <p:extLst>
      <p:ext uri="{BB962C8B-B14F-4D97-AF65-F5344CB8AC3E}">
        <p14:creationId xmlns:p14="http://schemas.microsoft.com/office/powerpoint/2010/main" val="2854360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0C2C0F8E-651C-4CCA-B220-5941F331A9CE}" type="datetime1">
              <a:rPr lang="en-IE" smtClean="0"/>
              <a:t>25/09/2023</a:t>
            </a:fld>
            <a:endParaRPr lang="en-IE"/>
          </a:p>
        </p:txBody>
      </p:sp>
      <p:sp>
        <p:nvSpPr>
          <p:cNvPr id="5" name="Footer Placeholder 4"/>
          <p:cNvSpPr>
            <a:spLocks noGrp="1"/>
          </p:cNvSpPr>
          <p:nvPr>
            <p:ph type="ftr" sz="quarter" idx="11"/>
          </p:nvPr>
        </p:nvSpPr>
        <p:spPr/>
        <p:txBody>
          <a:bodyPr/>
          <a:lstStyle/>
          <a:p>
            <a:r>
              <a:rPr lang="en-IE"/>
              <a:t>@Creswell (2008). Research Design</a:t>
            </a:r>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51476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889AD8D-2318-4FD5-87B9-82006EE59600}" type="datetime1">
              <a:rPr lang="en-IE" smtClean="0"/>
              <a:t>25/09/2023</a:t>
            </a:fld>
            <a:endParaRPr lang="en-IE"/>
          </a:p>
        </p:txBody>
      </p:sp>
      <p:sp>
        <p:nvSpPr>
          <p:cNvPr id="5" name="Footer Placeholder 4"/>
          <p:cNvSpPr>
            <a:spLocks noGrp="1"/>
          </p:cNvSpPr>
          <p:nvPr>
            <p:ph type="ftr" sz="quarter" idx="11"/>
          </p:nvPr>
        </p:nvSpPr>
        <p:spPr/>
        <p:txBody>
          <a:bodyPr/>
          <a:lstStyle/>
          <a:p>
            <a:r>
              <a:rPr lang="en-IE"/>
              <a:t>@Creswell (2008). Research Design</a:t>
            </a:r>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73204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8CC86E2-0C4A-42E4-B581-D75FBB6E05AE}" type="datetime1">
              <a:rPr lang="en-IE" smtClean="0"/>
              <a:t>25/09/2023</a:t>
            </a:fld>
            <a:endParaRPr lang="en-IE"/>
          </a:p>
        </p:txBody>
      </p:sp>
      <p:sp>
        <p:nvSpPr>
          <p:cNvPr id="5" name="Footer Placeholder 4"/>
          <p:cNvSpPr>
            <a:spLocks noGrp="1"/>
          </p:cNvSpPr>
          <p:nvPr>
            <p:ph type="ftr" sz="quarter" idx="11"/>
          </p:nvPr>
        </p:nvSpPr>
        <p:spPr/>
        <p:txBody>
          <a:bodyPr/>
          <a:lstStyle/>
          <a:p>
            <a:r>
              <a:rPr lang="en-IE"/>
              <a:t>@Creswell (2008). Research Design</a:t>
            </a:r>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81134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732C3C9A-DC59-4C87-8764-8A12DDB62E46}" type="datetime1">
              <a:rPr lang="en-IE" smtClean="0"/>
              <a:t>25/09/2023</a:t>
            </a:fld>
            <a:endParaRPr lang="en-IE"/>
          </a:p>
        </p:txBody>
      </p:sp>
      <p:sp>
        <p:nvSpPr>
          <p:cNvPr id="5" name="Footer Placeholder 4"/>
          <p:cNvSpPr>
            <a:spLocks noGrp="1"/>
          </p:cNvSpPr>
          <p:nvPr>
            <p:ph type="ftr" sz="quarter" idx="11"/>
          </p:nvPr>
        </p:nvSpPr>
        <p:spPr/>
        <p:txBody>
          <a:bodyPr/>
          <a:lstStyle/>
          <a:p>
            <a:r>
              <a:rPr lang="en-IE"/>
              <a:t>@Creswell (2008). Research Design</a:t>
            </a:r>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69265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B41DA-C0EC-42EB-BCF9-404922E878C9}" type="datetime1">
              <a:rPr lang="en-IE" smtClean="0"/>
              <a:t>25/09/2023</a:t>
            </a:fld>
            <a:endParaRPr lang="en-IE"/>
          </a:p>
        </p:txBody>
      </p:sp>
      <p:sp>
        <p:nvSpPr>
          <p:cNvPr id="5" name="Footer Placeholder 4"/>
          <p:cNvSpPr>
            <a:spLocks noGrp="1"/>
          </p:cNvSpPr>
          <p:nvPr>
            <p:ph type="ftr" sz="quarter" idx="11"/>
          </p:nvPr>
        </p:nvSpPr>
        <p:spPr/>
        <p:txBody>
          <a:bodyPr/>
          <a:lstStyle/>
          <a:p>
            <a:r>
              <a:rPr lang="en-IE"/>
              <a:t>@Creswell (2008). Research Design</a:t>
            </a:r>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6969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91784DEF-93CE-4139-9EB1-D1C1F414B706}" type="datetime1">
              <a:rPr lang="en-IE" smtClean="0"/>
              <a:t>25/09/2023</a:t>
            </a:fld>
            <a:endParaRPr lang="en-IE"/>
          </a:p>
        </p:txBody>
      </p:sp>
      <p:sp>
        <p:nvSpPr>
          <p:cNvPr id="6" name="Footer Placeholder 5"/>
          <p:cNvSpPr>
            <a:spLocks noGrp="1"/>
          </p:cNvSpPr>
          <p:nvPr>
            <p:ph type="ftr" sz="quarter" idx="11"/>
          </p:nvPr>
        </p:nvSpPr>
        <p:spPr/>
        <p:txBody>
          <a:bodyPr/>
          <a:lstStyle/>
          <a:p>
            <a:r>
              <a:rPr lang="en-IE"/>
              <a:t>@Creswell (2008). Research Design</a:t>
            </a:r>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21456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FF0E5B4C-2FBB-400E-96E4-C4F0BE7E4AFA}" type="datetime1">
              <a:rPr lang="en-IE" smtClean="0"/>
              <a:t>25/09/2023</a:t>
            </a:fld>
            <a:endParaRPr lang="en-IE"/>
          </a:p>
        </p:txBody>
      </p:sp>
      <p:sp>
        <p:nvSpPr>
          <p:cNvPr id="8" name="Footer Placeholder 7"/>
          <p:cNvSpPr>
            <a:spLocks noGrp="1"/>
          </p:cNvSpPr>
          <p:nvPr>
            <p:ph type="ftr" sz="quarter" idx="11"/>
          </p:nvPr>
        </p:nvSpPr>
        <p:spPr/>
        <p:txBody>
          <a:bodyPr/>
          <a:lstStyle/>
          <a:p>
            <a:r>
              <a:rPr lang="en-IE"/>
              <a:t>@Creswell (2008). Research Design</a:t>
            </a:r>
          </a:p>
        </p:txBody>
      </p:sp>
      <p:sp>
        <p:nvSpPr>
          <p:cNvPr id="9" name="Slide Number Placeholder 8"/>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5465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A89A793-19B4-40FC-925F-18957A80EE0B}" type="datetime1">
              <a:rPr lang="en-IE" smtClean="0"/>
              <a:t>25/09/2023</a:t>
            </a:fld>
            <a:endParaRPr lang="en-IE"/>
          </a:p>
        </p:txBody>
      </p:sp>
      <p:sp>
        <p:nvSpPr>
          <p:cNvPr id="4" name="Footer Placeholder 3"/>
          <p:cNvSpPr>
            <a:spLocks noGrp="1"/>
          </p:cNvSpPr>
          <p:nvPr>
            <p:ph type="ftr" sz="quarter" idx="11"/>
          </p:nvPr>
        </p:nvSpPr>
        <p:spPr/>
        <p:txBody>
          <a:bodyPr/>
          <a:lstStyle/>
          <a:p>
            <a:r>
              <a:rPr lang="en-IE"/>
              <a:t>@Creswell (2008). Research Design</a:t>
            </a:r>
          </a:p>
        </p:txBody>
      </p:sp>
      <p:sp>
        <p:nvSpPr>
          <p:cNvPr id="5" name="Slide Number Placeholder 4"/>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75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03DE7-3837-4347-944E-B145EC8FC532}" type="datetime1">
              <a:rPr lang="en-IE" smtClean="0"/>
              <a:t>25/09/2023</a:t>
            </a:fld>
            <a:endParaRPr lang="en-IE"/>
          </a:p>
        </p:txBody>
      </p:sp>
      <p:sp>
        <p:nvSpPr>
          <p:cNvPr id="3" name="Footer Placeholder 2"/>
          <p:cNvSpPr>
            <a:spLocks noGrp="1"/>
          </p:cNvSpPr>
          <p:nvPr>
            <p:ph type="ftr" sz="quarter" idx="11"/>
          </p:nvPr>
        </p:nvSpPr>
        <p:spPr/>
        <p:txBody>
          <a:bodyPr/>
          <a:lstStyle/>
          <a:p>
            <a:r>
              <a:rPr lang="en-IE"/>
              <a:t>@Creswell (2008). Research Design</a:t>
            </a:r>
          </a:p>
        </p:txBody>
      </p:sp>
      <p:sp>
        <p:nvSpPr>
          <p:cNvPr id="4" name="Slide Number Placeholder 3"/>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89038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3B2427-9A40-44D2-BE8D-256A5E92228E}" type="datetime1">
              <a:rPr lang="en-IE" smtClean="0"/>
              <a:t>25/09/2023</a:t>
            </a:fld>
            <a:endParaRPr lang="en-IE"/>
          </a:p>
        </p:txBody>
      </p:sp>
      <p:sp>
        <p:nvSpPr>
          <p:cNvPr id="6" name="Footer Placeholder 5"/>
          <p:cNvSpPr>
            <a:spLocks noGrp="1"/>
          </p:cNvSpPr>
          <p:nvPr>
            <p:ph type="ftr" sz="quarter" idx="11"/>
          </p:nvPr>
        </p:nvSpPr>
        <p:spPr/>
        <p:txBody>
          <a:bodyPr/>
          <a:lstStyle/>
          <a:p>
            <a:r>
              <a:rPr lang="en-IE"/>
              <a:t>@Creswell (2008). Research Design</a:t>
            </a:r>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220142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14A9DB-F4B9-4C1D-8CED-E6FF401AA4C5}" type="datetime1">
              <a:rPr lang="en-IE" smtClean="0"/>
              <a:t>25/09/2023</a:t>
            </a:fld>
            <a:endParaRPr lang="en-IE"/>
          </a:p>
        </p:txBody>
      </p:sp>
      <p:sp>
        <p:nvSpPr>
          <p:cNvPr id="6" name="Footer Placeholder 5"/>
          <p:cNvSpPr>
            <a:spLocks noGrp="1"/>
          </p:cNvSpPr>
          <p:nvPr>
            <p:ph type="ftr" sz="quarter" idx="11"/>
          </p:nvPr>
        </p:nvSpPr>
        <p:spPr/>
        <p:txBody>
          <a:bodyPr/>
          <a:lstStyle/>
          <a:p>
            <a:r>
              <a:rPr lang="en-IE"/>
              <a:t>@Creswell (2008). Research Design</a:t>
            </a:r>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68937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3FF4B-E143-4C32-9285-339050ABAB53}" type="datetime1">
              <a:rPr lang="en-IE" smtClean="0"/>
              <a:t>25/09/2023</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@Creswell (2008). Research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BC68-17BA-4550-A90B-D05F7556F356}" type="slidenum">
              <a:rPr lang="en-IE" smtClean="0"/>
              <a:t>‹#›</a:t>
            </a:fld>
            <a:endParaRPr lang="en-IE"/>
          </a:p>
        </p:txBody>
      </p:sp>
    </p:spTree>
    <p:extLst>
      <p:ext uri="{BB962C8B-B14F-4D97-AF65-F5344CB8AC3E}">
        <p14:creationId xmlns:p14="http://schemas.microsoft.com/office/powerpoint/2010/main" val="249173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solidFill>
                  <a:srgbClr val="0070C0"/>
                </a:solidFill>
              </a:rPr>
              <a:t>Introduction</a:t>
            </a:r>
            <a:endParaRPr lang="en-IE" dirty="0">
              <a:solidFill>
                <a:srgbClr val="0070C0"/>
              </a:solidFill>
            </a:endParaRPr>
          </a:p>
        </p:txBody>
      </p:sp>
      <p:sp>
        <p:nvSpPr>
          <p:cNvPr id="2" name="Title 1">
            <a:extLst>
              <a:ext uri="{FF2B5EF4-FFF2-40B4-BE49-F238E27FC236}">
                <a16:creationId xmlns:a16="http://schemas.microsoft.com/office/drawing/2014/main" id="{B915C199-3F45-40F2-4A50-CD6B0F5306D1}"/>
              </a:ext>
            </a:extLst>
          </p:cNvPr>
          <p:cNvSpPr txBox="1">
            <a:spLocks/>
          </p:cNvSpPr>
          <p:nvPr/>
        </p:nvSpPr>
        <p:spPr>
          <a:xfrm>
            <a:off x="0" y="2276872"/>
            <a:ext cx="8964488" cy="1109985"/>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GB" b="1" dirty="0">
                <a:solidFill>
                  <a:srgbClr val="0070C0"/>
                </a:solidFill>
              </a:rPr>
            </a:br>
            <a:r>
              <a:rPr lang="en-GB" b="1" dirty="0">
                <a:solidFill>
                  <a:srgbClr val="0070C0"/>
                </a:solidFill>
              </a:rPr>
              <a:t> MSc Research Project/Internship/</a:t>
            </a:r>
            <a:r>
              <a:rPr lang="en-GB" sz="4400" b="1" dirty="0">
                <a:solidFill>
                  <a:srgbClr val="0070C0"/>
                </a:solidFill>
              </a:rPr>
              <a:t> Practicum</a:t>
            </a:r>
            <a:endParaRPr lang="en-IE" b="1" dirty="0">
              <a:solidFill>
                <a:srgbClr val="0070C0"/>
              </a:solidFill>
            </a:endParaRPr>
          </a:p>
        </p:txBody>
      </p:sp>
    </p:spTree>
    <p:extLst>
      <p:ext uri="{BB962C8B-B14F-4D97-AF65-F5344CB8AC3E}">
        <p14:creationId xmlns:p14="http://schemas.microsoft.com/office/powerpoint/2010/main" val="747775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2321" y="627564"/>
            <a:ext cx="5605629" cy="1325563"/>
          </a:xfrm>
        </p:spPr>
        <p:txBody>
          <a:bodyPr vert="horz" lIns="91440" tIns="45720" rIns="91440" bIns="45720" rtlCol="0" anchor="ctr">
            <a:normAutofit/>
          </a:bodyPr>
          <a:lstStyle/>
          <a:p>
            <a:pPr algn="l">
              <a:lnSpc>
                <a:spcPct val="90000"/>
              </a:lnSpc>
            </a:pPr>
            <a:r>
              <a:rPr lang="en-US" dirty="0">
                <a:solidFill>
                  <a:schemeClr val="tx2">
                    <a:lumMod val="60000"/>
                    <a:lumOff val="40000"/>
                  </a:schemeClr>
                </a:solidFill>
              </a:rPr>
              <a:t>Introduction -Tips  </a:t>
            </a:r>
          </a:p>
        </p:txBody>
      </p:sp>
      <p:sp>
        <p:nvSpPr>
          <p:cNvPr id="6" name="Content Placeholder 2"/>
          <p:cNvSpPr txBox="1">
            <a:spLocks/>
          </p:cNvSpPr>
          <p:nvPr/>
        </p:nvSpPr>
        <p:spPr>
          <a:xfrm>
            <a:off x="251520" y="1700808"/>
            <a:ext cx="6521537" cy="4745651"/>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28600">
              <a:lnSpc>
                <a:spcPct val="90000"/>
              </a:lnSpc>
            </a:pPr>
            <a:r>
              <a:rPr lang="en-US" altLang="en-US" sz="2000" b="1" dirty="0"/>
              <a:t>Present the problem (Motivation)</a:t>
            </a:r>
          </a:p>
          <a:p>
            <a:pPr lvl="1" indent="-228600">
              <a:lnSpc>
                <a:spcPct val="90000"/>
              </a:lnSpc>
              <a:buFont typeface="Arial" panose="020B0604020202020204" pitchFamily="34" charset="0"/>
              <a:buChar char="•"/>
            </a:pPr>
            <a:r>
              <a:rPr lang="en-US" altLang="en-US" sz="1800" dirty="0"/>
              <a:t>Can be history of the problem ?</a:t>
            </a:r>
          </a:p>
          <a:p>
            <a:pPr lvl="1" indent="-228600">
              <a:lnSpc>
                <a:spcPct val="90000"/>
              </a:lnSpc>
              <a:buFont typeface="Arial" panose="020B0604020202020204" pitchFamily="34" charset="0"/>
              <a:buChar char="•"/>
            </a:pPr>
            <a:r>
              <a:rPr lang="en-US" altLang="en-US" sz="1800" dirty="0"/>
              <a:t>Who (Expert from state of the art) says that the problem is important ?</a:t>
            </a:r>
          </a:p>
          <a:p>
            <a:pPr lvl="1" indent="-228600">
              <a:lnSpc>
                <a:spcPct val="90000"/>
              </a:lnSpc>
              <a:buFont typeface="Arial" panose="020B0604020202020204" pitchFamily="34" charset="0"/>
              <a:buChar char="•"/>
            </a:pPr>
            <a:r>
              <a:rPr lang="en-US" altLang="en-US" sz="1800" dirty="0"/>
              <a:t>What is the current impact of the problem ?</a:t>
            </a:r>
          </a:p>
          <a:p>
            <a:pPr lvl="1" indent="-228600">
              <a:lnSpc>
                <a:spcPct val="90000"/>
              </a:lnSpc>
              <a:buFont typeface="Arial" panose="020B0604020202020204" pitchFamily="34" charset="0"/>
              <a:buChar char="•"/>
            </a:pPr>
            <a:r>
              <a:rPr lang="en-US" altLang="en-US" sz="1800" dirty="0"/>
              <a:t>What are the benefits if the problem is solved or partially solved ?</a:t>
            </a:r>
          </a:p>
          <a:p>
            <a:pPr indent="-228600">
              <a:lnSpc>
                <a:spcPct val="90000"/>
              </a:lnSpc>
            </a:pPr>
            <a:r>
              <a:rPr lang="en-US" altLang="en-US" sz="2000" b="1" dirty="0"/>
              <a:t>Previous solutions to the problem</a:t>
            </a:r>
          </a:p>
          <a:p>
            <a:pPr lvl="1" indent="-228600">
              <a:lnSpc>
                <a:spcPct val="90000"/>
              </a:lnSpc>
              <a:buFont typeface="Arial" panose="020B0604020202020204" pitchFamily="34" charset="0"/>
              <a:buChar char="•"/>
            </a:pPr>
            <a:r>
              <a:rPr lang="en-US" altLang="en-US" sz="1800" dirty="0"/>
              <a:t>Why is not the problem fully solved ?</a:t>
            </a:r>
          </a:p>
          <a:p>
            <a:pPr lvl="1" indent="-228600">
              <a:lnSpc>
                <a:spcPct val="90000"/>
              </a:lnSpc>
              <a:buFont typeface="Arial" panose="020B0604020202020204" pitchFamily="34" charset="0"/>
              <a:buChar char="•"/>
            </a:pPr>
            <a:r>
              <a:rPr lang="en-US" altLang="en-US" sz="1800" dirty="0"/>
              <a:t>What is the fundamental difficulty with the problem ?</a:t>
            </a:r>
          </a:p>
          <a:p>
            <a:pPr lvl="1" indent="-228600">
              <a:lnSpc>
                <a:spcPct val="90000"/>
              </a:lnSpc>
              <a:buFont typeface="Arial" panose="020B0604020202020204" pitchFamily="34" charset="0"/>
              <a:buChar char="•"/>
            </a:pPr>
            <a:r>
              <a:rPr lang="en-US" altLang="en-US" sz="1800" dirty="0"/>
              <a:t>Explain the technical side of the problem (Grounded in the technical sense with reference to the stat of the art)</a:t>
            </a:r>
          </a:p>
          <a:p>
            <a:pPr indent="-228600">
              <a:lnSpc>
                <a:spcPct val="90000"/>
              </a:lnSpc>
            </a:pPr>
            <a:endParaRPr lang="en-US" altLang="en-US" sz="1800" b="1" dirty="0"/>
          </a:p>
          <a:p>
            <a:pPr indent="-228600">
              <a:lnSpc>
                <a:spcPct val="90000"/>
              </a:lnSpc>
            </a:pPr>
            <a:r>
              <a:rPr lang="en-US" altLang="en-US" sz="2000" b="1" dirty="0"/>
              <a:t>Note: Paragraph on Research Question and variables in research question should be described in the above.</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524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EF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l="13382" r="11501" b="5"/>
          <a:stretch/>
        </p:blipFill>
        <p:spPr>
          <a:xfrm>
            <a:off x="6773057" y="2474254"/>
            <a:ext cx="143442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86240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rgbClr val="0070C0"/>
                </a:solidFill>
              </a:rPr>
              <a:t>Defining a Research Problem</a:t>
            </a:r>
          </a:p>
        </p:txBody>
      </p:sp>
      <p:sp>
        <p:nvSpPr>
          <p:cNvPr id="3" name="Content Placeholder 2"/>
          <p:cNvSpPr>
            <a:spLocks noGrp="1"/>
          </p:cNvSpPr>
          <p:nvPr>
            <p:ph idx="1"/>
          </p:nvPr>
        </p:nvSpPr>
        <p:spPr>
          <a:xfrm>
            <a:off x="457200" y="1463676"/>
            <a:ext cx="8507288" cy="5323730"/>
          </a:xfrm>
        </p:spPr>
        <p:txBody>
          <a:bodyPr>
            <a:normAutofit fontScale="55000" lnSpcReduction="20000"/>
          </a:bodyPr>
          <a:lstStyle/>
          <a:p>
            <a:pPr>
              <a:spcBef>
                <a:spcPts val="1200"/>
              </a:spcBef>
            </a:pPr>
            <a:r>
              <a:rPr lang="en-US" sz="4000" b="1" dirty="0"/>
              <a:t>Formulating the research problem begins during the first steps of the scientific process.</a:t>
            </a:r>
          </a:p>
          <a:p>
            <a:pPr>
              <a:spcBef>
                <a:spcPts val="1200"/>
              </a:spcBef>
            </a:pPr>
            <a:r>
              <a:rPr lang="en-US" sz="4000" b="1" dirty="0"/>
              <a:t>As an example, a literature review and a study of previous experiments, and research, might throw up some vague areas of interest.</a:t>
            </a:r>
          </a:p>
          <a:p>
            <a:pPr>
              <a:spcBef>
                <a:spcPts val="1200"/>
              </a:spcBef>
            </a:pPr>
            <a:r>
              <a:rPr lang="en-US" sz="4000" b="1" dirty="0"/>
              <a:t>Many scientific researchers look at an area where a previous researcher generated some interesting results, but never followed up. It could be an interesting area of research, which nobody else has fully explored.</a:t>
            </a:r>
          </a:p>
          <a:p>
            <a:pPr>
              <a:spcBef>
                <a:spcPts val="1200"/>
              </a:spcBef>
            </a:pPr>
            <a:r>
              <a:rPr lang="en-US" sz="4000" b="1" dirty="0"/>
              <a:t>A scientist may even review a successful experiment, disagree with the results, the tests used, or the methodology, and decide to refine the research process, retesting the hypothesis.</a:t>
            </a:r>
          </a:p>
          <a:p>
            <a:pPr>
              <a:spcBef>
                <a:spcPts val="1200"/>
              </a:spcBef>
            </a:pPr>
            <a:r>
              <a:rPr lang="en-US" sz="4000" b="1" dirty="0"/>
              <a:t>This is called the conceptual definition, and is an overall view of the problem. A science report will generally begin with an overview of the previous research and real-world observations. The researcher will then state how this led to defining a research problem.</a:t>
            </a:r>
          </a:p>
          <a:p>
            <a:endParaRPr lang="en-IE" dirty="0"/>
          </a:p>
        </p:txBody>
      </p:sp>
    </p:spTree>
    <p:extLst>
      <p:ext uri="{BB962C8B-B14F-4D97-AF65-F5344CB8AC3E}">
        <p14:creationId xmlns:p14="http://schemas.microsoft.com/office/powerpoint/2010/main" val="89737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rgbClr val="0070C0"/>
                </a:solidFill>
              </a:rPr>
              <a:t>Defining a Research Question</a:t>
            </a:r>
          </a:p>
        </p:txBody>
      </p:sp>
      <p:sp>
        <p:nvSpPr>
          <p:cNvPr id="3" name="Content Placeholder 2"/>
          <p:cNvSpPr>
            <a:spLocks noGrp="1"/>
          </p:cNvSpPr>
          <p:nvPr>
            <p:ph idx="1"/>
          </p:nvPr>
        </p:nvSpPr>
        <p:spPr/>
        <p:txBody>
          <a:bodyPr>
            <a:noAutofit/>
          </a:bodyPr>
          <a:lstStyle/>
          <a:p>
            <a:r>
              <a:rPr lang="en-IE" sz="2400" b="1" dirty="0"/>
              <a:t>What is a research question: </a:t>
            </a:r>
          </a:p>
          <a:p>
            <a:pPr lvl="1">
              <a:buFont typeface="Arial" panose="020B0604020202020204" pitchFamily="34" charset="0"/>
              <a:buChar char="•"/>
            </a:pPr>
            <a:r>
              <a:rPr lang="en-IE" sz="2400" dirty="0"/>
              <a:t>A</a:t>
            </a:r>
            <a:r>
              <a:rPr lang="en-IE" sz="2200" dirty="0"/>
              <a:t> clear, focused and actionable proposition that guides all areas of the subsequent study from literature review, methodology, analysis and reporting.</a:t>
            </a:r>
          </a:p>
          <a:p>
            <a:endParaRPr lang="en-IE" sz="2400" b="1" dirty="0"/>
          </a:p>
          <a:p>
            <a:r>
              <a:rPr lang="en-IE" sz="2400" b="1" dirty="0"/>
              <a:t>The research question begins with a </a:t>
            </a:r>
            <a:r>
              <a:rPr lang="en-IE" sz="2400" b="1" i="1" dirty="0"/>
              <a:t>research problem</a:t>
            </a:r>
            <a:r>
              <a:rPr lang="en-IE" sz="2400" b="1" dirty="0"/>
              <a:t>, an issue someone would like to know more about or a situation that needs to be changed or addressed, such as:</a:t>
            </a:r>
          </a:p>
          <a:p>
            <a:pPr lvl="1">
              <a:buFont typeface="Arial" panose="020B0604020202020204" pitchFamily="34" charset="0"/>
              <a:buChar char="•"/>
            </a:pPr>
            <a:r>
              <a:rPr lang="en-IE" sz="2200" dirty="0"/>
              <a:t>Conditions that could be improved</a:t>
            </a:r>
          </a:p>
          <a:p>
            <a:pPr lvl="1">
              <a:buFont typeface="Arial" panose="020B0604020202020204" pitchFamily="34" charset="0"/>
              <a:buChar char="•"/>
            </a:pPr>
            <a:r>
              <a:rPr lang="en-IE" sz="2200" dirty="0"/>
              <a:t>Difficulties/problems that need to be eliminated</a:t>
            </a:r>
          </a:p>
          <a:p>
            <a:pPr lvl="1">
              <a:buFont typeface="Arial" panose="020B0604020202020204" pitchFamily="34" charset="0"/>
              <a:buChar char="•"/>
            </a:pPr>
            <a:r>
              <a:rPr lang="en-IE" sz="2200" dirty="0"/>
              <a:t>Questions seeking answers</a:t>
            </a:r>
          </a:p>
        </p:txBody>
      </p:sp>
    </p:spTree>
    <p:extLst>
      <p:ext uri="{BB962C8B-B14F-4D97-AF65-F5344CB8AC3E}">
        <p14:creationId xmlns:p14="http://schemas.microsoft.com/office/powerpoint/2010/main" val="343804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rgbClr val="0070C0"/>
                </a:solidFill>
              </a:rPr>
              <a:t>Defining a Research Question</a:t>
            </a:r>
          </a:p>
        </p:txBody>
      </p:sp>
      <p:sp>
        <p:nvSpPr>
          <p:cNvPr id="3" name="Content Placeholder 2"/>
          <p:cNvSpPr>
            <a:spLocks noGrp="1"/>
          </p:cNvSpPr>
          <p:nvPr>
            <p:ph idx="1"/>
          </p:nvPr>
        </p:nvSpPr>
        <p:spPr/>
        <p:txBody>
          <a:bodyPr>
            <a:normAutofit fontScale="77500" lnSpcReduction="20000"/>
          </a:bodyPr>
          <a:lstStyle/>
          <a:p>
            <a:r>
              <a:rPr lang="en-IE" sz="3100" b="1" dirty="0"/>
              <a:t>A </a:t>
            </a:r>
            <a:r>
              <a:rPr lang="en-IE" sz="3100" b="1" i="1" dirty="0"/>
              <a:t>research problem</a:t>
            </a:r>
            <a:r>
              <a:rPr lang="en-IE" sz="3100" b="1" dirty="0"/>
              <a:t> leads to a research question</a:t>
            </a:r>
          </a:p>
          <a:p>
            <a:r>
              <a:rPr lang="en-IE" sz="3100" b="1" dirty="0"/>
              <a:t>Questions should in some way. . .</a:t>
            </a:r>
          </a:p>
          <a:p>
            <a:pPr lvl="1">
              <a:buFont typeface="Courier New" panose="02070309020205020404" pitchFamily="49" charset="0"/>
              <a:buChar char="o"/>
            </a:pPr>
            <a:r>
              <a:rPr lang="en-IE" b="1" dirty="0"/>
              <a:t>Be worth investigating</a:t>
            </a:r>
          </a:p>
          <a:p>
            <a:pPr lvl="1">
              <a:buFont typeface="Courier New" panose="02070309020205020404" pitchFamily="49" charset="0"/>
              <a:buChar char="o"/>
            </a:pPr>
            <a:r>
              <a:rPr lang="en-IE" b="1" dirty="0"/>
              <a:t>Contribute knowledge &amp; value to the field</a:t>
            </a:r>
          </a:p>
          <a:p>
            <a:pPr lvl="1">
              <a:buFont typeface="Courier New" panose="02070309020205020404" pitchFamily="49" charset="0"/>
              <a:buChar char="o"/>
            </a:pPr>
            <a:r>
              <a:rPr lang="en-IE" b="1" dirty="0"/>
              <a:t>Improve some condition</a:t>
            </a:r>
          </a:p>
          <a:p>
            <a:r>
              <a:rPr lang="en-IE" b="1" dirty="0"/>
              <a:t> </a:t>
            </a:r>
          </a:p>
          <a:p>
            <a:r>
              <a:rPr lang="en-IE" sz="3100" b="1" dirty="0"/>
              <a:t>Characteristics of a good research question:</a:t>
            </a:r>
          </a:p>
          <a:p>
            <a:pPr lvl="1">
              <a:buFont typeface="Courier New" panose="02070309020205020404" pitchFamily="49" charset="0"/>
              <a:buChar char="o"/>
            </a:pPr>
            <a:r>
              <a:rPr lang="en-IE" b="1" dirty="0"/>
              <a:t>The question is feasible</a:t>
            </a:r>
          </a:p>
          <a:p>
            <a:pPr lvl="1">
              <a:buFont typeface="Courier New" panose="02070309020205020404" pitchFamily="49" charset="0"/>
              <a:buChar char="o"/>
            </a:pPr>
            <a:r>
              <a:rPr lang="en-IE" b="1" dirty="0"/>
              <a:t>The question is clear</a:t>
            </a:r>
          </a:p>
          <a:p>
            <a:pPr lvl="1">
              <a:buFont typeface="Courier New" panose="02070309020205020404" pitchFamily="49" charset="0"/>
              <a:buChar char="o"/>
            </a:pPr>
            <a:r>
              <a:rPr lang="en-IE" b="1" dirty="0"/>
              <a:t>The question is actionable</a:t>
            </a:r>
          </a:p>
          <a:p>
            <a:pPr lvl="1">
              <a:buFont typeface="Courier New" panose="02070309020205020404" pitchFamily="49" charset="0"/>
              <a:buChar char="o"/>
            </a:pPr>
            <a:r>
              <a:rPr lang="en-IE" b="1" dirty="0"/>
              <a:t>The question is significant</a:t>
            </a:r>
          </a:p>
          <a:p>
            <a:pPr lvl="1">
              <a:buFont typeface="Courier New" panose="02070309020205020404" pitchFamily="49" charset="0"/>
              <a:buChar char="o"/>
            </a:pPr>
            <a:r>
              <a:rPr lang="en-IE" b="1" dirty="0"/>
              <a:t>The question is ethical</a:t>
            </a:r>
          </a:p>
        </p:txBody>
      </p:sp>
    </p:spTree>
    <p:extLst>
      <p:ext uri="{BB962C8B-B14F-4D97-AF65-F5344CB8AC3E}">
        <p14:creationId xmlns:p14="http://schemas.microsoft.com/office/powerpoint/2010/main" val="41128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solidFill>
                  <a:srgbClr val="0070C0"/>
                </a:solidFill>
              </a:rPr>
              <a:t>Defining a Research Question</a:t>
            </a:r>
          </a:p>
        </p:txBody>
      </p:sp>
      <p:sp>
        <p:nvSpPr>
          <p:cNvPr id="3" name="Content Placeholder 2"/>
          <p:cNvSpPr>
            <a:spLocks noGrp="1"/>
          </p:cNvSpPr>
          <p:nvPr>
            <p:ph idx="1"/>
          </p:nvPr>
        </p:nvSpPr>
        <p:spPr>
          <a:xfrm>
            <a:off x="457200" y="1600200"/>
            <a:ext cx="8363272" cy="4525963"/>
          </a:xfrm>
        </p:spPr>
        <p:txBody>
          <a:bodyPr>
            <a:normAutofit/>
          </a:bodyPr>
          <a:lstStyle/>
          <a:p>
            <a:pPr>
              <a:spcBef>
                <a:spcPts val="1200"/>
              </a:spcBef>
            </a:pPr>
            <a:r>
              <a:rPr lang="en-IE" sz="2400" b="1" dirty="0"/>
              <a:t>Use the Why-What-How method to define a research question:</a:t>
            </a:r>
          </a:p>
          <a:p>
            <a:pPr>
              <a:spcBef>
                <a:spcPts val="1200"/>
              </a:spcBef>
            </a:pPr>
            <a:r>
              <a:rPr lang="en-IE" sz="2400" b="1" dirty="0"/>
              <a:t>Why is this an important topic or an area worth investigating? (evidence from the literature)</a:t>
            </a:r>
          </a:p>
          <a:p>
            <a:pPr>
              <a:spcBef>
                <a:spcPts val="1200"/>
              </a:spcBef>
            </a:pPr>
            <a:r>
              <a:rPr lang="en-IE" sz="2400" b="1" dirty="0"/>
              <a:t>What will you do answer the research question? (a data mining experiment using classification/regression/clustering)</a:t>
            </a:r>
          </a:p>
          <a:p>
            <a:pPr>
              <a:spcBef>
                <a:spcPts val="1200"/>
              </a:spcBef>
            </a:pPr>
            <a:r>
              <a:rPr lang="en-IE" sz="2400" b="1" dirty="0"/>
              <a:t>How – what methods will you use (Naïve Bayes/Decision Tree/Support Vector Machine)</a:t>
            </a:r>
          </a:p>
          <a:p>
            <a:endParaRPr lang="en-IE" dirty="0"/>
          </a:p>
        </p:txBody>
      </p:sp>
    </p:spTree>
    <p:extLst>
      <p:ext uri="{BB962C8B-B14F-4D97-AF65-F5344CB8AC3E}">
        <p14:creationId xmlns:p14="http://schemas.microsoft.com/office/powerpoint/2010/main" val="231816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23" y="8606"/>
            <a:ext cx="8229600" cy="756097"/>
          </a:xfrm>
        </p:spPr>
        <p:txBody>
          <a:bodyPr>
            <a:normAutofit fontScale="90000"/>
          </a:bodyPr>
          <a:lstStyle/>
          <a:p>
            <a:r>
              <a:rPr lang="en-IE" dirty="0">
                <a:solidFill>
                  <a:srgbClr val="0070C0"/>
                </a:solidFill>
              </a:rPr>
              <a:t>An example Research Question</a:t>
            </a:r>
          </a:p>
        </p:txBody>
      </p:sp>
      <p:sp>
        <p:nvSpPr>
          <p:cNvPr id="3" name="Content Placeholder 2"/>
          <p:cNvSpPr>
            <a:spLocks noGrp="1"/>
          </p:cNvSpPr>
          <p:nvPr>
            <p:ph idx="1"/>
          </p:nvPr>
        </p:nvSpPr>
        <p:spPr>
          <a:xfrm>
            <a:off x="110927" y="620688"/>
            <a:ext cx="8928992" cy="6048672"/>
          </a:xfrm>
        </p:spPr>
        <p:txBody>
          <a:bodyPr>
            <a:noAutofit/>
          </a:bodyPr>
          <a:lstStyle/>
          <a:p>
            <a:r>
              <a:rPr lang="en-IE" sz="2000" b="1" i="1" dirty="0"/>
              <a:t>Why is this important?:</a:t>
            </a:r>
            <a:endParaRPr lang="en-IE" sz="2000" b="1" dirty="0"/>
          </a:p>
          <a:p>
            <a:pPr lvl="1">
              <a:buFont typeface="Courier New" panose="02070309020205020404" pitchFamily="49" charset="0"/>
              <a:buChar char="o"/>
            </a:pPr>
            <a:r>
              <a:rPr lang="en-US" sz="1800" dirty="0"/>
              <a:t>Diagnostic systems such as Echocardiography (ECG) to identify stages of cardiovascular diseases (CVDs) require highly skilled physicians to evaluate complex combinations of clinical and pathological data. There is currently a skills shortage in this area and the work cannot be performed by less skilled personnel as this would result in a large volume of medical error.</a:t>
            </a:r>
            <a:endParaRPr lang="en-IE" sz="1800" dirty="0"/>
          </a:p>
          <a:p>
            <a:r>
              <a:rPr lang="en-US" sz="2000" b="1" i="1" dirty="0"/>
              <a:t>What can be done to address the problem?:</a:t>
            </a:r>
            <a:endParaRPr lang="en-IE" sz="2000" b="1" dirty="0"/>
          </a:p>
          <a:p>
            <a:pPr lvl="1">
              <a:buFont typeface="Courier New" panose="02070309020205020404" pitchFamily="49" charset="0"/>
              <a:buChar char="o"/>
            </a:pPr>
            <a:r>
              <a:rPr lang="en-US" sz="1800" dirty="0"/>
              <a:t>Data mining methodologies such as classification can be applied to large medical datasets to extract insights that aid less skilled healthcare professionals in the diagnosis of cardiovascular diseases. </a:t>
            </a:r>
            <a:endParaRPr lang="en-IE" sz="1800" dirty="0"/>
          </a:p>
          <a:p>
            <a:r>
              <a:rPr lang="en-US" sz="2000" b="1" i="1" dirty="0"/>
              <a:t>How will I carry out the work?:</a:t>
            </a:r>
            <a:endParaRPr lang="en-IE" sz="2000" b="1" dirty="0"/>
          </a:p>
          <a:p>
            <a:pPr lvl="1">
              <a:buFont typeface="Courier New" panose="02070309020205020404" pitchFamily="49" charset="0"/>
              <a:buChar char="o"/>
            </a:pPr>
            <a:r>
              <a:rPr lang="en-US" sz="1800" dirty="0"/>
              <a:t>A hybrid model of feature selection and classification algorithms will be developed to select those features most pertinent to CVD diagnosis and to classify patients into one of four stages associated with CVD. Filter and wrapper methods will be applied to select features, and decision tree, Naive Bayes and Bayes Net classifiers will be developed to classify CVD stages. Hybrid models will be developed using combinations of feature selection and classification algorithms. The performance of the models will be evaluated in terms of accuracy, sensitivity and specificity.</a:t>
            </a:r>
          </a:p>
          <a:p>
            <a:r>
              <a:rPr lang="en-IE" sz="2200" b="1" dirty="0"/>
              <a:t>RQ: Can a hybrid data mining model, combining feature selection and classification be used to accurately identify the stages of CVD</a:t>
            </a:r>
            <a:r>
              <a:rPr lang="en-IE" sz="2400" b="1" dirty="0"/>
              <a:t>?</a:t>
            </a:r>
          </a:p>
        </p:txBody>
      </p:sp>
    </p:spTree>
    <p:extLst>
      <p:ext uri="{BB962C8B-B14F-4D97-AF65-F5344CB8AC3E}">
        <p14:creationId xmlns:p14="http://schemas.microsoft.com/office/powerpoint/2010/main" val="270307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0"/>
            <a:ext cx="1287587" cy="1287587"/>
          </a:xfrm>
          <a:prstGeom prst="rect">
            <a:avLst/>
          </a:prstGeom>
        </p:spPr>
      </p:pic>
      <p:sp>
        <p:nvSpPr>
          <p:cNvPr id="2" name="Title 1"/>
          <p:cNvSpPr>
            <a:spLocks noGrp="1"/>
          </p:cNvSpPr>
          <p:nvPr>
            <p:ph type="title"/>
          </p:nvPr>
        </p:nvSpPr>
        <p:spPr>
          <a:xfrm>
            <a:off x="457200" y="274638"/>
            <a:ext cx="8229600" cy="850106"/>
          </a:xfrm>
        </p:spPr>
        <p:txBody>
          <a:bodyPr/>
          <a:lstStyle/>
          <a:p>
            <a:r>
              <a:rPr lang="en-IE" dirty="0">
                <a:solidFill>
                  <a:srgbClr val="0070C0"/>
                </a:solidFill>
              </a:rPr>
              <a:t>Introduction</a:t>
            </a:r>
          </a:p>
        </p:txBody>
      </p:sp>
      <p:sp>
        <p:nvSpPr>
          <p:cNvPr id="3" name="Content Placeholder 2"/>
          <p:cNvSpPr>
            <a:spLocks noGrp="1"/>
          </p:cNvSpPr>
          <p:nvPr>
            <p:ph idx="1"/>
          </p:nvPr>
        </p:nvSpPr>
        <p:spPr>
          <a:xfrm>
            <a:off x="251520" y="1112168"/>
            <a:ext cx="8686800" cy="5381772"/>
          </a:xfrm>
        </p:spPr>
        <p:txBody>
          <a:bodyPr>
            <a:noAutofit/>
          </a:bodyPr>
          <a:lstStyle/>
          <a:p>
            <a:r>
              <a:rPr lang="en-IE" sz="2000" b="1" dirty="0"/>
              <a:t>Background  - Announce the problem [Broad summaries of state of the art]</a:t>
            </a:r>
          </a:p>
          <a:p>
            <a:r>
              <a:rPr lang="en-IE" sz="2000" b="1" dirty="0"/>
              <a:t>Motivation – justify why it needs to be studied</a:t>
            </a:r>
          </a:p>
          <a:p>
            <a:r>
              <a:rPr lang="en-IE" sz="2000" b="1" dirty="0"/>
              <a:t>Describe variables or factors that affect the outcome</a:t>
            </a:r>
          </a:p>
          <a:p>
            <a:r>
              <a:rPr lang="en-IE" sz="2000" b="1" dirty="0"/>
              <a:t>Research Question and research objectives</a:t>
            </a:r>
          </a:p>
          <a:p>
            <a:pPr lvl="1"/>
            <a:r>
              <a:rPr lang="en-IE" sz="2000" dirty="0"/>
              <a:t>“</a:t>
            </a:r>
            <a:r>
              <a:rPr lang="en-US" sz="2000" dirty="0"/>
              <a:t>The research question posed in this research [investigates/explores]</a:t>
            </a:r>
            <a:endParaRPr lang="en-IE" sz="2000" dirty="0"/>
          </a:p>
          <a:p>
            <a:pPr lvl="1"/>
            <a:r>
              <a:rPr lang="en-IE" sz="2000" dirty="0"/>
              <a:t>“</a:t>
            </a:r>
            <a:r>
              <a:rPr lang="en-US" sz="2000" dirty="0"/>
              <a:t>To address the research question, the following specific sets of research objectives were </a:t>
            </a:r>
            <a:r>
              <a:rPr lang="en-IE" sz="2000" dirty="0"/>
              <a:t>derived:</a:t>
            </a:r>
          </a:p>
          <a:p>
            <a:pPr marL="457200" lvl="1" indent="0">
              <a:buNone/>
            </a:pPr>
            <a:r>
              <a:rPr lang="en-IE" sz="2000" dirty="0"/>
              <a:t>	</a:t>
            </a:r>
            <a:r>
              <a:rPr lang="en-US" sz="2000" dirty="0"/>
              <a:t>1 Investigate the state of the art broadly around…</a:t>
            </a:r>
          </a:p>
          <a:p>
            <a:pPr marL="457200" lvl="1" indent="0">
              <a:buNone/>
            </a:pPr>
            <a:r>
              <a:rPr lang="en-US" sz="2000" dirty="0"/>
              <a:t>	2 Design a …</a:t>
            </a:r>
          </a:p>
          <a:p>
            <a:pPr marL="457200" lvl="1" indent="0">
              <a:buNone/>
            </a:pPr>
            <a:r>
              <a:rPr lang="en-US" sz="2000" dirty="0"/>
              <a:t>	3 Implement a …</a:t>
            </a:r>
          </a:p>
          <a:p>
            <a:pPr marL="457200" lvl="1" indent="0">
              <a:buNone/>
            </a:pPr>
            <a:r>
              <a:rPr lang="en-US" sz="2000" dirty="0"/>
              <a:t>	4 Evaluate a …”</a:t>
            </a:r>
            <a:endParaRPr lang="en-IE" sz="2000" dirty="0"/>
          </a:p>
          <a:p>
            <a:r>
              <a:rPr lang="en-IE" sz="2000" b="1" dirty="0"/>
              <a:t>Contribution</a:t>
            </a:r>
          </a:p>
          <a:p>
            <a:pPr lvl="1"/>
            <a:r>
              <a:rPr lang="en-IE" sz="2000" dirty="0"/>
              <a:t>“</a:t>
            </a:r>
            <a:r>
              <a:rPr lang="en-US" sz="2000" dirty="0"/>
              <a:t>The major contribution of this research is a “</a:t>
            </a:r>
            <a:endParaRPr lang="en-IE" sz="2000" dirty="0"/>
          </a:p>
          <a:p>
            <a:r>
              <a:rPr lang="en-IE" sz="2000" b="1" dirty="0"/>
              <a:t>Structure of Paper</a:t>
            </a:r>
          </a:p>
          <a:p>
            <a:r>
              <a:rPr lang="en-IE" sz="2000" b="1" dirty="0"/>
              <a:t>Length: ~1-2 page</a:t>
            </a:r>
          </a:p>
        </p:txBody>
      </p:sp>
    </p:spTree>
    <p:extLst>
      <p:ext uri="{BB962C8B-B14F-4D97-AF65-F5344CB8AC3E}">
        <p14:creationId xmlns:p14="http://schemas.microsoft.com/office/powerpoint/2010/main" val="32924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850106"/>
          </a:xfrm>
        </p:spPr>
        <p:txBody>
          <a:bodyPr/>
          <a:lstStyle/>
          <a:p>
            <a:r>
              <a:rPr lang="en-IE" altLang="en-US" dirty="0">
                <a:solidFill>
                  <a:srgbClr val="0070C0"/>
                </a:solidFill>
              </a:rPr>
              <a:t>Introduction Section</a:t>
            </a:r>
          </a:p>
        </p:txBody>
      </p:sp>
      <p:sp>
        <p:nvSpPr>
          <p:cNvPr id="7171" name="Content Placeholder 2"/>
          <p:cNvSpPr>
            <a:spLocks noGrp="1"/>
          </p:cNvSpPr>
          <p:nvPr>
            <p:ph idx="1"/>
          </p:nvPr>
        </p:nvSpPr>
        <p:spPr>
          <a:xfrm>
            <a:off x="421208" y="1124744"/>
            <a:ext cx="8507288" cy="5334000"/>
          </a:xfrm>
        </p:spPr>
        <p:txBody>
          <a:bodyPr>
            <a:normAutofit/>
          </a:bodyPr>
          <a:lstStyle/>
          <a:p>
            <a:r>
              <a:rPr lang="en-US" altLang="en-US" sz="2400" b="1" dirty="0"/>
              <a:t>The introduction gives an overall review of the paper</a:t>
            </a:r>
          </a:p>
          <a:p>
            <a:r>
              <a:rPr lang="en-US" altLang="en-US" sz="2400" b="1" dirty="0"/>
              <a:t>It works upon the principle of introducing the topic of the paper and setting it into a broad context, gradually narrowing down to a research problem, thesis and hypothesis. </a:t>
            </a:r>
          </a:p>
          <a:p>
            <a:r>
              <a:rPr lang="en-US" altLang="en-US" sz="2400" b="1" dirty="0"/>
              <a:t>A good introduction explains how you mean to solve the research problem and creates ‘leads’ to make the reader want to delve further into your work.</a:t>
            </a:r>
          </a:p>
          <a:p>
            <a:r>
              <a:rPr lang="en-US" altLang="en-US" sz="2400" b="1" dirty="0"/>
              <a:t>Introduction Section should present</a:t>
            </a:r>
          </a:p>
          <a:p>
            <a:pPr lvl="1">
              <a:buFont typeface="Courier New" panose="02070309020205020404" pitchFamily="49" charset="0"/>
              <a:buChar char="o"/>
            </a:pPr>
            <a:r>
              <a:rPr lang="en-US" altLang="en-US" sz="2200" dirty="0"/>
              <a:t>Background</a:t>
            </a:r>
          </a:p>
          <a:p>
            <a:pPr lvl="1">
              <a:buFont typeface="Courier New" panose="02070309020205020404" pitchFamily="49" charset="0"/>
              <a:buChar char="o"/>
            </a:pPr>
            <a:r>
              <a:rPr lang="en-US" altLang="en-US" sz="2200" dirty="0"/>
              <a:t>Importance</a:t>
            </a:r>
          </a:p>
          <a:p>
            <a:pPr lvl="1">
              <a:buFont typeface="Courier New" panose="02070309020205020404" pitchFamily="49" charset="0"/>
              <a:buChar char="o"/>
            </a:pPr>
            <a:r>
              <a:rPr lang="en-IE" sz="2200" dirty="0"/>
              <a:t>You research question and objectives</a:t>
            </a:r>
            <a:endParaRPr lang="en-US" altLang="en-US" sz="2200" dirty="0"/>
          </a:p>
          <a:p>
            <a:pPr lvl="1">
              <a:buFont typeface="Courier New" panose="02070309020205020404" pitchFamily="49" charset="0"/>
              <a:buChar char="o"/>
            </a:pPr>
            <a:r>
              <a:rPr lang="en-US" altLang="en-US" sz="2200" dirty="0"/>
              <a:t>Limitations</a:t>
            </a:r>
          </a:p>
          <a:p>
            <a:pPr lvl="1">
              <a:buFont typeface="Courier New" panose="02070309020205020404" pitchFamily="49" charset="0"/>
              <a:buChar char="o"/>
            </a:pPr>
            <a:r>
              <a:rPr lang="en-IE" sz="2200" dirty="0"/>
              <a:t>Outline t</a:t>
            </a:r>
            <a:r>
              <a:rPr lang="en-IE" sz="2400" dirty="0"/>
              <a:t>he structure of the report</a:t>
            </a:r>
            <a:endParaRPr lang="en-US" altLang="en-US" sz="2200" dirty="0"/>
          </a:p>
          <a:p>
            <a:pPr lvl="1"/>
            <a:endParaRPr lang="en-US" altLang="en-US" sz="2000" dirty="0"/>
          </a:p>
        </p:txBody>
      </p:sp>
    </p:spTree>
    <p:extLst>
      <p:ext uri="{BB962C8B-B14F-4D97-AF65-F5344CB8AC3E}">
        <p14:creationId xmlns:p14="http://schemas.microsoft.com/office/powerpoint/2010/main" val="41246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E" altLang="en-US" dirty="0">
                <a:solidFill>
                  <a:srgbClr val="0070C0"/>
                </a:solidFill>
              </a:rPr>
              <a:t>Introduction - Background</a:t>
            </a:r>
          </a:p>
        </p:txBody>
      </p:sp>
      <p:sp>
        <p:nvSpPr>
          <p:cNvPr id="8195" name="Content Placeholder 2"/>
          <p:cNvSpPr>
            <a:spLocks noGrp="1"/>
          </p:cNvSpPr>
          <p:nvPr>
            <p:ph idx="1"/>
          </p:nvPr>
        </p:nvSpPr>
        <p:spPr/>
        <p:txBody>
          <a:bodyPr>
            <a:normAutofit/>
          </a:bodyPr>
          <a:lstStyle/>
          <a:p>
            <a:r>
              <a:rPr lang="en-US" altLang="en-US" sz="2400" b="1" dirty="0"/>
              <a:t>The first task of the Introduction section is to set the scene, giving your paper a context and seeing how it fits in with previous research in the field. It can be based around a historical narrative, from the very first research in the field to the current day</a:t>
            </a:r>
          </a:p>
          <a:p>
            <a:endParaRPr lang="en-US" altLang="en-US" sz="2400" b="1" dirty="0"/>
          </a:p>
          <a:p>
            <a:r>
              <a:rPr lang="en-IE" sz="2400" b="1" dirty="0"/>
              <a:t>The background to the problem helps you to justify the choice of project topic, </a:t>
            </a:r>
            <a:r>
              <a:rPr lang="en-US" sz="2400" b="1" dirty="0"/>
              <a:t>what gap in the literature it seeks to fill, </a:t>
            </a:r>
            <a:r>
              <a:rPr lang="en-IE" sz="2400" b="1" dirty="0"/>
              <a:t>and identification of the project’s beneficiaries (academic or industrial). </a:t>
            </a:r>
          </a:p>
          <a:p>
            <a:endParaRPr lang="en-IE" altLang="en-US" dirty="0"/>
          </a:p>
          <a:p>
            <a:endParaRPr lang="en-IE" altLang="en-US" dirty="0"/>
          </a:p>
        </p:txBody>
      </p:sp>
    </p:spTree>
    <p:extLst>
      <p:ext uri="{BB962C8B-B14F-4D97-AF65-F5344CB8AC3E}">
        <p14:creationId xmlns:p14="http://schemas.microsoft.com/office/powerpoint/2010/main" val="216636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altLang="en-US" dirty="0">
                <a:solidFill>
                  <a:srgbClr val="0070C0"/>
                </a:solidFill>
              </a:rPr>
              <a:t>Introduction - Importance</a:t>
            </a:r>
          </a:p>
        </p:txBody>
      </p:sp>
      <p:sp>
        <p:nvSpPr>
          <p:cNvPr id="9219" name="Content Placeholder 2"/>
          <p:cNvSpPr>
            <a:spLocks noGrp="1"/>
          </p:cNvSpPr>
          <p:nvPr>
            <p:ph idx="1"/>
          </p:nvPr>
        </p:nvSpPr>
        <p:spPr/>
        <p:txBody>
          <a:bodyPr/>
          <a:lstStyle/>
          <a:p>
            <a:r>
              <a:rPr lang="en-US" altLang="en-US" sz="2400" b="1" dirty="0"/>
              <a:t>This leads into the rationale behind the research, revealing whether it is building upon previous research, looking at something that everybody else has overlooked, or improving upon a previous research project that delivered unclear results.</a:t>
            </a:r>
          </a:p>
          <a:p>
            <a:endParaRPr lang="en-US" altLang="en-US" sz="2400" b="1" dirty="0"/>
          </a:p>
          <a:p>
            <a:r>
              <a:rPr lang="en-US" altLang="en-US" sz="2400" b="1" dirty="0"/>
              <a:t>This section can then flow into how you are going to fill the gap, laying out your objectives and methodology. You are trying to predict what impact your research will have if everything works as it should, and you ultimately reject the null hypothesis.</a:t>
            </a:r>
            <a:endParaRPr lang="en-IE" altLang="en-US" sz="2400" b="1" dirty="0"/>
          </a:p>
        </p:txBody>
      </p:sp>
    </p:spTree>
    <p:extLst>
      <p:ext uri="{BB962C8B-B14F-4D97-AF65-F5344CB8AC3E}">
        <p14:creationId xmlns:p14="http://schemas.microsoft.com/office/powerpoint/2010/main" val="23502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E" altLang="en-US" dirty="0">
                <a:solidFill>
                  <a:srgbClr val="0070C0"/>
                </a:solidFill>
              </a:rPr>
              <a:t>Introduction – Research Question</a:t>
            </a:r>
          </a:p>
        </p:txBody>
      </p:sp>
      <p:sp>
        <p:nvSpPr>
          <p:cNvPr id="9219" name="Content Placeholder 2"/>
          <p:cNvSpPr>
            <a:spLocks noGrp="1"/>
          </p:cNvSpPr>
          <p:nvPr>
            <p:ph idx="1"/>
          </p:nvPr>
        </p:nvSpPr>
        <p:spPr/>
        <p:txBody>
          <a:bodyPr/>
          <a:lstStyle/>
          <a:p>
            <a:r>
              <a:rPr lang="en-IE" sz="2400" b="1" dirty="0"/>
              <a:t>You research question and objectives need to be precisely stated, together with the tests that will show, at the end of the project, that they have been met (or not been met). </a:t>
            </a:r>
          </a:p>
          <a:p>
            <a:endParaRPr lang="en-IE" altLang="en-US" sz="2400" b="1" dirty="0"/>
          </a:p>
          <a:p>
            <a:r>
              <a:rPr lang="en-IE" sz="2400" b="1" dirty="0"/>
              <a:t>You need also to outline your methods in broad terms to show how you planned to meet the objectives. </a:t>
            </a:r>
          </a:p>
          <a:p>
            <a:endParaRPr lang="en-IE" altLang="en-US" sz="2400" b="1" dirty="0"/>
          </a:p>
        </p:txBody>
      </p:sp>
    </p:spTree>
    <p:extLst>
      <p:ext uri="{BB962C8B-B14F-4D97-AF65-F5344CB8AC3E}">
        <p14:creationId xmlns:p14="http://schemas.microsoft.com/office/powerpoint/2010/main" val="322811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E" altLang="en-US" dirty="0">
                <a:solidFill>
                  <a:srgbClr val="0070C0"/>
                </a:solidFill>
              </a:rPr>
              <a:t>Introduction - </a:t>
            </a:r>
            <a:r>
              <a:rPr lang="en-US" altLang="en-US" dirty="0">
                <a:solidFill>
                  <a:srgbClr val="0070C0"/>
                </a:solidFill>
              </a:rPr>
              <a:t>Limitations</a:t>
            </a:r>
            <a:endParaRPr lang="en-IE" altLang="en-US" dirty="0">
              <a:solidFill>
                <a:srgbClr val="0070C0"/>
              </a:solidFill>
            </a:endParaRPr>
          </a:p>
        </p:txBody>
      </p:sp>
      <p:sp>
        <p:nvSpPr>
          <p:cNvPr id="10243" name="Content Placeholder 2"/>
          <p:cNvSpPr>
            <a:spLocks noGrp="1"/>
          </p:cNvSpPr>
          <p:nvPr>
            <p:ph idx="1"/>
          </p:nvPr>
        </p:nvSpPr>
        <p:spPr/>
        <p:txBody>
          <a:bodyPr/>
          <a:lstStyle/>
          <a:p>
            <a:r>
              <a:rPr lang="en-US" altLang="en-US" sz="2400" b="1" dirty="0"/>
              <a:t>The introduction is the place to highlight any weaknesses in the experiment from the start.</a:t>
            </a:r>
          </a:p>
          <a:p>
            <a:endParaRPr lang="en-US" altLang="en-US" sz="2400" b="1" dirty="0"/>
          </a:p>
          <a:p>
            <a:r>
              <a:rPr lang="en-US" altLang="en-US" sz="2400" b="1" dirty="0"/>
              <a:t>For example, an ideal experiment should have perfectly randomized samples, but there are many good reasons why this is not always possible. As long as you warn the reader about this, so that they are aware of the shortcomings, then they can easily judge the validity of the research.</a:t>
            </a:r>
          </a:p>
          <a:p>
            <a:r>
              <a:rPr lang="en-US" altLang="en-US" sz="2400" b="1" dirty="0"/>
              <a:t>This is much better than making them wait until you point it out in the discussion.</a:t>
            </a:r>
            <a:endParaRPr lang="en-IE" altLang="en-US" sz="2400" b="1" dirty="0"/>
          </a:p>
        </p:txBody>
      </p:sp>
    </p:spTree>
    <p:extLst>
      <p:ext uri="{BB962C8B-B14F-4D97-AF65-F5344CB8AC3E}">
        <p14:creationId xmlns:p14="http://schemas.microsoft.com/office/powerpoint/2010/main" val="210928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E" altLang="en-US" dirty="0">
                <a:solidFill>
                  <a:srgbClr val="0070C0"/>
                </a:solidFill>
              </a:rPr>
              <a:t>Introduction - </a:t>
            </a:r>
            <a:r>
              <a:rPr lang="en-US" altLang="en-US" dirty="0">
                <a:solidFill>
                  <a:srgbClr val="0070C0"/>
                </a:solidFill>
              </a:rPr>
              <a:t>Assumptions</a:t>
            </a:r>
            <a:endParaRPr lang="en-IE" altLang="en-US" dirty="0">
              <a:solidFill>
                <a:srgbClr val="0070C0"/>
              </a:solidFill>
            </a:endParaRPr>
          </a:p>
        </p:txBody>
      </p:sp>
      <p:sp>
        <p:nvSpPr>
          <p:cNvPr id="11267" name="Content Placeholder 2"/>
          <p:cNvSpPr>
            <a:spLocks noGrp="1"/>
          </p:cNvSpPr>
          <p:nvPr>
            <p:ph idx="1"/>
          </p:nvPr>
        </p:nvSpPr>
        <p:spPr>
          <a:xfrm>
            <a:off x="457200" y="1600200"/>
            <a:ext cx="8229600" cy="4525963"/>
          </a:xfrm>
        </p:spPr>
        <p:txBody>
          <a:bodyPr/>
          <a:lstStyle/>
          <a:p>
            <a:r>
              <a:rPr lang="en-US" altLang="en-US" sz="2400" b="1" dirty="0"/>
              <a:t>You should also point out any assumptions that you make about conditions during the research. You should set out your basic principles before embarking upon the experiment: any research will be built around some assumptions.</a:t>
            </a:r>
            <a:endParaRPr lang="en-IE" altLang="en-US" sz="2400" b="1" dirty="0"/>
          </a:p>
        </p:txBody>
      </p:sp>
    </p:spTree>
    <p:extLst>
      <p:ext uri="{BB962C8B-B14F-4D97-AF65-F5344CB8AC3E}">
        <p14:creationId xmlns:p14="http://schemas.microsoft.com/office/powerpoint/2010/main" val="444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IE" altLang="en-US" dirty="0">
                <a:solidFill>
                  <a:srgbClr val="0070C0"/>
                </a:solidFill>
              </a:rPr>
              <a:t>Introduction - </a:t>
            </a:r>
            <a:r>
              <a:rPr lang="en-US" altLang="en-US" dirty="0">
                <a:solidFill>
                  <a:srgbClr val="0070C0"/>
                </a:solidFill>
              </a:rPr>
              <a:t>Structure of the Report</a:t>
            </a:r>
          </a:p>
        </p:txBody>
      </p:sp>
      <p:sp>
        <p:nvSpPr>
          <p:cNvPr id="11267" name="Content Placeholder 2"/>
          <p:cNvSpPr>
            <a:spLocks noGrp="1"/>
          </p:cNvSpPr>
          <p:nvPr>
            <p:ph idx="1"/>
          </p:nvPr>
        </p:nvSpPr>
        <p:spPr>
          <a:xfrm>
            <a:off x="457200" y="1600200"/>
            <a:ext cx="8229600" cy="4525963"/>
          </a:xfrm>
        </p:spPr>
        <p:txBody>
          <a:bodyPr/>
          <a:lstStyle/>
          <a:p>
            <a:r>
              <a:rPr lang="en-IE" sz="2400" b="1" dirty="0"/>
              <a:t>Finally, outline the structure of the report, showing how it fits together. </a:t>
            </a:r>
          </a:p>
          <a:p>
            <a:r>
              <a:rPr lang="en-IE" sz="2400" b="1" dirty="0"/>
              <a:t>You should briefly summarise what each main section of report presents</a:t>
            </a:r>
          </a:p>
        </p:txBody>
      </p:sp>
    </p:spTree>
    <p:extLst>
      <p:ext uri="{BB962C8B-B14F-4D97-AF65-F5344CB8AC3E}">
        <p14:creationId xmlns:p14="http://schemas.microsoft.com/office/powerpoint/2010/main" val="316178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itle 1"/>
          <p:cNvSpPr>
            <a:spLocks noGrp="1"/>
          </p:cNvSpPr>
          <p:nvPr>
            <p:ph type="title"/>
          </p:nvPr>
        </p:nvSpPr>
        <p:spPr>
          <a:xfrm>
            <a:off x="852321" y="627565"/>
            <a:ext cx="5605629" cy="713204"/>
          </a:xfrm>
        </p:spPr>
        <p:txBody>
          <a:bodyPr>
            <a:normAutofit fontScale="90000"/>
          </a:bodyPr>
          <a:lstStyle/>
          <a:p>
            <a:r>
              <a:rPr lang="en-IE" altLang="en-US" dirty="0">
                <a:solidFill>
                  <a:schemeClr val="tx2">
                    <a:lumMod val="60000"/>
                    <a:lumOff val="40000"/>
                  </a:schemeClr>
                </a:solidFill>
              </a:rPr>
              <a:t>Introduction- Tips</a:t>
            </a:r>
          </a:p>
        </p:txBody>
      </p:sp>
      <p:sp>
        <p:nvSpPr>
          <p:cNvPr id="12291" name="Content Placeholder 2"/>
          <p:cNvSpPr>
            <a:spLocks noGrp="1"/>
          </p:cNvSpPr>
          <p:nvPr>
            <p:ph idx="1"/>
          </p:nvPr>
        </p:nvSpPr>
        <p:spPr>
          <a:xfrm>
            <a:off x="251521" y="1340769"/>
            <a:ext cx="6462818" cy="4889666"/>
          </a:xfrm>
        </p:spPr>
        <p:txBody>
          <a:bodyPr anchor="ctr">
            <a:normAutofit/>
          </a:bodyPr>
          <a:lstStyle/>
          <a:p>
            <a:r>
              <a:rPr lang="en-US" altLang="en-US" sz="2400" b="1" dirty="0"/>
              <a:t>There are a few tips that can help you write a strong introduction, arousing interest and encouraging the reader to read the rest of your work.</a:t>
            </a:r>
          </a:p>
          <a:p>
            <a:pPr lvl="1"/>
            <a:r>
              <a:rPr lang="en-US" altLang="en-US" sz="2400" b="1" dirty="0"/>
              <a:t>Keep it Short: </a:t>
            </a:r>
            <a:r>
              <a:rPr lang="en-US" altLang="en-US" sz="2400" b="1" dirty="0" err="1"/>
              <a:t>aprox</a:t>
            </a:r>
            <a:r>
              <a:rPr lang="en-US" altLang="en-US" sz="2400" b="1" dirty="0"/>
              <a:t> 1-2 pages</a:t>
            </a:r>
          </a:p>
          <a:p>
            <a:pPr lvl="2"/>
            <a:r>
              <a:rPr lang="en-US" altLang="en-US" sz="2000" dirty="0"/>
              <a:t>A long and rambling introduction will soon put people off and lose you marks.</a:t>
            </a:r>
          </a:p>
          <a:p>
            <a:pPr lvl="2"/>
            <a:r>
              <a:rPr lang="en-US" altLang="en-US" sz="2000" dirty="0"/>
              <a:t>Stick closely to your outline for the paper, and structure your introduction in a similar way.</a:t>
            </a:r>
          </a:p>
        </p:txBody>
      </p:sp>
      <p:sp>
        <p:nvSpPr>
          <p:cNvPr id="12296" name="Rectangle 1229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6858000"/>
          </a:xfrm>
          <a:prstGeom prst="rect">
            <a:avLst/>
          </a:prstGeom>
          <a:solidFill>
            <a:srgbClr val="524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8" name="Oval 1229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2358913"/>
            <a:ext cx="1605129" cy="2140172"/>
          </a:xfrm>
          <a:prstGeom prst="ellipse">
            <a:avLst/>
          </a:prstGeom>
          <a:solidFill>
            <a:srgbClr val="FFFFFF"/>
          </a:solidFill>
          <a:ln w="22225">
            <a:solidFill>
              <a:srgbClr val="EF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6698887F-E361-44E7-88A8-6DD13534FD3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3382" r="11501" b="5"/>
          <a:stretch/>
        </p:blipFill>
        <p:spPr>
          <a:xfrm>
            <a:off x="6773057" y="2474254"/>
            <a:ext cx="143442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Tree>
    <p:extLst>
      <p:ext uri="{BB962C8B-B14F-4D97-AF65-F5344CB8AC3E}">
        <p14:creationId xmlns:p14="http://schemas.microsoft.com/office/powerpoint/2010/main" val="283709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1416</Words>
  <Application>Microsoft Office PowerPoint</Application>
  <PresentationFormat>On-screen Show (4:3)</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Office Theme</vt:lpstr>
      <vt:lpstr>PowerPoint Presentation</vt:lpstr>
      <vt:lpstr>Introduction Section</vt:lpstr>
      <vt:lpstr>Introduction - Background</vt:lpstr>
      <vt:lpstr>Introduction - Importance</vt:lpstr>
      <vt:lpstr>Introduction – Research Question</vt:lpstr>
      <vt:lpstr>Introduction - Limitations</vt:lpstr>
      <vt:lpstr>Introduction - Assumptions</vt:lpstr>
      <vt:lpstr>Introduction - Structure of the Report</vt:lpstr>
      <vt:lpstr>Introduction- Tips</vt:lpstr>
      <vt:lpstr>Introduction -Tips  </vt:lpstr>
      <vt:lpstr>Defining a Research Problem</vt:lpstr>
      <vt:lpstr>Defining a Research Question</vt:lpstr>
      <vt:lpstr>Defining a Research Question</vt:lpstr>
      <vt:lpstr>Defining a Research Question</vt:lpstr>
      <vt:lpstr>An example Research Question</vt:lpstr>
      <vt:lpstr>Introduction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Orla Lahart</dc:creator>
  <cp:lastModifiedBy>Cristina Hava Muntean</cp:lastModifiedBy>
  <cp:revision>41</cp:revision>
  <cp:lastPrinted>2011-01-17T13:05:52Z</cp:lastPrinted>
  <dcterms:created xsi:type="dcterms:W3CDTF">2011-01-17T12:51:36Z</dcterms:created>
  <dcterms:modified xsi:type="dcterms:W3CDTF">2023-09-25T01:18:47Z</dcterms:modified>
</cp:coreProperties>
</file>