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32918400" cy="43891200"/>
  <p:notesSz cx="5800725" cy="9094788"/>
  <p:embeddedFontLst>
    <p:embeddedFont>
      <p:font typeface="Amaranth" panose="020B0604020202020204" charset="0"/>
      <p:regular r:id="rId3"/>
    </p:embeddedFont>
    <p:embeddedFont>
      <p:font typeface="Titillium Web" panose="00000500000000000000" pitchFamily="2" charset="0"/>
      <p:regular r:id="rId4"/>
      <p:bold r:id="rId5"/>
      <p:italic r:id="rId6"/>
      <p:boldItalic r:id="rId7"/>
    </p:embeddedFont>
  </p:embeddedFontLst>
  <p:custDataLst>
    <p:tags r:id="rId8"/>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988"/>
    <a:srgbClr val="E5A520"/>
    <a:srgbClr val="2F5EC5"/>
    <a:srgbClr val="DAF2FE"/>
    <a:srgbClr val="006EB8"/>
    <a:srgbClr val="1556A7"/>
    <a:srgbClr val="0069B5"/>
    <a:srgbClr val="006DB8"/>
    <a:srgbClr val="235078"/>
    <a:srgbClr val="B4D3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13" d="100"/>
          <a:sy n="13" d="100"/>
        </p:scale>
        <p:origin x="2947" y="158"/>
      </p:cViewPr>
      <p:guideLst>
        <p:guide orient="horz" pos="13824"/>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8"/>
            <a:ext cx="27979688" cy="9406467"/>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0" y="1756833"/>
            <a:ext cx="7406878" cy="3745018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4" y="1756833"/>
            <a:ext cx="22106334" cy="3745018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8" cy="871643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4"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68"/>
            <a:ext cx="14550630"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30723418"/>
            <a:ext cx="19751280" cy="3627967"/>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3922184"/>
            <a:ext cx="19751280" cy="2633345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34351385"/>
            <a:ext cx="19751280" cy="514984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1756833"/>
            <a:ext cx="2962751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5444" y="10240433"/>
            <a:ext cx="29627512" cy="289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defTabSz="3526631">
              <a:defRPr sz="54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644" y="39969015"/>
            <a:ext cx="104251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ctr" defTabSz="3526631">
              <a:defRPr sz="54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0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r" defTabSz="3526631">
              <a:defRPr sz="54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506200" y="21945600"/>
            <a:ext cx="14274800" cy="4368800"/>
          </a:xfrm>
          <a:prstGeom prst="rect">
            <a:avLst/>
          </a:prstGeom>
        </p:spPr>
      </p:pic>
      <p:pic>
        <p:nvPicPr>
          <p:cNvPr id="1032" name="New picture"/>
          <p:cNvPicPr/>
          <p:nvPr/>
        </p:nvPicPr>
        <p:blipFill>
          <a:blip r:embed="rId13"/>
          <a:stretch>
            <a:fillRect/>
          </a:stretch>
        </p:blipFill>
        <p:spPr>
          <a:xfrm rot="5400000">
            <a:off x="30149800" y="21945600"/>
            <a:ext cx="14274800" cy="4368800"/>
          </a:xfrm>
          <a:prstGeom prst="rect">
            <a:avLst/>
          </a:prstGeom>
        </p:spPr>
      </p:pic>
      <p:pic>
        <p:nvPicPr>
          <p:cNvPr id="1033" name="New picture"/>
          <p:cNvPicPr/>
          <p:nvPr/>
        </p:nvPicPr>
        <p:blipFill>
          <a:blip r:embed="rId14"/>
          <a:stretch>
            <a:fillRect/>
          </a:stretch>
        </p:blipFill>
        <p:spPr>
          <a:xfrm>
            <a:off x="1473200" y="44399200"/>
            <a:ext cx="29972000" cy="1549400"/>
          </a:xfrm>
          <a:prstGeom prst="rect">
            <a:avLst/>
          </a:prstGeom>
        </p:spPr>
      </p:pic>
      <p:sp>
        <p:nvSpPr>
          <p:cNvPr id="1034"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conceptualizingcobalt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6631" rtl="0" eaLnBrk="0" fontAlgn="base" hangingPunct="0">
        <a:spcBef>
          <a:spcPct val="0"/>
        </a:spcBef>
        <a:spcAft>
          <a:spcPct val="0"/>
        </a:spcAft>
        <a:defRPr sz="16950">
          <a:solidFill>
            <a:schemeClr val="tx2"/>
          </a:solidFill>
          <a:latin typeface="+mj-lt"/>
          <a:ea typeface="+mj-ea"/>
          <a:cs typeface="+mj-cs"/>
        </a:defRPr>
      </a:lvl1pPr>
      <a:lvl2pPr algn="ctr" defTabSz="3526631" rtl="0" eaLnBrk="0" fontAlgn="base" hangingPunct="0">
        <a:spcBef>
          <a:spcPct val="0"/>
        </a:spcBef>
        <a:spcAft>
          <a:spcPct val="0"/>
        </a:spcAft>
        <a:defRPr sz="16950">
          <a:solidFill>
            <a:schemeClr val="tx2"/>
          </a:solidFill>
          <a:latin typeface="Arial" pitchFamily="34" charset="0"/>
        </a:defRPr>
      </a:lvl2pPr>
      <a:lvl3pPr algn="ctr" defTabSz="3526631" rtl="0" eaLnBrk="0" fontAlgn="base" hangingPunct="0">
        <a:spcBef>
          <a:spcPct val="0"/>
        </a:spcBef>
        <a:spcAft>
          <a:spcPct val="0"/>
        </a:spcAft>
        <a:defRPr sz="16950">
          <a:solidFill>
            <a:schemeClr val="tx2"/>
          </a:solidFill>
          <a:latin typeface="Arial" pitchFamily="34" charset="0"/>
        </a:defRPr>
      </a:lvl3pPr>
      <a:lvl4pPr algn="ctr" defTabSz="3526631" rtl="0" eaLnBrk="0" fontAlgn="base" hangingPunct="0">
        <a:spcBef>
          <a:spcPct val="0"/>
        </a:spcBef>
        <a:spcAft>
          <a:spcPct val="0"/>
        </a:spcAft>
        <a:defRPr sz="16950">
          <a:solidFill>
            <a:schemeClr val="tx2"/>
          </a:solidFill>
          <a:latin typeface="Arial" pitchFamily="34" charset="0"/>
        </a:defRPr>
      </a:lvl4pPr>
      <a:lvl5pPr algn="ctr" defTabSz="3526631" rtl="0" eaLnBrk="0" fontAlgn="base" hangingPunct="0">
        <a:spcBef>
          <a:spcPct val="0"/>
        </a:spcBef>
        <a:spcAft>
          <a:spcPct val="0"/>
        </a:spcAft>
        <a:defRPr sz="16950">
          <a:solidFill>
            <a:schemeClr val="tx2"/>
          </a:solidFill>
          <a:latin typeface="Arial" pitchFamily="34" charset="0"/>
        </a:defRPr>
      </a:lvl5pPr>
      <a:lvl6pPr marL="342900" algn="ctr" defTabSz="3526631" rtl="0" fontAlgn="base">
        <a:spcBef>
          <a:spcPct val="0"/>
        </a:spcBef>
        <a:spcAft>
          <a:spcPct val="0"/>
        </a:spcAft>
        <a:defRPr sz="16950">
          <a:solidFill>
            <a:schemeClr val="tx2"/>
          </a:solidFill>
          <a:latin typeface="Arial" pitchFamily="34" charset="0"/>
        </a:defRPr>
      </a:lvl6pPr>
      <a:lvl7pPr marL="685800" algn="ctr" defTabSz="3526631" rtl="0" fontAlgn="base">
        <a:spcBef>
          <a:spcPct val="0"/>
        </a:spcBef>
        <a:spcAft>
          <a:spcPct val="0"/>
        </a:spcAft>
        <a:defRPr sz="16950">
          <a:solidFill>
            <a:schemeClr val="tx2"/>
          </a:solidFill>
          <a:latin typeface="Arial" pitchFamily="34" charset="0"/>
        </a:defRPr>
      </a:lvl7pPr>
      <a:lvl8pPr marL="1028700" algn="ctr" defTabSz="3526631" rtl="0" fontAlgn="base">
        <a:spcBef>
          <a:spcPct val="0"/>
        </a:spcBef>
        <a:spcAft>
          <a:spcPct val="0"/>
        </a:spcAft>
        <a:defRPr sz="16950">
          <a:solidFill>
            <a:schemeClr val="tx2"/>
          </a:solidFill>
          <a:latin typeface="Arial" pitchFamily="34" charset="0"/>
        </a:defRPr>
      </a:lvl8pPr>
      <a:lvl9pPr marL="1371600" algn="ctr" defTabSz="3526631" rtl="0" fontAlgn="base">
        <a:spcBef>
          <a:spcPct val="0"/>
        </a:spcBef>
        <a:spcAft>
          <a:spcPct val="0"/>
        </a:spcAft>
        <a:defRPr sz="16950">
          <a:solidFill>
            <a:schemeClr val="tx2"/>
          </a:solidFill>
          <a:latin typeface="Arial" pitchFamily="34" charset="0"/>
        </a:defRPr>
      </a:lvl9pPr>
    </p:titleStyle>
    <p:bodyStyle>
      <a:defPPr>
        <a:defRPr kern="1200" smtId="4294967295"/>
      </a:defPPr>
      <a:lvl1pPr marL="1322785" indent="-1322785" algn="l" defTabSz="3526631" rtl="0" eaLnBrk="0" fontAlgn="base" hangingPunct="0">
        <a:spcBef>
          <a:spcPct val="20000"/>
        </a:spcBef>
        <a:spcAft>
          <a:spcPct val="0"/>
        </a:spcAft>
        <a:buChar char="•"/>
        <a:defRPr sz="12375">
          <a:solidFill>
            <a:schemeClr val="tx1"/>
          </a:solidFill>
          <a:latin typeface="+mn-lt"/>
          <a:ea typeface="+mn-ea"/>
          <a:cs typeface="+mn-cs"/>
        </a:defRPr>
      </a:lvl1pPr>
      <a:lvl2pPr marL="2865835" indent="-1102519" algn="l" defTabSz="3526631" rtl="0" eaLnBrk="0" fontAlgn="base" hangingPunct="0">
        <a:spcBef>
          <a:spcPct val="20000"/>
        </a:spcBef>
        <a:spcAft>
          <a:spcPct val="0"/>
        </a:spcAft>
        <a:buChar char="–"/>
        <a:defRPr sz="10800">
          <a:solidFill>
            <a:schemeClr val="tx1"/>
          </a:solidFill>
          <a:latin typeface="+mn-lt"/>
        </a:defRPr>
      </a:lvl2pPr>
      <a:lvl3pPr marL="4408885" indent="-882254" algn="l" defTabSz="3526631" rtl="0" eaLnBrk="0" fontAlgn="base" hangingPunct="0">
        <a:spcBef>
          <a:spcPct val="20000"/>
        </a:spcBef>
        <a:spcAft>
          <a:spcPct val="0"/>
        </a:spcAft>
        <a:buChar char="•"/>
        <a:defRPr sz="9225">
          <a:solidFill>
            <a:schemeClr val="tx1"/>
          </a:solidFill>
          <a:latin typeface="+mn-lt"/>
        </a:defRPr>
      </a:lvl3pPr>
      <a:lvl4pPr marL="6172200" indent="-882254" algn="l" defTabSz="3526631" rtl="0" eaLnBrk="0" fontAlgn="base" hangingPunct="0">
        <a:spcBef>
          <a:spcPct val="20000"/>
        </a:spcBef>
        <a:spcAft>
          <a:spcPct val="0"/>
        </a:spcAft>
        <a:buChar char="–"/>
        <a:defRPr sz="7725">
          <a:solidFill>
            <a:schemeClr val="tx1"/>
          </a:solidFill>
          <a:latin typeface="+mn-lt"/>
        </a:defRPr>
      </a:lvl4pPr>
      <a:lvl5pPr marL="7935516" indent="-881063" algn="l" defTabSz="3526631" rtl="0" eaLnBrk="0" fontAlgn="base" hangingPunct="0">
        <a:spcBef>
          <a:spcPct val="20000"/>
        </a:spcBef>
        <a:spcAft>
          <a:spcPct val="0"/>
        </a:spcAft>
        <a:buChar char="»"/>
        <a:defRPr sz="7725">
          <a:solidFill>
            <a:schemeClr val="tx1"/>
          </a:solidFill>
          <a:latin typeface="+mn-lt"/>
        </a:defRPr>
      </a:lvl5pPr>
      <a:lvl6pPr marL="8278416" indent="-881063" algn="l" defTabSz="3526631" rtl="0" fontAlgn="base">
        <a:spcBef>
          <a:spcPct val="20000"/>
        </a:spcBef>
        <a:spcAft>
          <a:spcPct val="0"/>
        </a:spcAft>
        <a:buChar char="»"/>
        <a:defRPr sz="7725">
          <a:solidFill>
            <a:schemeClr val="tx1"/>
          </a:solidFill>
          <a:latin typeface="+mn-lt"/>
        </a:defRPr>
      </a:lvl6pPr>
      <a:lvl7pPr marL="8621316" indent="-881063" algn="l" defTabSz="3526631" rtl="0" fontAlgn="base">
        <a:spcBef>
          <a:spcPct val="20000"/>
        </a:spcBef>
        <a:spcAft>
          <a:spcPct val="0"/>
        </a:spcAft>
        <a:buChar char="»"/>
        <a:defRPr sz="7725">
          <a:solidFill>
            <a:schemeClr val="tx1"/>
          </a:solidFill>
          <a:latin typeface="+mn-lt"/>
        </a:defRPr>
      </a:lvl7pPr>
      <a:lvl8pPr marL="8964216" indent="-881063" algn="l" defTabSz="3526631" rtl="0" fontAlgn="base">
        <a:spcBef>
          <a:spcPct val="20000"/>
        </a:spcBef>
        <a:spcAft>
          <a:spcPct val="0"/>
        </a:spcAft>
        <a:buChar char="»"/>
        <a:defRPr sz="7725">
          <a:solidFill>
            <a:schemeClr val="tx1"/>
          </a:solidFill>
          <a:latin typeface="+mn-lt"/>
        </a:defRPr>
      </a:lvl8pPr>
      <a:lvl9pPr marL="9307116" indent="-881063" algn="l" defTabSz="3526631" rtl="0" fontAlgn="base">
        <a:spcBef>
          <a:spcPct val="20000"/>
        </a:spcBef>
        <a:spcAft>
          <a:spcPct val="0"/>
        </a:spcAft>
        <a:buChar char="»"/>
        <a:defRPr sz="772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3.jp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jpeg"/><Relationship Id="rId4" Type="http://schemas.openxmlformats.org/officeDocument/2006/relationships/image" Target="../media/image5.jpg"/><Relationship Id="rId9" Type="http://schemas.openxmlformats.org/officeDocument/2006/relationships/image" Target="../media/image10.jpe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100000">
              <a:srgbClr val="DAF2FE"/>
            </a:gs>
            <a:gs pos="76000">
              <a:schemeClr val="bg1"/>
            </a:gs>
          </a:gsLst>
          <a:lin ang="5400000" scaled="1"/>
        </a:gradFill>
        <a:effectLst/>
      </p:bgPr>
    </p:bg>
    <p:spTree>
      <p:nvGrpSpPr>
        <p:cNvPr id="1" name=""/>
        <p:cNvGrpSpPr/>
        <p:nvPr/>
      </p:nvGrpSpPr>
      <p:grpSpPr>
        <a:xfrm>
          <a:off x="0" y="0"/>
          <a:ext cx="0" cy="0"/>
          <a:chOff x="0" y="0"/>
          <a:chExt cx="0" cy="0"/>
        </a:xfrm>
      </p:grpSpPr>
      <p:pic>
        <p:nvPicPr>
          <p:cNvPr id="6" name="صورة 5" descr="صورة تحتوي على رمز, شعار, الخط, نص&#10;&#10;تم إنشاء الوصف تلقائياً">
            <a:extLst>
              <a:ext uri="{FF2B5EF4-FFF2-40B4-BE49-F238E27FC236}">
                <a16:creationId xmlns:a16="http://schemas.microsoft.com/office/drawing/2014/main" id="{344F5AEB-802C-8C37-BA20-E873E0F6C084}"/>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6024491" y="21133599"/>
            <a:ext cx="21247370" cy="20351566"/>
          </a:xfrm>
          <a:prstGeom prst="rect">
            <a:avLst/>
          </a:prstGeom>
        </p:spPr>
      </p:pic>
      <p:sp>
        <p:nvSpPr>
          <p:cNvPr id="32" name="Rectangle 27"/>
          <p:cNvSpPr>
            <a:spLocks noChangeArrowheads="1"/>
          </p:cNvSpPr>
          <p:nvPr/>
        </p:nvSpPr>
        <p:spPr bwMode="auto">
          <a:xfrm>
            <a:off x="-36371" y="-38227"/>
            <a:ext cx="32954770" cy="4899786"/>
          </a:xfrm>
          <a:prstGeom prst="rect">
            <a:avLst/>
          </a:prstGeom>
          <a:solidFill>
            <a:srgbClr val="204988"/>
          </a:solidFill>
          <a:ln>
            <a:noFill/>
          </a:ln>
          <a:effectLst/>
        </p:spPr>
        <p:txBody>
          <a:bodyPr wrap="none" anchor="ctr"/>
          <a:lstStyle>
            <a:defPPr>
              <a:defRPr kern="1200" smtId="4294967295"/>
            </a:defPPr>
          </a:lstStyle>
          <a:p>
            <a:endParaRPr lang="en-US" sz="1000" dirty="0">
              <a:solidFill>
                <a:schemeClr val="bg1"/>
              </a:solidFill>
            </a:endParaRPr>
          </a:p>
        </p:txBody>
      </p:sp>
      <p:sp>
        <p:nvSpPr>
          <p:cNvPr id="33" name="Rectangle 29"/>
          <p:cNvSpPr>
            <a:spLocks noChangeArrowheads="1"/>
          </p:cNvSpPr>
          <p:nvPr/>
        </p:nvSpPr>
        <p:spPr bwMode="auto">
          <a:xfrm>
            <a:off x="-36369" y="42787853"/>
            <a:ext cx="32954770" cy="1103348"/>
          </a:xfrm>
          <a:prstGeom prst="rect">
            <a:avLst/>
          </a:prstGeom>
          <a:solidFill>
            <a:srgbClr val="E5A520"/>
          </a:solidFill>
          <a:ln>
            <a:noFill/>
          </a:ln>
        </p:spPr>
        <p:txBody>
          <a:bodyPr lIns="102870" tIns="51435" rIns="102870" bIns="51435" anchor="ctr"/>
          <a:lstStyle>
            <a:defPPr>
              <a:defRPr kern="1200" smtId="4294967295"/>
            </a:defPPr>
          </a:lstStyle>
          <a:p>
            <a:pPr defTabSz="3527822"/>
            <a:endParaRPr lang="en-US" sz="6975">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428862" y="-269872"/>
            <a:ext cx="8699876" cy="2149436"/>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br>
              <a:rPr lang="en-US" sz="6400" dirty="0">
                <a:solidFill>
                  <a:schemeClr val="bg1"/>
                </a:solidFill>
                <a:latin typeface="Amaranth" panose="02000503050000020004" pitchFamily="2" charset="0"/>
              </a:rPr>
            </a:br>
            <a:r>
              <a:rPr lang="en-US" sz="6400" dirty="0">
                <a:solidFill>
                  <a:schemeClr val="bg1"/>
                </a:solidFill>
                <a:latin typeface="Amaranth" panose="02000503050000020004" pitchFamily="2" charset="0"/>
              </a:rPr>
              <a:t>Smart Waste Container</a:t>
            </a:r>
            <a:endParaRPr lang="en-US" sz="6600" dirty="0">
              <a:solidFill>
                <a:schemeClr val="bg1"/>
              </a:solidFill>
              <a:latin typeface="Amaranth" panose="02000503050000020004" pitchFamily="2" charset="0"/>
            </a:endParaRPr>
          </a:p>
          <a:p>
            <a:pPr algn="l"/>
            <a:r>
              <a:rPr lang="en-US" sz="6400" dirty="0">
                <a:solidFill>
                  <a:schemeClr val="bg1"/>
                </a:solidFill>
                <a:latin typeface="Amaranth" panose="02000503050000020004" pitchFamily="2" charset="0"/>
              </a:rPr>
              <a:t>  </a:t>
            </a: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581261" y="1707322"/>
            <a:ext cx="13685339" cy="775946"/>
          </a:xfrm>
          <a:prstGeom prst="rect">
            <a:avLst/>
          </a:prstGeom>
        </p:spPr>
        <p:txBody>
          <a:bodyPr lIns="96012" tIns="48006" rIns="96012" bIns="48006"/>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3200" dirty="0">
                <a:solidFill>
                  <a:schemeClr val="bg1"/>
                </a:solidFill>
                <a:latin typeface="Titillium Web" panose="00000500000000000000" pitchFamily="2" charset="0"/>
              </a:rPr>
              <a:t>Participants:</a:t>
            </a:r>
          </a:p>
          <a:p>
            <a:r>
              <a:rPr lang="en-US" sz="3200" dirty="0">
                <a:solidFill>
                  <a:schemeClr val="bg1"/>
                </a:solidFill>
                <a:latin typeface="Titillium Web" panose="00000500000000000000" pitchFamily="2" charset="0"/>
              </a:rPr>
              <a:t>Adel </a:t>
            </a:r>
            <a:r>
              <a:rPr lang="en-US" sz="3200" dirty="0" err="1">
                <a:solidFill>
                  <a:schemeClr val="bg1"/>
                </a:solidFill>
                <a:latin typeface="Titillium Web" panose="00000500000000000000" pitchFamily="2" charset="0"/>
              </a:rPr>
              <a:t>Masad</a:t>
            </a:r>
            <a:r>
              <a:rPr lang="en-US" sz="3200" dirty="0">
                <a:solidFill>
                  <a:schemeClr val="bg1"/>
                </a:solidFill>
                <a:latin typeface="Titillium Web" panose="00000500000000000000" pitchFamily="2" charset="0"/>
              </a:rPr>
              <a:t>, </a:t>
            </a:r>
            <a:r>
              <a:rPr lang="en-US" sz="3200" dirty="0" err="1">
                <a:solidFill>
                  <a:schemeClr val="bg1"/>
                </a:solidFill>
                <a:latin typeface="Titillium Web" panose="00000500000000000000" pitchFamily="2" charset="0"/>
              </a:rPr>
              <a:t>Hussien</a:t>
            </a:r>
            <a:r>
              <a:rPr lang="en-US" sz="3200" dirty="0">
                <a:solidFill>
                  <a:schemeClr val="bg1"/>
                </a:solidFill>
                <a:latin typeface="Titillium Web" panose="00000500000000000000" pitchFamily="2" charset="0"/>
              </a:rPr>
              <a:t> </a:t>
            </a:r>
            <a:r>
              <a:rPr lang="en-US" sz="3200" dirty="0" err="1">
                <a:solidFill>
                  <a:schemeClr val="bg1"/>
                </a:solidFill>
                <a:latin typeface="Titillium Web" panose="00000500000000000000" pitchFamily="2" charset="0"/>
              </a:rPr>
              <a:t>ali</a:t>
            </a:r>
            <a:r>
              <a:rPr lang="en-US" sz="3200" dirty="0">
                <a:solidFill>
                  <a:schemeClr val="bg1"/>
                </a:solidFill>
                <a:latin typeface="Titillium Web" panose="00000500000000000000" pitchFamily="2" charset="0"/>
              </a:rPr>
              <a:t>, </a:t>
            </a:r>
            <a:r>
              <a:rPr lang="en-US" sz="3200" dirty="0" err="1">
                <a:solidFill>
                  <a:schemeClr val="bg1"/>
                </a:solidFill>
                <a:latin typeface="Titillium Web" panose="00000500000000000000" pitchFamily="2" charset="0"/>
              </a:rPr>
              <a:t>Waddah</a:t>
            </a:r>
            <a:r>
              <a:rPr lang="en-US" sz="3200" dirty="0">
                <a:solidFill>
                  <a:schemeClr val="bg1"/>
                </a:solidFill>
                <a:latin typeface="Titillium Web" panose="00000500000000000000" pitchFamily="2" charset="0"/>
              </a:rPr>
              <a:t> </a:t>
            </a:r>
            <a:r>
              <a:rPr lang="en-US" sz="3200" dirty="0" err="1">
                <a:solidFill>
                  <a:schemeClr val="bg1"/>
                </a:solidFill>
                <a:latin typeface="Titillium Web" panose="00000500000000000000" pitchFamily="2" charset="0"/>
              </a:rPr>
              <a:t>Nafea</a:t>
            </a:r>
            <a:r>
              <a:rPr lang="en-US" sz="3200" dirty="0">
                <a:solidFill>
                  <a:schemeClr val="bg1"/>
                </a:solidFill>
                <a:latin typeface="Titillium Web" panose="00000500000000000000" pitchFamily="2" charset="0"/>
              </a:rPr>
              <a:t>, </a:t>
            </a:r>
            <a:r>
              <a:rPr lang="en-US" sz="3200" dirty="0" err="1">
                <a:solidFill>
                  <a:schemeClr val="bg1"/>
                </a:solidFill>
                <a:effectLst/>
                <a:latin typeface="Times New Roman" panose="02020603050405020304" pitchFamily="18" charset="0"/>
                <a:ea typeface="Calibri" panose="020F0502020204030204" pitchFamily="34" charset="0"/>
              </a:rPr>
              <a:t>Abdulaziz</a:t>
            </a:r>
            <a:r>
              <a:rPr lang="en-US" sz="3200" dirty="0">
                <a:solidFill>
                  <a:schemeClr val="bg1"/>
                </a:solidFill>
                <a:effectLst/>
                <a:latin typeface="Times New Roman" panose="02020603050405020304" pitchFamily="18" charset="0"/>
                <a:ea typeface="Calibri" panose="020F0502020204030204" pitchFamily="34" charset="0"/>
              </a:rPr>
              <a:t> </a:t>
            </a:r>
            <a:r>
              <a:rPr lang="en-US" sz="3200" dirty="0" err="1">
                <a:solidFill>
                  <a:schemeClr val="bg1"/>
                </a:solidFill>
                <a:effectLst/>
                <a:latin typeface="Times New Roman" panose="02020603050405020304" pitchFamily="18" charset="0"/>
                <a:ea typeface="Calibri" panose="020F0502020204030204" pitchFamily="34" charset="0"/>
              </a:rPr>
              <a:t>Naji</a:t>
            </a:r>
            <a:r>
              <a:rPr lang="en-US" sz="3200" dirty="0">
                <a:solidFill>
                  <a:schemeClr val="bg1"/>
                </a:solidFill>
                <a:latin typeface="Times New Roman" panose="02020603050405020304" pitchFamily="18" charset="0"/>
                <a:ea typeface="Calibri" panose="020F0502020204030204" pitchFamily="34" charset="0"/>
              </a:rPr>
              <a:t>, </a:t>
            </a:r>
            <a:r>
              <a:rPr lang="en-US" sz="3200" dirty="0">
                <a:solidFill>
                  <a:schemeClr val="bg1"/>
                </a:solidFill>
                <a:effectLst/>
                <a:latin typeface="Times New Roman" panose="02020603050405020304" pitchFamily="18" charset="0"/>
                <a:ea typeface="Calibri" panose="020F0502020204030204" pitchFamily="34" charset="0"/>
              </a:rPr>
              <a:t>Waleed Abdullah</a:t>
            </a:r>
          </a:p>
          <a:p>
            <a:r>
              <a:rPr lang="en-US" sz="3200" dirty="0">
                <a:solidFill>
                  <a:schemeClr val="bg1"/>
                </a:solidFill>
                <a:effectLst/>
                <a:latin typeface="Times New Roman" panose="02020603050405020304" pitchFamily="18" charset="0"/>
                <a:ea typeface="Calibri" panose="020F0502020204030204" pitchFamily="34" charset="0"/>
              </a:rPr>
              <a:t>Ahmad </a:t>
            </a:r>
            <a:r>
              <a:rPr lang="en-US" sz="3200" dirty="0" err="1">
                <a:solidFill>
                  <a:schemeClr val="bg1"/>
                </a:solidFill>
                <a:effectLst/>
                <a:latin typeface="Times New Roman" panose="02020603050405020304" pitchFamily="18" charset="0"/>
                <a:ea typeface="Calibri" panose="020F0502020204030204" pitchFamily="34" charset="0"/>
              </a:rPr>
              <a:t>Abdulrhman</a:t>
            </a:r>
            <a:r>
              <a:rPr lang="en-US" sz="3200" dirty="0">
                <a:solidFill>
                  <a:schemeClr val="bg1"/>
                </a:solidFill>
                <a:latin typeface="Times New Roman" panose="02020603050405020304" pitchFamily="18" charset="0"/>
                <a:ea typeface="Calibri" panose="020F0502020204030204" pitchFamily="34" charset="0"/>
              </a:rPr>
              <a:t>, </a:t>
            </a:r>
            <a:r>
              <a:rPr lang="en-US" sz="3200" dirty="0">
                <a:solidFill>
                  <a:schemeClr val="bg1"/>
                </a:solidFill>
                <a:effectLst/>
                <a:latin typeface="Times New Roman" panose="02020603050405020304" pitchFamily="18" charset="0"/>
                <a:ea typeface="Calibri" panose="020F0502020204030204" pitchFamily="34" charset="0"/>
              </a:rPr>
              <a:t>Ahmad </a:t>
            </a:r>
            <a:r>
              <a:rPr lang="en-US" sz="3200" dirty="0" err="1">
                <a:solidFill>
                  <a:schemeClr val="bg1"/>
                </a:solidFill>
                <a:effectLst/>
                <a:latin typeface="Times New Roman" panose="02020603050405020304" pitchFamily="18" charset="0"/>
                <a:ea typeface="Calibri" panose="020F0502020204030204" pitchFamily="34" charset="0"/>
              </a:rPr>
              <a:t>Abdulrhman</a:t>
            </a:r>
            <a:r>
              <a:rPr lang="en-US" sz="3200" dirty="0">
                <a:solidFill>
                  <a:schemeClr val="bg1"/>
                </a:solidFill>
                <a:effectLst/>
                <a:latin typeface="Times New Roman" panose="02020603050405020304" pitchFamily="18" charset="0"/>
                <a:ea typeface="Calibri" panose="020F0502020204030204" pitchFamily="34" charset="0"/>
              </a:rPr>
              <a:t> </a:t>
            </a:r>
          </a:p>
          <a:p>
            <a:r>
              <a:rPr lang="en-US" sz="3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Project ID:1 Supervisor: Dr. </a:t>
            </a:r>
            <a:r>
              <a:rPr lang="en-US" sz="32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AbdulHadi</a:t>
            </a:r>
            <a:r>
              <a:rPr lang="en-US" sz="3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Al-Ahmadi</a:t>
            </a:r>
            <a:endParaRPr lang="en-US" sz="3200" dirty="0">
              <a:solidFill>
                <a:schemeClr val="bg1"/>
              </a:solidFill>
              <a:latin typeface="Titillium Web" panose="00000500000000000000" pitchFamily="2" charset="0"/>
            </a:endParaRPr>
          </a:p>
          <a:p>
            <a:r>
              <a:rPr lang="en-US" sz="4200" dirty="0">
                <a:solidFill>
                  <a:schemeClr val="bg1"/>
                </a:solidFill>
                <a:latin typeface="Titillium Web" panose="00000500000000000000" pitchFamily="2" charset="0"/>
              </a:rPr>
              <a:t>University of Taibah – Department Computer Science</a:t>
            </a:r>
          </a:p>
        </p:txBody>
      </p:sp>
      <p:sp>
        <p:nvSpPr>
          <p:cNvPr id="2" name="Rectangle 5"/>
          <p:cNvSpPr>
            <a:spLocks noChangeArrowheads="1"/>
          </p:cNvSpPr>
          <p:nvPr/>
        </p:nvSpPr>
        <p:spPr bwMode="auto">
          <a:xfrm>
            <a:off x="1011519" y="5418842"/>
            <a:ext cx="14824821" cy="12486861"/>
          </a:xfrm>
          <a:prstGeom prst="roundRect">
            <a:avLst>
              <a:gd name="adj" fmla="val 1380"/>
            </a:avLst>
          </a:prstGeom>
          <a:solidFill>
            <a:srgbClr val="DAF2FE"/>
          </a:solidFill>
          <a:ln>
            <a:noFill/>
          </a:ln>
          <a:effectLst/>
        </p:spPr>
        <p:txBody>
          <a:bodyPr wrap="none" lIns="205740" tIns="51435" rIns="205740" bIns="51435" anchor="ctr"/>
          <a:lstStyle>
            <a:defPPr>
              <a:defRPr kern="1200" smtId="4294967295"/>
            </a:defPPr>
          </a:lstStyle>
          <a:p>
            <a:pPr defTabSz="3527822"/>
            <a:endParaRPr lang="en-US" sz="2700">
              <a:noFill/>
              <a:latin typeface="Amaranth" panose="02000503050000020004" pitchFamily="2" charset="0"/>
            </a:endParaRPr>
          </a:p>
        </p:txBody>
      </p:sp>
      <p:sp>
        <p:nvSpPr>
          <p:cNvPr id="2053" name="Text Box 6"/>
          <p:cNvSpPr txBox="1">
            <a:spLocks noChangeArrowheads="1"/>
          </p:cNvSpPr>
          <p:nvPr/>
        </p:nvSpPr>
        <p:spPr bwMode="auto">
          <a:xfrm>
            <a:off x="1242103" y="6995113"/>
            <a:ext cx="14024497" cy="1413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indent="-342900" algn="just">
              <a:buFont typeface="Arial" panose="020B0604020202020204" pitchFamily="34" charset="0"/>
              <a:buChar char="•"/>
            </a:pPr>
            <a:r>
              <a:rPr lang="en-US" sz="2400" dirty="0"/>
              <a:t>Today, we are experiencing a technological revolution in various areas of life, especially in the field of communications and the Internet. Technology has created amazing tools and resources, putting useful information at their fingertips.</a:t>
            </a:r>
          </a:p>
          <a:p>
            <a:pPr marL="342900" indent="-342900" algn="just">
              <a:buFont typeface="Arial" panose="020B0604020202020204" pitchFamily="34" charset="0"/>
              <a:buChar char="•"/>
            </a:pPr>
            <a:r>
              <a:rPr lang="en-US" sz="2400" dirty="0"/>
              <a:t>Information systems have entered many fields of life: education, health, training, economy, entertainment, and others. The use of information systems has become indicative of the quality and prosperity of work in all fields.</a:t>
            </a:r>
          </a:p>
          <a:p>
            <a:pPr marL="342900" indent="-342900" algn="just">
              <a:buFont typeface="Arial" panose="020B0604020202020204" pitchFamily="34" charset="0"/>
              <a:buChar char="•"/>
            </a:pPr>
            <a:r>
              <a:rPr lang="en-US" sz="2400" dirty="0"/>
              <a:t>The Kingdom of Saudi Arabia has been a pioneer in the field of computing and the use of the Internet, as many sectors have been computerized, and many services have been provided in the public and private sectors via the Internet.</a:t>
            </a:r>
          </a:p>
          <a:p>
            <a:pPr marL="342900" indent="-342900" algn="just">
              <a:buFont typeface="Arial" panose="020B0604020202020204" pitchFamily="34" charset="0"/>
              <a:buChar char="•"/>
            </a:pPr>
            <a:r>
              <a:rPr lang="en-US" sz="2400" dirty="0"/>
              <a:t>Sustainability is the study of how natural systems function and produce everything the natural environment needs to remain in balance. Sustainability aims to preserve the available resources for life to ensure the continuation of life for future generations.</a:t>
            </a:r>
          </a:p>
          <a:p>
            <a:pPr marL="342900" indent="-342900" algn="just">
              <a:buFont typeface="Arial" panose="020B0604020202020204" pitchFamily="34" charset="0"/>
              <a:buChar char="•"/>
            </a:pPr>
            <a:r>
              <a:rPr lang="en-US" sz="2400" dirty="0"/>
              <a:t>Figures issued by the National Center for Waste Management indicate that the volume of waste in the Kingdom is 53 million tons, and the economic cost of the current management of municipal waste is about 3.5 billion riyals </a:t>
            </a:r>
          </a:p>
          <a:p>
            <a:pPr marL="342900" indent="-342900" algn="just">
              <a:buFont typeface="Arial" panose="020B0604020202020204" pitchFamily="34" charset="0"/>
              <a:buChar char="•"/>
            </a:pPr>
            <a:r>
              <a:rPr lang="en-US" sz="2400" dirty="0"/>
              <a:t>Sustainability is among the pillars of the Kingdom of Saudi Arabia's Vision 2030 to provide a better life for citizens and future generations, so the government of Kingdom of Saudi Arabia's launched many initiatives aimed at protecting the environment and reducing the emission of harmful gases resulting from burning petroleum derivatives.</a:t>
            </a:r>
          </a:p>
          <a:p>
            <a:pPr marL="342900" indent="-342900" algn="just">
              <a:buFont typeface="Arial" panose="020B0604020202020204" pitchFamily="34" charset="0"/>
              <a:buChar char="•"/>
            </a:pPr>
            <a:r>
              <a:rPr lang="en-US" sz="2400" dirty="0"/>
              <a:t>In this project, we will employ smartphone and IOT technology to support the sustainability process in the Kingdom of Saudi Arabia by developing a smartphone application that helps in reducing the negative environmental impact associated with the waste collection process in cities in the Kingdom of Saudi Arabia.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17064878" y="5839238"/>
            <a:ext cx="14824821" cy="914400"/>
          </a:xfrm>
          <a:prstGeom prst="rect">
            <a:avLst/>
          </a:prstGeom>
          <a:solidFill>
            <a:srgbClr val="204988"/>
          </a:solidFill>
          <a:ln>
            <a:solidFill>
              <a:srgbClr val="006DB8"/>
            </a:solid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Results</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17217278" y="17712448"/>
            <a:ext cx="14824821" cy="914400"/>
          </a:xfrm>
          <a:prstGeom prst="rect">
            <a:avLst/>
          </a:prstGeom>
          <a:solidFill>
            <a:srgbClr val="204988"/>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Conclusion</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1028700" y="26668069"/>
            <a:ext cx="14824821" cy="914400"/>
          </a:xfrm>
          <a:prstGeom prst="rect">
            <a:avLst/>
          </a:prstGeom>
          <a:solidFill>
            <a:srgbClr val="204988"/>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Methodology</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1028700" y="27849921"/>
            <a:ext cx="14824821" cy="4535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indent="-342900" algn="just">
              <a:buFont typeface="Arial" panose="020B0604020202020204" pitchFamily="34" charset="0"/>
              <a:buChar char="•"/>
            </a:pPr>
            <a:r>
              <a:rPr lang="en-US" sz="2400" dirty="0"/>
              <a:t>In software engineering, the Systems Development Life Cycle (SDLC) is a process of creating or altering information systems, (SDLC) adheres to critical phases for developers; they are planning, analysis, design, implementation, and maintenance , SDLC aims to produce high-quality software that meets or exceeds customer expectations and reaches completion within time and cost estimates.</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400" dirty="0"/>
              <a:t>There are many software methodologies, like Waterfall , Waterfall one of the simplest and fastest methodologies, it is a sequential design process, used in software development processes, that mean it is not an-iterative process.</a:t>
            </a:r>
          </a:p>
          <a:p>
            <a:pPr marL="342900" indent="-342900" algn="just">
              <a:buFont typeface="Arial" panose="020B0604020202020204" pitchFamily="34" charset="0"/>
              <a:buChar char="•"/>
            </a:pPr>
            <a:r>
              <a:rPr lang="en-US" sz="2400" dirty="0"/>
              <a:t>Waterfall is suitable for this project because project requirements are clear from the beginning of the development process, therefore there will be no big modifications and changes in the system requirements. </a:t>
            </a:r>
          </a:p>
          <a:p>
            <a:pPr marL="342900" indent="-342900">
              <a:buFont typeface="Arial" panose="020B0604020202020204" pitchFamily="34" charset="0"/>
              <a:buChar char="•"/>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428862" y="6172528"/>
            <a:ext cx="14024497" cy="837586"/>
          </a:xfrm>
          <a:prstGeom prst="rect">
            <a:avLst/>
          </a:prstGeom>
          <a:noFill/>
          <a:ln>
            <a:noFill/>
          </a:ln>
          <a:effectLst/>
        </p:spPr>
        <p:txBody>
          <a:bodyPr wrap="none" lIns="102870" tIns="51435" rIns="102870" bIns="51435" anchor="ctr"/>
          <a:lstStyle>
            <a:defPPr>
              <a:defRPr kern="1200" smtId="4294967295"/>
            </a:defPPr>
          </a:lstStyle>
          <a:p>
            <a:pPr defTabSz="3527822"/>
            <a:r>
              <a:rPr lang="en-US" sz="3600" dirty="0">
                <a:solidFill>
                  <a:srgbClr val="235078"/>
                </a:solidFill>
                <a:latin typeface="Amaranth" panose="02000503050000020004" pitchFamily="2" charset="0"/>
              </a:rPr>
              <a:t>Introduction</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17148263" y="7010113"/>
            <a:ext cx="14528034" cy="4524315"/>
          </a:xfrm>
          <a:prstGeom prst="rect">
            <a:avLst/>
          </a:prstGeom>
          <a:noFill/>
        </p:spPr>
        <p:txBody>
          <a:bodyPr wrap="square" rtlCol="0">
            <a:spAutoFit/>
          </a:bodyPr>
          <a:lstStyle>
            <a:defPPr>
              <a:defRPr kern="1200" smtId="4294967295"/>
            </a:defPPr>
          </a:lstStyle>
          <a:p>
            <a:pPr marL="342900" indent="-342900" algn="just">
              <a:buFont typeface="Arial" panose="020B0604020202020204" pitchFamily="34" charset="0"/>
              <a:buChar char="•"/>
            </a:pPr>
            <a:r>
              <a:rPr lang="en-US" sz="2400" dirty="0"/>
              <a:t>The proposed project will be implemented as a mobile application for smartphones that run Android operating system and Arduino KIT, the application will view the level of the waste in the containers, the this enables the compactor driver to collect waste from full.</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This will help save time and effort on the waste compactor driver and cleaners, in addition to reducing the emission of harmful gases to the environment due to the burning of petroleum derivatives on which the waste compactor operates.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system will be developed as a smartphone application to assist in the process of collection waste in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Sudi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Arabia cities.</a:t>
            </a:r>
          </a:p>
          <a:p>
            <a:pPr algn="just"/>
            <a:endParaRPr lang="en-US" sz="2400" dirty="0"/>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17144054" y="19038668"/>
            <a:ext cx="14528034" cy="6370975"/>
          </a:xfrm>
          <a:prstGeom prst="rect">
            <a:avLst/>
          </a:prstGeom>
          <a:noFill/>
        </p:spPr>
        <p:txBody>
          <a:bodyPr wrap="square" rtlCol="0">
            <a:spAutoFit/>
          </a:bodyPr>
          <a:lstStyle>
            <a:defPPr>
              <a:defRPr kern="1200" smtId="4294967295"/>
            </a:defPPr>
          </a:lstStyle>
          <a:p>
            <a:pPr marL="342900" indent="-342900" algn="just">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In conclusion, the "Smart Waste Container" project is a significant contribution to supporting sustainability and achieving the vision of Saudi Arabia 2030. By utilizing Internet of Things technology and smartphone applications, waste collection is efficiently enabled, and waste management is improved.</a:t>
            </a:r>
          </a:p>
          <a:p>
            <a:pPr marL="342900" indent="-342900" algn="just">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The smart container technology allows drivers to monitor waste levels in real-time, making it easier for workers to identify containers that need emptying and avoid overflowing. As a result, time and effort are saved in the waste collection process.</a:t>
            </a:r>
          </a:p>
          <a:p>
            <a:pPr marL="342900" indent="-342900" algn="just">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It can be said that the "Smart Waste Container" project supports sustainability goals and the transition towards a healthier and cleaner future. It promotes the use of technology in waste management and improves waste collection processes, while contributing to the conservation of natural resources and the preservation of the environment for future generations.</a:t>
            </a:r>
          </a:p>
          <a:p>
            <a:pPr marL="342900" indent="-342900" algn="just">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In the attached image (Figure 1-1) , a waste management project is shown that uses a container equipped with an Ultrasonic sensor and an Arduino chip. The sensor is used to measure the level of waste in the container and send this data to the cloud database. Through the database, the application can receive this data and display it to the driver on the mobile. If the waste level reaches 80%, the driver will go to the container location to unload the waste.</a:t>
            </a:r>
          </a:p>
          <a:p>
            <a:pPr marL="342900" indent="-342900" algn="just">
              <a:buFont typeface="Arial" panose="020B0604020202020204" pitchFamily="34" charset="0"/>
              <a:buChar char="•"/>
            </a:pP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0" name="Rectangle 5">
            <a:extLst>
              <a:ext uri="{FF2B5EF4-FFF2-40B4-BE49-F238E27FC236}">
                <a16:creationId xmlns:a16="http://schemas.microsoft.com/office/drawing/2014/main" id="{1D190742-CABF-42B7-98F1-0542A6A25BED}"/>
              </a:ext>
            </a:extLst>
          </p:cNvPr>
          <p:cNvSpPr>
            <a:spLocks noChangeArrowheads="1"/>
          </p:cNvSpPr>
          <p:nvPr/>
        </p:nvSpPr>
        <p:spPr bwMode="auto">
          <a:xfrm>
            <a:off x="17286460" y="34909400"/>
            <a:ext cx="14824821" cy="914400"/>
          </a:xfrm>
          <a:prstGeom prst="rect">
            <a:avLst/>
          </a:prstGeom>
          <a:solidFill>
            <a:srgbClr val="204988"/>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Acknowledgements</a:t>
            </a:r>
          </a:p>
        </p:txBody>
      </p:sp>
      <p:sp>
        <p:nvSpPr>
          <p:cNvPr id="21" name="TextBox 20">
            <a:extLst>
              <a:ext uri="{FF2B5EF4-FFF2-40B4-BE49-F238E27FC236}">
                <a16:creationId xmlns:a16="http://schemas.microsoft.com/office/drawing/2014/main" id="{E50E24C6-4906-4D34-BA71-F03C8FD1076A}"/>
              </a:ext>
            </a:extLst>
          </p:cNvPr>
          <p:cNvSpPr txBox="1"/>
          <p:nvPr/>
        </p:nvSpPr>
        <p:spPr>
          <a:xfrm>
            <a:off x="17386315" y="36427504"/>
            <a:ext cx="14528034" cy="4647426"/>
          </a:xfrm>
          <a:prstGeom prst="rect">
            <a:avLst/>
          </a:prstGeom>
          <a:noFill/>
        </p:spPr>
        <p:txBody>
          <a:bodyPr wrap="square" rtlCol="0">
            <a:spAutoFit/>
          </a:bodyPr>
          <a:lstStyle>
            <a:defPPr>
              <a:defRPr kern="1200" smtId="4294967295"/>
            </a:defPPr>
          </a:lstStyle>
          <a:p>
            <a:pPr marL="0" marR="0" algn="just">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First, we are grateful to Allah Almighty for his countless blessings and courage given to complete this graduation Project.</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project report usually falls short of its expectations until and unless guided by the right people at the right time. Hence, we would like to express our deep sense of gratitude and heartfelt thanks to our project supervisor for his support, encouragement, and motivation during project work. We would also like to thank our classmates for their cooperation and competition which helps us to stand in academic race. Special thanks to our parents for giving us confidence, love and guidance which worked as accelerator for us.  </a:t>
            </a:r>
          </a:p>
          <a:p>
            <a:pPr marL="0" marR="0" algn="just">
              <a:lnSpc>
                <a:spcPct val="150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Thanking Everyone</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2" name="Rectangle 5">
            <a:extLst>
              <a:ext uri="{FF2B5EF4-FFF2-40B4-BE49-F238E27FC236}">
                <a16:creationId xmlns:a16="http://schemas.microsoft.com/office/drawing/2014/main" id="{435770D1-B565-D34D-A3C9-608F988B68DA}"/>
              </a:ext>
            </a:extLst>
          </p:cNvPr>
          <p:cNvSpPr>
            <a:spLocks noChangeArrowheads="1"/>
          </p:cNvSpPr>
          <p:nvPr/>
        </p:nvSpPr>
        <p:spPr bwMode="auto">
          <a:xfrm>
            <a:off x="1050471" y="19004522"/>
            <a:ext cx="14824821" cy="914400"/>
          </a:xfrm>
          <a:prstGeom prst="rect">
            <a:avLst/>
          </a:prstGeom>
          <a:solidFill>
            <a:srgbClr val="204988"/>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Objectives</a:t>
            </a:r>
          </a:p>
        </p:txBody>
      </p:sp>
      <p:sp>
        <p:nvSpPr>
          <p:cNvPr id="23" name="Text Box 6">
            <a:extLst>
              <a:ext uri="{FF2B5EF4-FFF2-40B4-BE49-F238E27FC236}">
                <a16:creationId xmlns:a16="http://schemas.microsoft.com/office/drawing/2014/main" id="{52A9C0B8-C3BD-6343-B56B-D49BF7461CD0}"/>
              </a:ext>
            </a:extLst>
          </p:cNvPr>
          <p:cNvSpPr txBox="1">
            <a:spLocks noChangeArrowheads="1"/>
          </p:cNvSpPr>
          <p:nvPr/>
        </p:nvSpPr>
        <p:spPr bwMode="auto">
          <a:xfrm>
            <a:off x="1050471" y="20186374"/>
            <a:ext cx="14824821" cy="4905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2400" dirty="0"/>
              <a:t>The proposed project aims to achieve the following objectives:</a:t>
            </a:r>
          </a:p>
          <a:p>
            <a:pPr algn="just"/>
            <a:endParaRPr lang="en-US" sz="2400" dirty="0"/>
          </a:p>
          <a:p>
            <a:pPr algn="just"/>
            <a:r>
              <a:rPr lang="en-US" sz="2400" dirty="0"/>
              <a:t> 1. Developing a smart waste container based on Internet of Things technology.</a:t>
            </a:r>
          </a:p>
          <a:p>
            <a:pPr algn="just"/>
            <a:endParaRPr lang="en-US" sz="2400" dirty="0"/>
          </a:p>
          <a:p>
            <a:pPr algn="just"/>
            <a:r>
              <a:rPr lang="en-US" sz="2400" dirty="0"/>
              <a:t> 2. Save time and effort of waste compactor driver and cleaners.</a:t>
            </a:r>
          </a:p>
          <a:p>
            <a:pPr algn="just"/>
            <a:endParaRPr lang="en-US" sz="2400" dirty="0"/>
          </a:p>
          <a:p>
            <a:pPr algn="just"/>
            <a:r>
              <a:rPr lang="en-US" sz="2400" dirty="0"/>
              <a:t> 3. Reducing the emission of harmful gases from waste compactors. </a:t>
            </a:r>
          </a:p>
          <a:p>
            <a:pPr algn="just"/>
            <a:endParaRPr lang="en-US" sz="2400" dirty="0"/>
          </a:p>
          <a:p>
            <a:pPr algn="just"/>
            <a:r>
              <a:rPr lang="en-US" sz="2400" dirty="0"/>
              <a:t> 4. Save money by reducing fuel consumption.</a:t>
            </a:r>
          </a:p>
          <a:p>
            <a:pPr algn="just"/>
            <a:endParaRPr lang="en-US" sz="2400" dirty="0"/>
          </a:p>
          <a:p>
            <a:pPr algn="just"/>
            <a:r>
              <a:rPr lang="en-US" sz="2400" dirty="0"/>
              <a:t> 5. Help in achieving the sustainability goals of Vision 2030. </a:t>
            </a:r>
          </a:p>
          <a:p>
            <a:pPr algn="just"/>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algn="just"/>
            <a:r>
              <a:rPr lang="en-US" sz="2400" dirty="0">
                <a:latin typeface="Titillium Web" panose="00000500000000000000" pitchFamily="2" charset="0"/>
                <a:ea typeface="Open Sans" panose="020B0606030504020204" pitchFamily="34" charset="0"/>
                <a:cs typeface="Open Sans" panose="020B0606030504020204" pitchFamily="34" charset="0"/>
              </a:rPr>
              <a:t> 6.</a:t>
            </a:r>
            <a:r>
              <a:rPr lang="en-US" sz="2400" dirty="0"/>
              <a:t>The proposed application will be implemented in the Arabic language.</a:t>
            </a: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4" name="Rectangle 5">
            <a:extLst>
              <a:ext uri="{FF2B5EF4-FFF2-40B4-BE49-F238E27FC236}">
                <a16:creationId xmlns:a16="http://schemas.microsoft.com/office/drawing/2014/main" id="{01784E34-44A8-E244-95EA-40C08C368155}"/>
              </a:ext>
            </a:extLst>
          </p:cNvPr>
          <p:cNvSpPr>
            <a:spLocks noChangeArrowheads="1"/>
          </p:cNvSpPr>
          <p:nvPr/>
        </p:nvSpPr>
        <p:spPr bwMode="auto">
          <a:xfrm>
            <a:off x="17217278" y="29019384"/>
            <a:ext cx="14824821" cy="914400"/>
          </a:xfrm>
          <a:prstGeom prst="rect">
            <a:avLst/>
          </a:prstGeom>
          <a:solidFill>
            <a:srgbClr val="204988"/>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References</a:t>
            </a:r>
          </a:p>
        </p:txBody>
      </p:sp>
      <p:sp>
        <p:nvSpPr>
          <p:cNvPr id="25" name="TextBox 24">
            <a:extLst>
              <a:ext uri="{FF2B5EF4-FFF2-40B4-BE49-F238E27FC236}">
                <a16:creationId xmlns:a16="http://schemas.microsoft.com/office/drawing/2014/main" id="{DA251ED0-DCFE-DF46-90E7-23CAFC8616F0}"/>
              </a:ext>
            </a:extLst>
          </p:cNvPr>
          <p:cNvSpPr txBox="1"/>
          <p:nvPr/>
        </p:nvSpPr>
        <p:spPr>
          <a:xfrm>
            <a:off x="17217279" y="30210941"/>
            <a:ext cx="14528034" cy="6740307"/>
          </a:xfrm>
          <a:prstGeom prst="rect">
            <a:avLst/>
          </a:prstGeom>
          <a:noFill/>
        </p:spPr>
        <p:txBody>
          <a:bodyPr wrap="square" rtlCol="0">
            <a:spAutoFit/>
          </a:bodyPr>
          <a:lstStyle>
            <a:defPPr>
              <a:defRPr kern="1200" smtId="4294967295"/>
            </a:defPPr>
          </a:lstStyle>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"Saudi Arabia Ranks 5th Worldwide, in Terms of Mobile Internet's Speed," 18-5-2021. [Online]. Available: https://english.mubasher.info/news/3808774. [Accessed 15-9-2023]</a:t>
            </a:r>
          </a:p>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"Smart sustainable cities," International Telecommunication Union, 1-12-2021. [Online]. Available: https://www.itu.int/en/mediacentre/backgrounders/Pages/smart-sustainable-cities.aspx. [Accessed 3-10-2023]</a:t>
            </a:r>
          </a:p>
          <a:p>
            <a:pPr marL="342900" indent="-342900" algn="just">
              <a:buFont typeface="Arial" panose="020B0604020202020204" pitchFamily="34" charset="0"/>
              <a:buChar char="•"/>
            </a:pPr>
            <a:r>
              <a:rPr lang="en-US" sz="2400" dirty="0" err="1">
                <a:effectLst/>
                <a:latin typeface="Times New Roman" panose="02020603050405020304" pitchFamily="18" charset="0"/>
                <a:ea typeface="Calibri" panose="020F0502020204030204" pitchFamily="34" charset="0"/>
              </a:rPr>
              <a:t>Alyaum</a:t>
            </a:r>
            <a:r>
              <a:rPr lang="en-US" sz="2400" dirty="0">
                <a:effectLst/>
                <a:latin typeface="Times New Roman" panose="02020603050405020304" pitchFamily="18" charset="0"/>
                <a:ea typeface="Calibri" panose="020F0502020204030204" pitchFamily="34" charset="0"/>
              </a:rPr>
              <a:t>, "Volume of waste in the Kingdom," </a:t>
            </a:r>
            <a:r>
              <a:rPr lang="en-US" sz="2400" i="1" dirty="0" err="1">
                <a:effectLst/>
                <a:latin typeface="Times New Roman" panose="02020603050405020304" pitchFamily="18" charset="0"/>
                <a:ea typeface="Calibri" panose="020F0502020204030204" pitchFamily="34" charset="0"/>
              </a:rPr>
              <a:t>Alyaum</a:t>
            </a:r>
            <a:r>
              <a:rPr lang="en-US" sz="2400" i="1"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26-2-2022</a:t>
            </a:r>
          </a:p>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A. S. Gillis, "Systems development life cycle," Tech Target, 1-6-2019. [Online]. Available: https://www.techtarget.com/searchsoftwarequality/definition/systems-development-life-cycle. [Accessed 2-10-2023]</a:t>
            </a:r>
          </a:p>
          <a:p>
            <a:pPr marL="342900" indent="-342900">
              <a:buFont typeface="Arial" panose="020B0604020202020204" pitchFamily="34" charset="0"/>
              <a:buChar char="•"/>
            </a:pPr>
            <a:endParaRPr lang="en-US" sz="2400" dirty="0">
              <a:effectLst/>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endParaRPr lang="en-US" sz="2400" dirty="0">
              <a:effectLst/>
              <a:latin typeface="Times New Roman" panose="02020603050405020304" pitchFamily="18" charset="0"/>
              <a:ea typeface="Calibri" panose="020F0502020204030204" pitchFamily="34" charset="0"/>
            </a:endParaRPr>
          </a:p>
          <a:p>
            <a:pPr marL="342900" indent="-342900">
              <a:buFont typeface="Arial" panose="020B0604020202020204" pitchFamily="34" charset="0"/>
              <a:buChar char="•"/>
            </a:pPr>
            <a:endParaRPr lang="en-US" sz="2400" dirty="0">
              <a:latin typeface="Times New Roman" panose="02020603050405020304" pitchFamily="18" charset="0"/>
              <a:ea typeface="Open Sans" panose="020B0606030504020204" pitchFamily="34" charset="0"/>
              <a:cs typeface="Open Sans" panose="020B0606030504020204" pitchFamily="34" charset="0"/>
            </a:endParaRPr>
          </a:p>
          <a:p>
            <a:endParaRPr lang="en-US" sz="2400" dirty="0">
              <a:latin typeface="Times New Roman" panose="02020603050405020304" pitchFamily="18" charset="0"/>
              <a:ea typeface="Open Sans" panose="020B0606030504020204" pitchFamily="34" charset="0"/>
              <a:cs typeface="Open Sans" panose="020B0606030504020204" pitchFamily="34" charset="0"/>
            </a:endParaRPr>
          </a:p>
          <a:p>
            <a:endParaRPr lang="en-US" sz="2400" dirty="0">
              <a:latin typeface="Times New Roman" panose="02020603050405020304" pitchFamily="18" charset="0"/>
              <a:ea typeface="Open Sans" panose="020B0606030504020204" pitchFamily="34" charset="0"/>
              <a:cs typeface="Open Sans" panose="020B0606030504020204" pitchFamily="34" charset="0"/>
            </a:endParaRPr>
          </a:p>
          <a:p>
            <a:endParaRPr lang="en-US" sz="2400" dirty="0">
              <a:latin typeface="Times New Roman" panose="02020603050405020304" pitchFamily="18" charset="0"/>
              <a:ea typeface="Open Sans" panose="020B0606030504020204" pitchFamily="34" charset="0"/>
              <a:cs typeface="Open Sans" panose="020B0606030504020204" pitchFamily="34" charset="0"/>
            </a:endParaRPr>
          </a:p>
          <a:p>
            <a:endParaRPr lang="en-US" sz="2400" dirty="0">
              <a:latin typeface="Times New Roman" panose="02020603050405020304" pitchFamily="18" charset="0"/>
              <a:ea typeface="Open Sans" panose="020B0606030504020204" pitchFamily="34" charset="0"/>
              <a:cs typeface="Open Sans" panose="020B0606030504020204" pitchFamily="34" charset="0"/>
            </a:endParaRPr>
          </a:p>
          <a:p>
            <a:endParaRPr lang="en-US" sz="2400" dirty="0">
              <a:latin typeface="Times New Roman" panose="02020603050405020304" pitchFamily="18" charset="0"/>
              <a:ea typeface="Open Sans" panose="020B0606030504020204" pitchFamily="34" charset="0"/>
              <a:cs typeface="Open Sans" panose="020B0606030504020204" pitchFamily="34" charset="0"/>
            </a:endParaRPr>
          </a:p>
          <a:p>
            <a:endParaRPr lang="en-US" sz="2400" dirty="0">
              <a:latin typeface="Times New Roman" panose="02020603050405020304" pitchFamily="18"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6" name="Rectangle 25">
            <a:extLst>
              <a:ext uri="{FF2B5EF4-FFF2-40B4-BE49-F238E27FC236}">
                <a16:creationId xmlns:a16="http://schemas.microsoft.com/office/drawing/2014/main" id="{A36977C4-B99A-0F8D-A234-5CFE88E3AB8B}"/>
              </a:ext>
            </a:extLst>
          </p:cNvPr>
          <p:cNvSpPr/>
          <p:nvPr/>
        </p:nvSpPr>
        <p:spPr bwMode="auto">
          <a:xfrm>
            <a:off x="-36370" y="-37402"/>
            <a:ext cx="32954770" cy="775947"/>
          </a:xfrm>
          <a:prstGeom prst="rect">
            <a:avLst/>
          </a:prstGeom>
          <a:solidFill>
            <a:srgbClr val="E5A52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US" sz="9300" b="0" i="0" u="none" strike="noStrike" cap="none" normalizeH="0" baseline="0">
              <a:ln>
                <a:noFill/>
              </a:ln>
              <a:solidFill>
                <a:schemeClr val="tx1"/>
              </a:solidFill>
              <a:effectLst/>
              <a:latin typeface="Arial" pitchFamily="34" charset="0"/>
            </a:endParaRPr>
          </a:p>
        </p:txBody>
      </p:sp>
      <p:sp>
        <p:nvSpPr>
          <p:cNvPr id="11" name="Rectangle: Rounded Corners 10">
            <a:extLst>
              <a:ext uri="{FF2B5EF4-FFF2-40B4-BE49-F238E27FC236}">
                <a16:creationId xmlns:a16="http://schemas.microsoft.com/office/drawing/2014/main" id="{20497679-2CCD-E5D7-14F8-ED1A58EBA8F9}"/>
              </a:ext>
            </a:extLst>
          </p:cNvPr>
          <p:cNvSpPr/>
          <p:nvPr/>
        </p:nvSpPr>
        <p:spPr bwMode="auto">
          <a:xfrm>
            <a:off x="15662031" y="862128"/>
            <a:ext cx="15237069" cy="3836092"/>
          </a:xfrm>
          <a:prstGeom prst="roundRect">
            <a:avLst/>
          </a:prstGeom>
          <a:solidFill>
            <a:schemeClr val="bg1"/>
          </a:solid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US" sz="9300" b="0" i="0" u="none" strike="noStrike" cap="none" normalizeH="0" baseline="0">
              <a:ln>
                <a:noFill/>
              </a:ln>
              <a:solidFill>
                <a:schemeClr val="tx1"/>
              </a:solidFill>
              <a:effectLst/>
              <a:latin typeface="Arial" pitchFamily="34" charset="0"/>
            </a:endParaRPr>
          </a:p>
        </p:txBody>
      </p:sp>
      <p:pic>
        <p:nvPicPr>
          <p:cNvPr id="13" name="Picture 12" descr="A blue and gold logo&#10;&#10;Description automatically generated">
            <a:extLst>
              <a:ext uri="{FF2B5EF4-FFF2-40B4-BE49-F238E27FC236}">
                <a16:creationId xmlns:a16="http://schemas.microsoft.com/office/drawing/2014/main" id="{90BF9977-6F3D-D89C-E140-82BCFE2603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71861" y="701107"/>
            <a:ext cx="3209926" cy="3987716"/>
          </a:xfrm>
          <a:prstGeom prst="rect">
            <a:avLst/>
          </a:prstGeom>
        </p:spPr>
      </p:pic>
      <p:pic>
        <p:nvPicPr>
          <p:cNvPr id="4" name="صورة 3" descr="صورة تحتوي على رمز&#10;&#10;تم إنشاء الوصف تلقائياً">
            <a:extLst>
              <a:ext uri="{FF2B5EF4-FFF2-40B4-BE49-F238E27FC236}">
                <a16:creationId xmlns:a16="http://schemas.microsoft.com/office/drawing/2014/main" id="{B0AA0E5A-49F0-15A0-A67B-9573D2099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9221" y="962291"/>
            <a:ext cx="4995966" cy="3285100"/>
          </a:xfrm>
          <a:prstGeom prst="rect">
            <a:avLst/>
          </a:prstGeom>
        </p:spPr>
      </p:pic>
      <p:pic>
        <p:nvPicPr>
          <p:cNvPr id="28" name="Picture 1">
            <a:extLst>
              <a:ext uri="{FF2B5EF4-FFF2-40B4-BE49-F238E27FC236}">
                <a16:creationId xmlns:a16="http://schemas.microsoft.com/office/drawing/2014/main" id="{15C53177-9B4A-F322-111C-9924EBE90A2E}"/>
              </a:ext>
            </a:extLst>
          </p:cNvPr>
          <p:cNvPicPr>
            <a:picLocks noChangeAspect="1"/>
          </p:cNvPicPr>
          <p:nvPr/>
        </p:nvPicPr>
        <p:blipFill>
          <a:blip r:embed="rId5"/>
          <a:stretch>
            <a:fillRect/>
          </a:stretch>
        </p:blipFill>
        <p:spPr>
          <a:xfrm>
            <a:off x="17386315" y="11564154"/>
            <a:ext cx="6742864" cy="5561338"/>
          </a:xfrm>
          <a:prstGeom prst="rect">
            <a:avLst/>
          </a:prstGeom>
        </p:spPr>
      </p:pic>
      <p:pic>
        <p:nvPicPr>
          <p:cNvPr id="14" name="صورة 13" descr="صورة تحتوي على لقطة شاشة, رسوم متحركة, التصميم&#10;&#10;تم إنشاء الوصف تلقائياً">
            <a:extLst>
              <a:ext uri="{FF2B5EF4-FFF2-40B4-BE49-F238E27FC236}">
                <a16:creationId xmlns:a16="http://schemas.microsoft.com/office/drawing/2014/main" id="{5FB2AADC-1CBB-2B70-E287-4A5EA32678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33089" y="1016991"/>
            <a:ext cx="3209926" cy="3522113"/>
          </a:xfrm>
          <a:prstGeom prst="rect">
            <a:avLst/>
          </a:prstGeom>
        </p:spPr>
      </p:pic>
      <p:pic>
        <p:nvPicPr>
          <p:cNvPr id="1030" name="Picture 6" descr="IoT-based Smart Garbage Architecture | Download Scientific Diagram">
            <a:extLst>
              <a:ext uri="{FF2B5EF4-FFF2-40B4-BE49-F238E27FC236}">
                <a16:creationId xmlns:a16="http://schemas.microsoft.com/office/drawing/2014/main" id="{39F8DA69-9F6C-2FC8-CB36-5E393A7225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04824" y="24302979"/>
            <a:ext cx="5837275" cy="4112701"/>
          </a:xfrm>
          <a:prstGeom prst="rect">
            <a:avLst/>
          </a:prstGeom>
          <a:noFill/>
          <a:extLst>
            <a:ext uri="{909E8E84-426E-40DD-AFC4-6F175D3DCCD1}">
              <a14:hiddenFill xmlns:a14="http://schemas.microsoft.com/office/drawing/2010/main">
                <a:solidFill>
                  <a:srgbClr val="FFFFFF"/>
                </a:solidFill>
              </a14:hiddenFill>
            </a:ext>
          </a:extLst>
        </p:spPr>
      </p:pic>
      <p:sp>
        <p:nvSpPr>
          <p:cNvPr id="3" name="مربع نص 2">
            <a:extLst>
              <a:ext uri="{FF2B5EF4-FFF2-40B4-BE49-F238E27FC236}">
                <a16:creationId xmlns:a16="http://schemas.microsoft.com/office/drawing/2014/main" id="{A02D669C-7206-3670-DD1A-A25C5A341261}"/>
              </a:ext>
            </a:extLst>
          </p:cNvPr>
          <p:cNvSpPr txBox="1"/>
          <p:nvPr/>
        </p:nvSpPr>
        <p:spPr>
          <a:xfrm>
            <a:off x="28364506" y="28484972"/>
            <a:ext cx="2435728" cy="276999"/>
          </a:xfrm>
          <a:prstGeom prst="rect">
            <a:avLst/>
          </a:prstGeom>
          <a:noFill/>
        </p:spPr>
        <p:txBody>
          <a:bodyPr wrap="square" rtlCol="0">
            <a:spAutoFit/>
          </a:bodyPr>
          <a:lstStyle/>
          <a:p>
            <a:r>
              <a:rPr lang="en-US" sz="1200" dirty="0"/>
              <a:t>Figure 1-1 Smart waste container</a:t>
            </a:r>
          </a:p>
        </p:txBody>
      </p:sp>
      <p:pic>
        <p:nvPicPr>
          <p:cNvPr id="1038" name="Picture 14" descr="‪HC SR04 HC-SR04 Arduino Ultrasonic Sensor - Digilog.pk‬‏">
            <a:extLst>
              <a:ext uri="{FF2B5EF4-FFF2-40B4-BE49-F238E27FC236}">
                <a16:creationId xmlns:a16="http://schemas.microsoft.com/office/drawing/2014/main" id="{419A1AED-FF75-5AC8-59FD-D250800EB5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70878" y="24700962"/>
            <a:ext cx="2421604" cy="242160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rduino Nano (A000005) | ARDUINO Develepment Kit For Evaluation| 104364‬‏">
            <a:extLst>
              <a:ext uri="{FF2B5EF4-FFF2-40B4-BE49-F238E27FC236}">
                <a16:creationId xmlns:a16="http://schemas.microsoft.com/office/drawing/2014/main" id="{62E71AD3-4D8E-7D1F-9EA1-844CD6B2E4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49150" y="24703587"/>
            <a:ext cx="2421604" cy="2421604"/>
          </a:xfrm>
          <a:prstGeom prst="rect">
            <a:avLst/>
          </a:prstGeom>
          <a:noFill/>
          <a:extLst>
            <a:ext uri="{909E8E84-426E-40DD-AFC4-6F175D3DCCD1}">
              <a14:hiddenFill xmlns:a14="http://schemas.microsoft.com/office/drawing/2010/main">
                <a:solidFill>
                  <a:srgbClr val="FFFFFF"/>
                </a:solidFill>
              </a14:hiddenFill>
            </a:ext>
          </a:extLst>
        </p:spPr>
      </p:pic>
      <p:sp>
        <p:nvSpPr>
          <p:cNvPr id="7" name="مربع نص 6">
            <a:extLst>
              <a:ext uri="{FF2B5EF4-FFF2-40B4-BE49-F238E27FC236}">
                <a16:creationId xmlns:a16="http://schemas.microsoft.com/office/drawing/2014/main" id="{A1058F3E-6252-02DF-55C3-0D06509ED660}"/>
              </a:ext>
            </a:extLst>
          </p:cNvPr>
          <p:cNvSpPr txBox="1"/>
          <p:nvPr/>
        </p:nvSpPr>
        <p:spPr>
          <a:xfrm>
            <a:off x="17608038" y="27388051"/>
            <a:ext cx="2421604" cy="400110"/>
          </a:xfrm>
          <a:prstGeom prst="rect">
            <a:avLst/>
          </a:prstGeom>
          <a:noFill/>
        </p:spPr>
        <p:txBody>
          <a:bodyPr wrap="square" rtlCol="0">
            <a:spAutoFit/>
          </a:bodyPr>
          <a:lstStyle/>
          <a:p>
            <a:r>
              <a:rPr lang="en-US" sz="2000" dirty="0"/>
              <a:t>ultrasonic sensor</a:t>
            </a:r>
          </a:p>
        </p:txBody>
      </p:sp>
      <p:sp>
        <p:nvSpPr>
          <p:cNvPr id="8" name="مربع نص 7">
            <a:extLst>
              <a:ext uri="{FF2B5EF4-FFF2-40B4-BE49-F238E27FC236}">
                <a16:creationId xmlns:a16="http://schemas.microsoft.com/office/drawing/2014/main" id="{AFABF6F1-E650-789D-4606-3A993C7B6678}"/>
              </a:ext>
            </a:extLst>
          </p:cNvPr>
          <p:cNvSpPr txBox="1"/>
          <p:nvPr/>
        </p:nvSpPr>
        <p:spPr>
          <a:xfrm>
            <a:off x="20635909" y="27331521"/>
            <a:ext cx="3534731" cy="400110"/>
          </a:xfrm>
          <a:prstGeom prst="rect">
            <a:avLst/>
          </a:prstGeom>
          <a:noFill/>
        </p:spPr>
        <p:txBody>
          <a:bodyPr wrap="square" rtlCol="0">
            <a:spAutoFit/>
          </a:bodyPr>
          <a:lstStyle/>
          <a:p>
            <a:r>
              <a:rPr lang="en-US" sz="2000" dirty="0"/>
              <a:t>Arduino UNO KIT</a:t>
            </a:r>
          </a:p>
        </p:txBody>
      </p:sp>
      <p:pic>
        <p:nvPicPr>
          <p:cNvPr id="1028" name="Picture 4" descr="‪Iterative Waterfall Model - Software Engineering - GeeksforGeeks‬‏">
            <a:extLst>
              <a:ext uri="{FF2B5EF4-FFF2-40B4-BE49-F238E27FC236}">
                <a16:creationId xmlns:a16="http://schemas.microsoft.com/office/drawing/2014/main" id="{E5E7C447-ED61-4DBF-44D0-E4D4660932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8466" y="33248420"/>
            <a:ext cx="12478134" cy="625874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 descr="صورة تحتوي على رسم بياني, لقطة شاشة, نص, خط&#10;&#10;تم إنشاء الوصف تلقائياً">
            <a:extLst>
              <a:ext uri="{FF2B5EF4-FFF2-40B4-BE49-F238E27FC236}">
                <a16:creationId xmlns:a16="http://schemas.microsoft.com/office/drawing/2014/main" id="{3666EE93-FC14-63D9-35AF-917DC8CEA0B5}"/>
              </a:ext>
            </a:extLst>
          </p:cNvPr>
          <p:cNvPicPr>
            <a:picLocks noChangeAspect="1"/>
          </p:cNvPicPr>
          <p:nvPr/>
        </p:nvPicPr>
        <p:blipFill>
          <a:blip r:embed="rId11"/>
          <a:stretch>
            <a:fillRect/>
          </a:stretch>
        </p:blipFill>
        <p:spPr>
          <a:xfrm>
            <a:off x="4840372" y="15263634"/>
            <a:ext cx="10519607" cy="2533631"/>
          </a:xfrm>
          <a:prstGeom prst="rect">
            <a:avLst/>
          </a:prstGeom>
        </p:spPr>
      </p:pic>
      <p:pic>
        <p:nvPicPr>
          <p:cNvPr id="45" name="Picture 14" descr="A screenshot of a login form&#10;&#10;Description automatically generated">
            <a:extLst>
              <a:ext uri="{FF2B5EF4-FFF2-40B4-BE49-F238E27FC236}">
                <a16:creationId xmlns:a16="http://schemas.microsoft.com/office/drawing/2014/main" id="{D3694CF0-8249-0B14-308B-7489DCE38DA2}"/>
              </a:ext>
            </a:extLst>
          </p:cNvPr>
          <p:cNvPicPr>
            <a:picLocks noChangeAspect="1"/>
          </p:cNvPicPr>
          <p:nvPr/>
        </p:nvPicPr>
        <p:blipFill>
          <a:blip r:embed="rId12"/>
          <a:stretch>
            <a:fillRect/>
          </a:stretch>
        </p:blipFill>
        <p:spPr>
          <a:xfrm>
            <a:off x="24414335" y="10753042"/>
            <a:ext cx="1828165" cy="3427730"/>
          </a:xfrm>
          <a:prstGeom prst="rect">
            <a:avLst/>
          </a:prstGeom>
        </p:spPr>
      </p:pic>
      <p:pic>
        <p:nvPicPr>
          <p:cNvPr id="47" name="Picture 15" descr="A screenshot of a login&#10;&#10;Description automatically generated">
            <a:extLst>
              <a:ext uri="{FF2B5EF4-FFF2-40B4-BE49-F238E27FC236}">
                <a16:creationId xmlns:a16="http://schemas.microsoft.com/office/drawing/2014/main" id="{B6CEC200-8145-5E33-60D2-9EC9314E9EE7}"/>
              </a:ext>
            </a:extLst>
          </p:cNvPr>
          <p:cNvPicPr>
            <a:picLocks noChangeAspect="1"/>
          </p:cNvPicPr>
          <p:nvPr/>
        </p:nvPicPr>
        <p:blipFill>
          <a:blip r:embed="rId13"/>
          <a:stretch>
            <a:fillRect/>
          </a:stretch>
        </p:blipFill>
        <p:spPr>
          <a:xfrm>
            <a:off x="24358018" y="14506813"/>
            <a:ext cx="1828165" cy="3108960"/>
          </a:xfrm>
          <a:prstGeom prst="rect">
            <a:avLst/>
          </a:prstGeom>
        </p:spPr>
      </p:pic>
      <p:pic>
        <p:nvPicPr>
          <p:cNvPr id="48" name="Picture 8" descr="A screenshot of a phone&#10;&#10;Description automatically generated">
            <a:extLst>
              <a:ext uri="{FF2B5EF4-FFF2-40B4-BE49-F238E27FC236}">
                <a16:creationId xmlns:a16="http://schemas.microsoft.com/office/drawing/2014/main" id="{A0D2DCE7-975E-12AC-C064-23EA9AAA4C8A}"/>
              </a:ext>
            </a:extLst>
          </p:cNvPr>
          <p:cNvPicPr>
            <a:picLocks noChangeAspect="1"/>
          </p:cNvPicPr>
          <p:nvPr/>
        </p:nvPicPr>
        <p:blipFill>
          <a:blip r:embed="rId14"/>
          <a:stretch>
            <a:fillRect/>
          </a:stretch>
        </p:blipFill>
        <p:spPr>
          <a:xfrm>
            <a:off x="27048659" y="14257878"/>
            <a:ext cx="1828165" cy="3427730"/>
          </a:xfrm>
          <a:prstGeom prst="rect">
            <a:avLst/>
          </a:prstGeom>
        </p:spPr>
      </p:pic>
      <p:pic>
        <p:nvPicPr>
          <p:cNvPr id="49" name="Picture 15" descr="A screenshot of a login&#10;&#10;Description automatically generated">
            <a:extLst>
              <a:ext uri="{FF2B5EF4-FFF2-40B4-BE49-F238E27FC236}">
                <a16:creationId xmlns:a16="http://schemas.microsoft.com/office/drawing/2014/main" id="{B6CEC200-8145-5E33-60D2-9EC9314E9EE7}"/>
              </a:ext>
            </a:extLst>
          </p:cNvPr>
          <p:cNvPicPr>
            <a:picLocks noChangeAspect="1"/>
          </p:cNvPicPr>
          <p:nvPr/>
        </p:nvPicPr>
        <p:blipFill>
          <a:blip r:embed="rId13"/>
          <a:stretch>
            <a:fillRect/>
          </a:stretch>
        </p:blipFill>
        <p:spPr>
          <a:xfrm>
            <a:off x="27019380" y="10783429"/>
            <a:ext cx="1828165" cy="3108960"/>
          </a:xfrm>
          <a:prstGeom prst="rect">
            <a:avLst/>
          </a:prstGeom>
        </p:spPr>
      </p:pic>
      <p:pic>
        <p:nvPicPr>
          <p:cNvPr id="50" name="Picture 3" descr="A screenshot of a phone&#10;&#10;Description automatically generated">
            <a:extLst>
              <a:ext uri="{FF2B5EF4-FFF2-40B4-BE49-F238E27FC236}">
                <a16:creationId xmlns:a16="http://schemas.microsoft.com/office/drawing/2014/main" id="{DBB10347-2864-E6A9-4DBC-97373E83F20C}"/>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536011" y="10818282"/>
            <a:ext cx="1828800" cy="3246120"/>
          </a:xfrm>
          <a:prstGeom prst="rect">
            <a:avLst/>
          </a:prstGeom>
          <a:noFill/>
          <a:ln>
            <a:solidFill>
              <a:schemeClr val="tx1"/>
            </a:solidFill>
          </a:ln>
        </p:spPr>
      </p:pic>
      <p:pic>
        <p:nvPicPr>
          <p:cNvPr id="51" name="Picture 3" descr="A screenshot of a phone&#10;&#10;Description automatically generated">
            <a:extLst>
              <a:ext uri="{FF2B5EF4-FFF2-40B4-BE49-F238E27FC236}">
                <a16:creationId xmlns:a16="http://schemas.microsoft.com/office/drawing/2014/main" id="{C174CB15-FB32-1864-014A-1F07D46C249F}"/>
              </a:ext>
            </a:extLst>
          </p:cNvPr>
          <p:cNvPicPr>
            <a:picLocks noChangeAspect="1"/>
          </p:cNvPicPr>
          <p:nvPr/>
        </p:nvPicPr>
        <p:blipFill>
          <a:blip r:embed="rId16"/>
          <a:stretch>
            <a:fillRect/>
          </a:stretch>
        </p:blipFill>
        <p:spPr>
          <a:xfrm>
            <a:off x="29582370" y="14193108"/>
            <a:ext cx="1828165" cy="355727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ptualizingcobalt|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468</TotalTime>
  <Words>1191</Words>
  <Application>Microsoft Office PowerPoint</Application>
  <PresentationFormat>مخصص</PresentationFormat>
  <Paragraphs>76</Paragraphs>
  <Slides>1</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vt:i4>
      </vt:variant>
    </vt:vector>
  </HeadingPairs>
  <TitlesOfParts>
    <vt:vector size="6" baseType="lpstr">
      <vt:lpstr>Titillium Web</vt:lpstr>
      <vt:lpstr>Arial</vt:lpstr>
      <vt:lpstr>Amaranth</vt:lpstr>
      <vt:lpstr>Times New Roman</vt:lpstr>
      <vt:lpstr>Default Design</vt:lpstr>
      <vt:lpstr>عرض تقديمي في PowerPoint</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ADEL,MASSAD,SAEID,ALHARBI</cp:lastModifiedBy>
  <cp:revision>41</cp:revision>
  <cp:lastPrinted>2021-11-01T09:54:36Z</cp:lastPrinted>
  <dcterms:modified xsi:type="dcterms:W3CDTF">2024-05-12T19:21:55Z</dcterms:modified>
  <cp:category>scientific poster PowerPoint</cp:category>
</cp:coreProperties>
</file>