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F_F533FFB2.xml" ContentType="application/vnd.ms-powerpoint.comments+xml"/>
  <Override PartName="/ppt/comments/modernComment_106_69B058B6.xml" ContentType="application/vnd.ms-powerpoint.comments+xml"/>
  <Override PartName="/ppt/comments/modernComment_11A_3D91F6F7.xml" ContentType="application/vnd.ms-powerpoint.comments+xml"/>
  <Override PartName="/ppt/comments/modernComment_10C_161A161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64" r:id="rId6"/>
    <p:sldId id="263" r:id="rId7"/>
    <p:sldId id="285" r:id="rId8"/>
    <p:sldId id="271" r:id="rId9"/>
    <p:sldId id="260" r:id="rId10"/>
    <p:sldId id="262" r:id="rId11"/>
    <p:sldId id="282" r:id="rId12"/>
    <p:sldId id="265" r:id="rId13"/>
    <p:sldId id="268" r:id="rId14"/>
    <p:sldId id="269" r:id="rId15"/>
    <p:sldId id="273" r:id="rId16"/>
    <p:sldId id="286" r:id="rId17"/>
    <p:sldId id="287" r:id="rId18"/>
    <p:sldId id="274" r:id="rId19"/>
    <p:sldId id="276" r:id="rId20"/>
    <p:sldId id="275" r:id="rId21"/>
    <p:sldId id="284" r:id="rId22"/>
    <p:sldId id="288" r:id="rId23"/>
    <p:sldId id="283" r:id="rId24"/>
    <p:sldId id="289" r:id="rId25"/>
    <p:sldId id="290" r:id="rId26"/>
    <p:sldId id="278" r:id="rId27"/>
    <p:sldId id="280" r:id="rId28"/>
    <p:sldId id="259" r:id="rId29"/>
    <p:sldId id="267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F9B245-A7C5-62EE-29C8-531ACF17D079}" name="이병훈" initials="이" userId="이병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06_69B058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F73F9E-4948-4C82-94E1-13B6A9BD19A0}" authorId="{70F9B245-A7C5-62EE-29C8-531ACF17D079}" created="2022-11-14T12:11:35.222">
    <pc:sldMkLst xmlns:pc="http://schemas.microsoft.com/office/powerpoint/2013/main/command">
      <pc:docMk/>
      <pc:sldMk cId="1773164726" sldId="262"/>
    </pc:sldMkLst>
    <p188:txBody>
      <a:bodyPr/>
      <a:lstStyle/>
      <a:p>
        <a:r>
          <a:rPr lang="ko-KR" altLang="en-US"/>
          <a:t>Seasonal point function 이용</a:t>
        </a:r>
      </a:p>
    </p188:txBody>
  </p188:cm>
</p188:cmLst>
</file>

<file path=ppt/comments/modernComment_10C_161A16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B32359-73F3-449C-A346-E34FDF17ECFB}" authorId="{70F9B245-A7C5-62EE-29C8-531ACF17D079}" created="2022-11-14T12:35:27.948">
    <pc:sldMkLst xmlns:pc="http://schemas.microsoft.com/office/powerpoint/2013/main/command">
      <pc:docMk/>
      <pc:sldMk cId="370808341" sldId="268"/>
    </pc:sldMkLst>
    <p188:txBody>
      <a:bodyPr/>
      <a:lstStyle/>
      <a:p>
        <a:r>
          <a:rPr lang="ko-KR" altLang="en-US"/>
          <a:t>최종 전처리가 끝난 데이터프레임 보여주기</a:t>
        </a:r>
      </a:p>
    </p188:txBody>
  </p188:cm>
</p188:cmLst>
</file>

<file path=ppt/comments/modernComment_10F_F533FF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E6445E-6107-4257-93D2-E26A4ADECE61}" authorId="{70F9B245-A7C5-62EE-29C8-531ACF17D079}" created="2022-11-14T12:11:07.177">
    <pc:sldMkLst xmlns:pc="http://schemas.microsoft.com/office/powerpoint/2013/main/command">
      <pc:docMk/>
      <pc:sldMk cId="4113825714" sldId="271"/>
    </pc:sldMkLst>
    <p188:txBody>
      <a:bodyPr/>
      <a:lstStyle/>
      <a:p>
        <a:r>
          <a:rPr lang="ko-KR" altLang="en-US"/>
          <a:t>1. 데이터 확인 :  info 
2. contain code
3. 실제값 -&gt; df</a:t>
        </a:r>
      </a:p>
    </p188:txBody>
  </p188:cm>
</p188:cmLst>
</file>

<file path=ppt/comments/modernComment_11A_3D91F6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FBE375-D24F-407E-8FBB-78DAE7EF59A9}" authorId="{70F9B245-A7C5-62EE-29C8-531ACF17D079}" created="2022-11-14T12:28:14.621">
    <pc:sldMkLst xmlns:pc="http://schemas.microsoft.com/office/powerpoint/2013/main/command">
      <pc:docMk/>
      <pc:sldMk cId="1032976119" sldId="282"/>
    </pc:sldMkLst>
    <p188:txBody>
      <a:bodyPr/>
      <a:lstStyle/>
      <a:p>
        <a:r>
          <a:rPr lang="ko-KR" altLang="en-US"/>
          <a:t> 1. 정상성이 없는 그래프 -&gt;  정상성을 부여한 그래프
2. 차분한 그래프
3. minmaxscaling 한 df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6_69B058B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3D91F6F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161A16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F533FFB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635984" y="2613392"/>
            <a:ext cx="62760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원자재 가격을 이용한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r>
              <a:rPr lang="en-US" altLang="ko-KR" sz="5000" b="1" dirty="0" err="1">
                <a:solidFill>
                  <a:schemeClr val="bg1"/>
                </a:solidFill>
              </a:rPr>
              <a:t>kospi</a:t>
            </a:r>
            <a:r>
              <a:rPr lang="en-US" altLang="ko-KR" sz="5000" b="1" dirty="0">
                <a:solidFill>
                  <a:schemeClr val="bg1"/>
                </a:solidFill>
              </a:rPr>
              <a:t>,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r>
              <a:rPr lang="en-US" altLang="ko-KR" sz="5000" b="1" dirty="0" err="1">
                <a:solidFill>
                  <a:schemeClr val="bg1"/>
                </a:solidFill>
              </a:rPr>
              <a:t>kosdaq</a:t>
            </a:r>
            <a:r>
              <a:rPr lang="ko-KR" altLang="en-US" sz="5000" b="1" dirty="0">
                <a:solidFill>
                  <a:schemeClr val="bg1"/>
                </a:solidFill>
              </a:rPr>
              <a:t>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25D801-9105-B7F6-8CE6-F3E8FB6DF2DE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239D41-9E24-0A96-5CC1-75D5C6E1F44F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E20C3A-3D6B-714C-65DE-C970F1DE8854}"/>
              </a:ext>
            </a:extLst>
          </p:cNvPr>
          <p:cNvSpPr txBox="1"/>
          <p:nvPr/>
        </p:nvSpPr>
        <p:spPr>
          <a:xfrm>
            <a:off x="790601" y="83165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시계열 자료에 대한 이해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3657-8950-C061-6BB2-F54868C2201B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7C45D-DDBF-F854-84C4-D2CDB9A3289C}"/>
              </a:ext>
            </a:extLst>
          </p:cNvPr>
          <p:cNvSpPr txBox="1"/>
          <p:nvPr/>
        </p:nvSpPr>
        <p:spPr>
          <a:xfrm>
            <a:off x="805841" y="660176"/>
            <a:ext cx="26151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Understanding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Time Series Data.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104B59-07AF-6DE4-D311-2BED071B66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0" y="1529575"/>
            <a:ext cx="4812511" cy="48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0793B2-192E-D5AC-98D9-92B2CD7F4599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B2639-D746-F9DD-F151-1637DC7C950D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CB41E4-BE77-75BA-CA54-B9D90F2CA1DF}"/>
              </a:ext>
            </a:extLst>
          </p:cNvPr>
          <p:cNvSpPr txBox="1"/>
          <p:nvPr/>
        </p:nvSpPr>
        <p:spPr>
          <a:xfrm>
            <a:off x="790601" y="83165"/>
            <a:ext cx="743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차분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(Shifting), Window, </a:t>
            </a:r>
            <a:r>
              <a:rPr lang="en-US" altLang="ko-KR" sz="3600" spc="-300" dirty="0" err="1">
                <a:solidFill>
                  <a:schemeClr val="bg1"/>
                </a:solidFill>
                <a:latin typeface="+mn-ea"/>
              </a:rPr>
              <a:t>MinMaxScaling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5F1A2-399A-8860-20DC-B8BBDB1F39B5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24D80-3E04-F1B4-F81E-64B293A9ED9C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761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차분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(Shifting), Window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데이터 최종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81485" y="3105834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모델 선정 및 </a:t>
            </a:r>
            <a:r>
              <a:rPr lang="en-US" altLang="ko-KR" sz="3600" spc="-3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차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모델 선정 및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4393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724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+mn-ea"/>
              </a:rPr>
              <a:t>1. </a:t>
            </a:r>
            <a:r>
              <a:rPr lang="ko-KR" altLang="en-US" spc="-150" dirty="0">
                <a:latin typeface="+mn-ea"/>
              </a:rPr>
              <a:t>쓴 이유 </a:t>
            </a:r>
            <a:r>
              <a:rPr lang="en-US" altLang="ko-KR" spc="-150" dirty="0">
                <a:latin typeface="+mn-ea"/>
              </a:rPr>
              <a:t>-&gt; </a:t>
            </a:r>
            <a:r>
              <a:rPr lang="ko-KR" altLang="en-US" spc="-150" dirty="0">
                <a:latin typeface="+mn-ea"/>
              </a:rPr>
              <a:t>시계열에 적합함</a:t>
            </a:r>
            <a:r>
              <a:rPr lang="en-US" altLang="ko-KR" spc="-150" dirty="0">
                <a:latin typeface="+mn-ea"/>
              </a:rPr>
              <a:t>. Machine learning</a:t>
            </a: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+mn-ea"/>
              </a:rPr>
              <a:t>2. </a:t>
            </a:r>
            <a:r>
              <a:rPr lang="ko-KR" altLang="en-US" spc="-150" dirty="0">
                <a:latin typeface="+mn-ea"/>
              </a:rPr>
              <a:t>모델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Xgboost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모델 선정 및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724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+mn-ea"/>
              </a:rPr>
              <a:t>1. </a:t>
            </a:r>
            <a:r>
              <a:rPr lang="ko-KR" altLang="en-US" spc="-150" dirty="0">
                <a:latin typeface="+mn-ea"/>
              </a:rPr>
              <a:t>쓴 이유 </a:t>
            </a:r>
            <a:r>
              <a:rPr lang="en-US" altLang="ko-KR" spc="-150" dirty="0">
                <a:latin typeface="+mn-ea"/>
              </a:rPr>
              <a:t>-&gt; </a:t>
            </a:r>
            <a:r>
              <a:rPr lang="ko-KR" altLang="en-US" spc="-150" dirty="0">
                <a:latin typeface="+mn-ea"/>
              </a:rPr>
              <a:t>시계열에 적합함</a:t>
            </a:r>
            <a:r>
              <a:rPr lang="en-US" altLang="ko-KR" spc="-150" dirty="0">
                <a:latin typeface="+mn-ea"/>
              </a:rPr>
              <a:t>. + </a:t>
            </a:r>
            <a:r>
              <a:rPr lang="en-US" altLang="ko-KR" spc="-150" dirty="0" err="1">
                <a:latin typeface="+mn-ea"/>
              </a:rPr>
              <a:t>deeplearinng</a:t>
            </a:r>
            <a:endParaRPr lang="en-US" altLang="ko-KR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+mn-ea"/>
              </a:rPr>
              <a:t>2. </a:t>
            </a:r>
            <a:r>
              <a:rPr lang="ko-KR" altLang="en-US" spc="-150" dirty="0">
                <a:latin typeface="+mn-ea"/>
              </a:rPr>
              <a:t>모델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LSTM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24127" y="666017"/>
            <a:ext cx="2208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The Result of 1</a:t>
            </a:r>
            <a:r>
              <a:rPr lang="en-US" altLang="ko-KR" sz="1300" baseline="30000" dirty="0">
                <a:solidFill>
                  <a:schemeClr val="bg1"/>
                </a:solidFill>
              </a:rPr>
              <a:t>st</a:t>
            </a:r>
            <a:r>
              <a:rPr lang="en-US" altLang="ko-KR" sz="1300" dirty="0">
                <a:solidFill>
                  <a:schemeClr val="bg1"/>
                </a:solidFill>
              </a:rPr>
              <a:t> Prediction.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1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040596" y="3105834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차 예측 결과 및 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24127" y="666017"/>
            <a:ext cx="2208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The Result of 1</a:t>
            </a:r>
            <a:r>
              <a:rPr lang="en-US" altLang="ko-KR" sz="1300" baseline="30000" dirty="0">
                <a:solidFill>
                  <a:schemeClr val="bg1"/>
                </a:solidFill>
              </a:rPr>
              <a:t>st</a:t>
            </a:r>
            <a:r>
              <a:rPr lang="en-US" altLang="ko-KR" sz="1300" dirty="0">
                <a:solidFill>
                  <a:schemeClr val="bg1"/>
                </a:solidFill>
              </a:rPr>
              <a:t> Prediction.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>
            <a:cxnSpLocks/>
          </p:cNvCxnSpPr>
          <p:nvPr/>
        </p:nvCxnSpPr>
        <p:spPr>
          <a:xfrm>
            <a:off x="635000" y="1493744"/>
            <a:ext cx="11566497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488868" y="70940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791968" y="2081845"/>
            <a:ext cx="1467830" cy="523220"/>
            <a:chOff x="856623" y="2936557"/>
            <a:chExt cx="146783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주제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791968" y="2739844"/>
            <a:ext cx="3955691" cy="523220"/>
            <a:chOff x="856623" y="2936557"/>
            <a:chExt cx="395569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/>
                <a:t>전처리</a:t>
              </a:r>
              <a:r>
                <a:rPr lang="ko-KR" altLang="en-US" sz="2800" spc="-300" dirty="0"/>
                <a:t> 및 데이터 이해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786697" y="3397843"/>
            <a:ext cx="3828365" cy="523220"/>
            <a:chOff x="856623" y="2918435"/>
            <a:chExt cx="382836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69043" y="2918435"/>
              <a:ext cx="3215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모델 선정 및 </a:t>
              </a:r>
              <a:r>
                <a:rPr lang="en-US" altLang="ko-KR" sz="2800" spc="-300" dirty="0"/>
                <a:t>1</a:t>
              </a:r>
              <a:r>
                <a:rPr lang="ko-KR" altLang="en-US" sz="2800" spc="-300" dirty="0"/>
                <a:t>차 예측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117167-AD01-6E84-E861-85E7CD71BB47}"/>
              </a:ext>
            </a:extLst>
          </p:cNvPr>
          <p:cNvGrpSpPr/>
          <p:nvPr/>
        </p:nvGrpSpPr>
        <p:grpSpPr>
          <a:xfrm>
            <a:off x="786697" y="4104741"/>
            <a:ext cx="4178509" cy="523220"/>
            <a:chOff x="856623" y="2936557"/>
            <a:chExt cx="417850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A5156-A911-9394-5C44-60BCFF32074D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42F60C-A99B-142C-5EA5-2BC752DD5A2D}"/>
                </a:ext>
              </a:extLst>
            </p:cNvPr>
            <p:cNvSpPr txBox="1"/>
            <p:nvPr/>
          </p:nvSpPr>
          <p:spPr>
            <a:xfrm>
              <a:off x="1498586" y="2936557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/>
                <a:t>1</a:t>
              </a:r>
              <a:r>
                <a:rPr lang="ko-KR" altLang="en-US" sz="2800" spc="-300" dirty="0"/>
                <a:t>차 예측 결과 및 피드백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4EE348-5B82-EC9B-396F-D46268817E63}"/>
              </a:ext>
            </a:extLst>
          </p:cNvPr>
          <p:cNvGrpSpPr/>
          <p:nvPr/>
        </p:nvGrpSpPr>
        <p:grpSpPr>
          <a:xfrm>
            <a:off x="791968" y="4845378"/>
            <a:ext cx="4207106" cy="523220"/>
            <a:chOff x="856623" y="2936557"/>
            <a:chExt cx="4207106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30473-2A49-D895-9458-BED9340282EF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BAF36A-4D22-76FD-769B-5B9FB3CB0F61}"/>
                </a:ext>
              </a:extLst>
            </p:cNvPr>
            <p:cNvSpPr txBox="1"/>
            <p:nvPr/>
          </p:nvSpPr>
          <p:spPr>
            <a:xfrm>
              <a:off x="1498586" y="2936557"/>
              <a:ext cx="3565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/>
                <a:t>2</a:t>
              </a:r>
              <a:r>
                <a:rPr lang="ko-KR" altLang="en-US" sz="2800" spc="-300" dirty="0"/>
                <a:t>차 예측 </a:t>
              </a:r>
              <a:r>
                <a:rPr lang="en-US" altLang="ko-KR" sz="2800" spc="-300" dirty="0"/>
                <a:t>– </a:t>
              </a:r>
              <a:r>
                <a:rPr lang="en-US" altLang="ko-KR" sz="2800" spc="-300" dirty="0" err="1"/>
                <a:t>Xgboost</a:t>
              </a:r>
              <a:r>
                <a:rPr lang="en-US" altLang="ko-KR" sz="2800" spc="-300" dirty="0"/>
                <a:t>, LSTM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 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943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Feedback.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6420" y="1991887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17496"/>
            <a:ext cx="2858426" cy="1305099"/>
            <a:chOff x="281014" y="4227283"/>
            <a:chExt cx="2858426" cy="13050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시계열 예측을 하고자 할 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반드시 </a:t>
              </a:r>
              <a:r>
                <a:rPr lang="en-US" altLang="ko-KR" sz="1400" dirty="0"/>
                <a:t>x </a:t>
              </a:r>
              <a:r>
                <a:rPr lang="ko-KR" altLang="en-US" sz="1400" dirty="0"/>
                <a:t>값에 이전 시점의 </a:t>
              </a:r>
              <a:r>
                <a:rPr lang="en-US" altLang="ko-KR" sz="1400" dirty="0"/>
                <a:t>target data</a:t>
              </a:r>
              <a:r>
                <a:rPr lang="ko-KR" altLang="en-US" sz="1400" dirty="0"/>
                <a:t> 값이 들어가야함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27283"/>
              <a:ext cx="2131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Target data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의 누락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752815" y="4592224"/>
            <a:ext cx="2910404" cy="2128640"/>
            <a:chOff x="72625" y="4235821"/>
            <a:chExt cx="2910404" cy="21286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124603" y="4764023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시계열 데이터는 일반적으로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달같이 긴 시간을 예측하지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일반적으로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일</a:t>
              </a:r>
              <a:r>
                <a:rPr lang="en-US" altLang="ko-KR" sz="1400" dirty="0"/>
                <a:t>~1</a:t>
              </a:r>
              <a:r>
                <a:rPr lang="ko-KR" altLang="en-US" sz="1400" dirty="0"/>
                <a:t>주일 정도를 예측함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ko-KR" altLang="en-US" sz="1400" dirty="0"/>
                <a:t>예측을 </a:t>
              </a:r>
              <a:r>
                <a:rPr lang="ko-KR" altLang="en-US" sz="1400" dirty="0" err="1"/>
                <a:t>길게할수록</a:t>
              </a:r>
              <a:r>
                <a:rPr lang="ko-KR" altLang="en-US" sz="1400" dirty="0"/>
                <a:t> 정확도가 떨어지는 것은 당연하고 효용성이 떨어짐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72625" y="4235821"/>
              <a:ext cx="2364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예측 기간 및 정확도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5" y="1466747"/>
            <a:ext cx="3340329" cy="1482309"/>
            <a:chOff x="281014" y="4265516"/>
            <a:chExt cx="2858426" cy="148230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Kospi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Kosdaq</a:t>
              </a:r>
              <a:r>
                <a:rPr lang="ko-KR" altLang="en-US" sz="1400" dirty="0"/>
                <a:t>은 긴 시간 예측이 필요한 부분이 아님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ko-KR" altLang="en-US" sz="1400" dirty="0"/>
                <a:t>단기 예측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그날 그날의 등락이 중요함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378549" y="4265516"/>
              <a:ext cx="1436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예측의 효용성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5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96275" y="3105834"/>
            <a:ext cx="41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차 예측 결과 및 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1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58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 결과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ko-KR" sz="3600" spc="-300" dirty="0" err="1">
                <a:solidFill>
                  <a:schemeClr val="bg1"/>
                </a:solidFill>
                <a:latin typeface="+mn-ea"/>
              </a:rPr>
              <a:t>XGBoost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5,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24127" y="666017"/>
            <a:ext cx="2208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The Result of 2</a:t>
            </a:r>
            <a:r>
              <a:rPr lang="en-US" altLang="ko-KR" sz="1300" baseline="30000" dirty="0">
                <a:solidFill>
                  <a:schemeClr val="bg1"/>
                </a:solidFill>
              </a:rPr>
              <a:t>st</a:t>
            </a:r>
            <a:r>
              <a:rPr lang="en-US" altLang="ko-KR" sz="1300" dirty="0">
                <a:solidFill>
                  <a:schemeClr val="bg1"/>
                </a:solidFill>
              </a:rPr>
              <a:t> Prediction.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1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73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차 예측 결과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: LSTM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5,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24127" y="666017"/>
            <a:ext cx="2208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The Result of 2</a:t>
            </a:r>
            <a:r>
              <a:rPr lang="en-US" altLang="ko-KR" sz="1300" baseline="30000" dirty="0">
                <a:solidFill>
                  <a:schemeClr val="bg1"/>
                </a:solidFill>
              </a:rPr>
              <a:t>st</a:t>
            </a:r>
            <a:r>
              <a:rPr lang="en-US" altLang="ko-KR" sz="1300" dirty="0">
                <a:solidFill>
                  <a:schemeClr val="bg1"/>
                </a:solidFill>
              </a:rPr>
              <a:t> Prediction.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9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8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최종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5,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90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34274" y="310583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448179-199D-A403-DE0E-2B473FC3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2" t="100" r="13250" b="728"/>
          <a:stretch/>
        </p:blipFill>
        <p:spPr>
          <a:xfrm>
            <a:off x="0" y="-42149"/>
            <a:ext cx="12222953" cy="69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9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7" y="-1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75680" y="3105833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solidFill>
                  <a:schemeClr val="bg2">
                    <a:lumMod val="10000"/>
                  </a:schemeClr>
                </a:solidFill>
              </a:rPr>
              <a:t>전처리</a:t>
            </a:r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 및 데이터 이해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553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전처리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과정 및 데이터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670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Data Preprocessing.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7" y="2047946"/>
            <a:ext cx="845921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513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결측치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 제거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문자열 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45921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517962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시계열 자료에 대한 이해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7" y="4686948"/>
            <a:ext cx="8459211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820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차분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(Shifting), Window, </a:t>
            </a:r>
            <a:r>
              <a:rPr lang="en-US" altLang="ko-KR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MinMaxScaling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결측치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1262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Removing missing values.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56075" y="193125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 및 분석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결측치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처리 방법 선정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결측치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처리 확인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- </a:t>
            </a:r>
            <a:r>
              <a:rPr lang="ko-KR" altLang="en-US" sz="1400" dirty="0"/>
              <a:t>다양한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처리 방법 존재</a:t>
            </a:r>
            <a:endParaRPr lang="en-US" altLang="ko-KR" sz="1400" dirty="0"/>
          </a:p>
          <a:p>
            <a:pPr algn="just"/>
            <a:r>
              <a:rPr lang="en-US" altLang="ko-KR" sz="1400" dirty="0"/>
              <a:t>1.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제거 및 삭제</a:t>
            </a:r>
            <a:endParaRPr lang="en-US" altLang="ko-KR" sz="1400" dirty="0"/>
          </a:p>
          <a:p>
            <a:pPr algn="just"/>
            <a:r>
              <a:rPr lang="en-US" altLang="ko-KR" sz="1400" dirty="0"/>
              <a:t>2.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보간 및 채우기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시계열이지만 주가 데이터이므로 비어진 값은 주말이나 공휴일일 가능성이 높음</a:t>
            </a:r>
            <a:r>
              <a:rPr lang="en-US" altLang="ko-KR" sz="1400" dirty="0"/>
              <a:t>. 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공백기간의 값이 튄 것을 적당히 보정해줄 값이 필요함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선형 </a:t>
            </a:r>
            <a:r>
              <a:rPr lang="ko-KR" altLang="en-US" sz="1400" dirty="0" err="1"/>
              <a:t>보간법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296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문자열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1262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Removing missing values.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495912" y="193125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확인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거래량 문자열 처리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최종확인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시계열 자료에 대한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6151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Understanding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Time Series Data.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5570857" y="5761562"/>
            <a:ext cx="10502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정상성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8681070" y="5187540"/>
            <a:ext cx="6591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추세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733149" y="5174867"/>
            <a:ext cx="8963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계절성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D7650A-72C2-4A66-B28E-50A80D459C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79" y="2903482"/>
            <a:ext cx="1481537" cy="14815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D25A1E-C2D0-FFA8-B74C-871F2301D3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95" y="2903482"/>
            <a:ext cx="1481537" cy="14815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EC10FE5-516F-86F8-BFF4-BC0A102E5C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71" y="2545378"/>
            <a:ext cx="2090131" cy="20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772</Words>
  <Application>Microsoft Office PowerPoint</Application>
  <PresentationFormat>와이드스크린</PresentationFormat>
  <Paragraphs>181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이병훈</cp:lastModifiedBy>
  <cp:revision>12</cp:revision>
  <dcterms:created xsi:type="dcterms:W3CDTF">2020-10-04T10:36:58Z</dcterms:created>
  <dcterms:modified xsi:type="dcterms:W3CDTF">2022-11-14T12:47:48Z</dcterms:modified>
</cp:coreProperties>
</file>