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5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9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3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4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1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3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8263F4-5D6F-404B-B383-438FAE611B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594FC8-63E3-41CE-A7AB-B13D1D87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92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646D-6589-E2A3-CC22-5CD6485AB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Springboard Capstone 3</a:t>
            </a:r>
            <a:br>
              <a:rPr lang="en-US" dirty="0"/>
            </a:br>
            <a:r>
              <a:rPr lang="en-US" dirty="0"/>
              <a:t>Abdul Hannan	</a:t>
            </a:r>
            <a:br>
              <a:rPr lang="en-US" dirty="0"/>
            </a:br>
            <a:r>
              <a:rPr lang="en-US" dirty="0"/>
              <a:t>10/2022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A65E2-29A3-AE2D-3028-A2541AC9E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1016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7CD6-1985-1C34-8443-CEFEEA47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269" y="572699"/>
            <a:ext cx="8534400" cy="97909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CE5E-4D78-15EF-D0AB-1B1A40D4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69" y="1656272"/>
            <a:ext cx="8534400" cy="3925019"/>
          </a:xfrm>
        </p:spPr>
        <p:txBody>
          <a:bodyPr/>
          <a:lstStyle/>
          <a:p>
            <a:r>
              <a:rPr lang="en-US" dirty="0"/>
              <a:t>It is important to gauge customer response.</a:t>
            </a:r>
          </a:p>
          <a:p>
            <a:r>
              <a:rPr lang="en-US" dirty="0"/>
              <a:t>Aim to assist customers better.</a:t>
            </a:r>
          </a:p>
          <a:p>
            <a:r>
              <a:rPr lang="en-US" dirty="0"/>
              <a:t>A lot of variables were generic and were not used in </a:t>
            </a:r>
            <a:br>
              <a:rPr lang="en-US" dirty="0"/>
            </a:br>
            <a:r>
              <a:rPr lang="en-US" dirty="0"/>
              <a:t>modeling.</a:t>
            </a:r>
          </a:p>
          <a:p>
            <a:r>
              <a:rPr lang="en-US" dirty="0"/>
              <a:t>Unbalanced classes.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63ED1-6F27-B5DE-E693-F6A32BD0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95" y="1656272"/>
            <a:ext cx="3645948" cy="19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5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2DF6-3BD1-97A7-0F22-A92228DB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Wrangling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4E7F-E548-53D0-0234-D9EE24D9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17 columns in which 13 are generic (</a:t>
            </a:r>
            <a:r>
              <a:rPr lang="en-US" b="0" i="0" dirty="0">
                <a:effectLst/>
                <a:latin typeface="-apple-system"/>
              </a:rPr>
              <a:t>repetitive in nature)</a:t>
            </a:r>
            <a:r>
              <a:rPr lang="en-US" dirty="0"/>
              <a:t>, and only 3 will be used to create a model. </a:t>
            </a:r>
          </a:p>
          <a:p>
            <a:r>
              <a:rPr lang="en-US" dirty="0"/>
              <a:t>515,738 entries with no missing data in the interested columns (Positive Review, Negative Review, Reviewer Score).</a:t>
            </a:r>
          </a:p>
          <a:p>
            <a:r>
              <a:rPr lang="en-US" b="0" i="0" dirty="0">
                <a:effectLst/>
                <a:latin typeface="-apple-system"/>
              </a:rPr>
              <a:t>Almost 400k+ reviews came from a Leisure </a:t>
            </a:r>
            <a:r>
              <a:rPr lang="en-US" dirty="0">
                <a:effectLst/>
                <a:latin typeface="-apple-system"/>
              </a:rPr>
              <a:t>t</a:t>
            </a:r>
            <a:r>
              <a:rPr lang="en-US" b="0" i="0" dirty="0">
                <a:effectLst/>
                <a:latin typeface="-apple-system"/>
              </a:rPr>
              <a:t>rip and the rest were from business trip.</a:t>
            </a:r>
            <a:endParaRPr lang="en-US" dirty="0"/>
          </a:p>
          <a:p>
            <a:r>
              <a:rPr lang="en-US" b="0" i="0" dirty="0">
                <a:effectLst/>
                <a:latin typeface="-apple-system"/>
              </a:rPr>
              <a:t>we have 1492 hotels, in 6 countries total, with United Kingdom has the most with 262301.</a:t>
            </a:r>
          </a:p>
        </p:txBody>
      </p:sp>
    </p:spTree>
    <p:extLst>
      <p:ext uri="{BB962C8B-B14F-4D97-AF65-F5344CB8AC3E}">
        <p14:creationId xmlns:p14="http://schemas.microsoft.com/office/powerpoint/2010/main" val="37410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F76D-75E9-2032-833B-02F88FFD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2FBA-B2BE-1F44-F9E0-E58A6C3B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Almost 375k+ reviews came from reviewer with a score 8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 or more, meaning that we have a lot of credible 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reviewers. </a:t>
            </a:r>
            <a:endParaRPr lang="en-US" dirty="0"/>
          </a:p>
          <a:p>
            <a:r>
              <a:rPr lang="en-US" dirty="0"/>
              <a:t>People whose first language is English tend to give</a:t>
            </a:r>
            <a:br>
              <a:rPr lang="en-US" dirty="0"/>
            </a:br>
            <a:r>
              <a:rPr lang="en-US" dirty="0"/>
              <a:t>higher ratings than people who do not. </a:t>
            </a:r>
          </a:p>
          <a:p>
            <a:r>
              <a:rPr lang="en-US" dirty="0"/>
              <a:t>We have 1492 hotels from 6 countries with France and</a:t>
            </a:r>
            <a:br>
              <a:rPr lang="en-US" dirty="0"/>
            </a:br>
            <a:r>
              <a:rPr lang="en-US" dirty="0"/>
              <a:t>United Kingdom having 400+ hotels.</a:t>
            </a:r>
          </a:p>
          <a:p>
            <a:r>
              <a:rPr lang="en-US" dirty="0"/>
              <a:t>We see reviewer score go up from October – January,</a:t>
            </a:r>
            <a:br>
              <a:rPr lang="en-US" dirty="0"/>
            </a:br>
            <a:r>
              <a:rPr lang="en-US" dirty="0"/>
              <a:t>the time of festivities and travel.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BCF43-D2D9-9685-E982-F4E9170E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551" y="1580050"/>
            <a:ext cx="3982006" cy="2353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A1982-E925-6BAE-6117-D353C781D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551" y="4058148"/>
            <a:ext cx="3992654" cy="23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551F-84D4-5B55-E58C-3F59BF5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EF8F-1B89-8604-252B-E6EF01F0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selecting the three columns, we began to clean our textual data.</a:t>
            </a:r>
          </a:p>
          <a:p>
            <a:r>
              <a:rPr lang="en-US" dirty="0"/>
              <a:t>If the score is 7.5 and up it is considered positive, otherwise negative.</a:t>
            </a:r>
          </a:p>
          <a:p>
            <a:r>
              <a:rPr lang="en-US" dirty="0"/>
              <a:t>From our EDA, we learned that a lot of the reviews had a score of 8 and up, hence our target class is negative here for this problem. </a:t>
            </a:r>
          </a:p>
          <a:p>
            <a:r>
              <a:rPr lang="en-US" dirty="0"/>
              <a:t>The steps we used to clean our textual data are:</a:t>
            </a:r>
          </a:p>
          <a:p>
            <a:pPr lvl="1"/>
            <a:r>
              <a:rPr lang="en-US" dirty="0"/>
              <a:t>Lowering the text.</a:t>
            </a:r>
          </a:p>
          <a:p>
            <a:pPr lvl="1"/>
            <a:r>
              <a:rPr lang="en-US" dirty="0"/>
              <a:t>Removing Punctuation.</a:t>
            </a:r>
          </a:p>
          <a:p>
            <a:pPr lvl="1"/>
            <a:r>
              <a:rPr lang="en-US" dirty="0"/>
              <a:t>Removing Stop words.</a:t>
            </a:r>
          </a:p>
          <a:p>
            <a:pPr lvl="1"/>
            <a:r>
              <a:rPr lang="en-US" dirty="0"/>
              <a:t>Lemmatizing the text.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logistic regression model from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LogisticRegression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corroborated that resampling is needed. One class did significantly better than the other. </a:t>
            </a: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2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91E4-8892-88D2-48C4-3FE96F2D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133B-0D83-1DE6-B5EB-A6AA6511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vectorizers were used – CountVectorizer &amp; TfidfVectorizer.</a:t>
            </a:r>
          </a:p>
          <a:p>
            <a:r>
              <a:rPr lang="en-US" dirty="0"/>
              <a:t>Two resampling methods were used - Random Under Sampler &amp; SMOTE.</a:t>
            </a:r>
          </a:p>
          <a:p>
            <a:r>
              <a:rPr lang="en-US" dirty="0"/>
              <a:t>Naïve Bayes, XGBoost, Random Forest.</a:t>
            </a:r>
          </a:p>
          <a:p>
            <a:r>
              <a:rPr lang="en-US" dirty="0"/>
              <a:t>In total we have 10 models (not 12) because tree boosted models were more time consuming and less effective. </a:t>
            </a:r>
          </a:p>
          <a:p>
            <a:r>
              <a:rPr lang="en-US" b="0" i="0" dirty="0">
                <a:effectLst/>
                <a:latin typeface="-apple-system"/>
              </a:rPr>
              <a:t>Naive Bayes with TF-IDF Vectorization is the best model we have out of all, as it gives us the recall of 0.85.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2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4238-4AD1-C14C-F69B-5116F553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DE20-C3EA-E812-09B3-0AE1D349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created a model to predict the sentiment given textual data. </a:t>
            </a:r>
          </a:p>
          <a:p>
            <a:r>
              <a:rPr lang="en-US" dirty="0"/>
              <a:t>Data is collected from six countries with France having the most hotels (438), people with English as their first language tend to have higher scores than people who do not. </a:t>
            </a:r>
          </a:p>
          <a:p>
            <a:r>
              <a:rPr lang="en-US" dirty="0"/>
              <a:t>To outline the business problem, the metric we used to compare our models is recall, as we wanted to avoid the possibility of false negatives. </a:t>
            </a:r>
          </a:p>
          <a:p>
            <a:r>
              <a:rPr lang="en-US" dirty="0"/>
              <a:t>Naïve Bayes with term frequency – inverse document frequency vectorization produced the highest recall ensuring us to avoid an external cost to a hotel’s reputation due to our model. </a:t>
            </a:r>
          </a:p>
        </p:txBody>
      </p:sp>
    </p:spTree>
    <p:extLst>
      <p:ext uri="{BB962C8B-B14F-4D97-AF65-F5344CB8AC3E}">
        <p14:creationId xmlns:p14="http://schemas.microsoft.com/office/powerpoint/2010/main" val="16632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0C33-2D1C-FAF7-AFBD-1B57A6E3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9BBF-A304-D3FC-2026-D708B35C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augmentation to reproduce data which in turn might lead to better accuracy for our models.</a:t>
            </a:r>
          </a:p>
          <a:p>
            <a:r>
              <a:rPr lang="en-US" dirty="0"/>
              <a:t>Keyword Extraction will help us find meaningful insights in a short span of time and help us identify the topic / or problems customers have based on their reviews. </a:t>
            </a:r>
          </a:p>
          <a:p>
            <a:r>
              <a:rPr lang="en-US" dirty="0"/>
              <a:t>Text Summarization can help us create new phrases and sentences that captures the most useful information, as this technique involves paraphrasing without having to read word to word.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1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B26F-80E3-3458-1323-F3B73B09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092460"/>
          </a:xfrm>
        </p:spPr>
        <p:txBody>
          <a:bodyPr>
            <a:normAutofit/>
          </a:bodyPr>
          <a:lstStyle/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5161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241</TotalTime>
  <Words>586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Calisto MT</vt:lpstr>
      <vt:lpstr>Wingdings 2</vt:lpstr>
      <vt:lpstr>Slate</vt:lpstr>
      <vt:lpstr>Springboard Capstone 3 Abdul Hannan  10/2022 </vt:lpstr>
      <vt:lpstr>Introduction</vt:lpstr>
      <vt:lpstr>Data Wrangling </vt:lpstr>
      <vt:lpstr>Exploratory Data Analysis</vt:lpstr>
      <vt:lpstr>Pre-Processing and Training</vt:lpstr>
      <vt:lpstr>Modeling </vt:lpstr>
      <vt:lpstr>Conclusion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 3 Abdul Hannan  10/2022 </dc:title>
  <dc:creator>Muhammad Hannan</dc:creator>
  <cp:lastModifiedBy>Muhammad Hannan</cp:lastModifiedBy>
  <cp:revision>1</cp:revision>
  <dcterms:created xsi:type="dcterms:W3CDTF">2022-10-19T15:36:53Z</dcterms:created>
  <dcterms:modified xsi:type="dcterms:W3CDTF">2022-10-19T19:37:57Z</dcterms:modified>
</cp:coreProperties>
</file>