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5.jpg" ContentType="image/jpeg"/>
  <Override PartName="/ppt/media/image6.jpg" ContentType="image/jpeg"/>
  <Override PartName="/ppt/media/image7.jpg" ContentType="image/jpeg"/>
  <Override PartName="/ppt/media/image8.jpg" ContentType="image/jpeg"/>
  <Override PartName="/ppt/media/image9.jpg" ContentType="image/jpeg"/>
  <Override PartName="/ppt/media/image10.jpg" ContentType="image/jpeg"/>
  <Override PartName="/ppt/media/image11.jpg" ContentType="image/jpeg"/>
  <Override PartName="/ppt/media/image12.jpg" ContentType="image/jpeg"/>
  <Override PartName="/ppt/media/image13.jpg" ContentType="image/jpeg"/>
  <Override PartName="/ppt/media/image14.jpg" ContentType="image/jpeg"/>
  <Override PartName="/ppt/media/image15.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7" r:id="rId12"/>
    <p:sldId id="266" r:id="rId13"/>
    <p:sldId id="268" r:id="rId14"/>
    <p:sldId id="269" r:id="rId15"/>
    <p:sldId id="270"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144" y="1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000" b="1" i="0">
                <a:solidFill>
                  <a:schemeClr val="bg1"/>
                </a:solidFill>
                <a:latin typeface="Georgia"/>
                <a:cs typeface="Georgi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bg1"/>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bg1"/>
                </a:solidFill>
                <a:latin typeface="Georgia"/>
                <a:cs typeface="Georgi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bg1"/>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275719" y="191965"/>
            <a:ext cx="2025675" cy="603738"/>
          </a:xfrm>
          <a:prstGeom prst="rect">
            <a:avLst/>
          </a:prstGeom>
        </p:spPr>
      </p:pic>
      <p:sp>
        <p:nvSpPr>
          <p:cNvPr id="17" name="bg object 17"/>
          <p:cNvSpPr/>
          <p:nvPr/>
        </p:nvSpPr>
        <p:spPr>
          <a:xfrm>
            <a:off x="0" y="6492240"/>
            <a:ext cx="12192000" cy="365760"/>
          </a:xfrm>
          <a:custGeom>
            <a:avLst/>
            <a:gdLst/>
            <a:ahLst/>
            <a:cxnLst/>
            <a:rect l="l" t="t" r="r" b="b"/>
            <a:pathLst>
              <a:path w="12192000" h="365759">
                <a:moveTo>
                  <a:pt x="12192000" y="0"/>
                </a:moveTo>
                <a:lnTo>
                  <a:pt x="0" y="0"/>
                </a:lnTo>
                <a:lnTo>
                  <a:pt x="0" y="365760"/>
                </a:lnTo>
                <a:lnTo>
                  <a:pt x="12192000" y="365760"/>
                </a:lnTo>
                <a:lnTo>
                  <a:pt x="12192000" y="0"/>
                </a:lnTo>
                <a:close/>
              </a:path>
            </a:pathLst>
          </a:custGeom>
          <a:solidFill>
            <a:srgbClr val="843B0C"/>
          </a:solidFill>
        </p:spPr>
        <p:txBody>
          <a:bodyPr wrap="square" lIns="0" tIns="0" rIns="0" bIns="0" rtlCol="0"/>
          <a:lstStyle/>
          <a:p>
            <a:endParaRPr/>
          </a:p>
        </p:txBody>
      </p:sp>
      <p:sp>
        <p:nvSpPr>
          <p:cNvPr id="2" name="Holder 2"/>
          <p:cNvSpPr>
            <a:spLocks noGrp="1"/>
          </p:cNvSpPr>
          <p:nvPr>
            <p:ph type="title"/>
          </p:nvPr>
        </p:nvSpPr>
        <p:spPr>
          <a:xfrm>
            <a:off x="239268" y="1287780"/>
            <a:ext cx="11713463" cy="454659"/>
          </a:xfrm>
          <a:prstGeom prst="rect">
            <a:avLst/>
          </a:prstGeom>
        </p:spPr>
        <p:txBody>
          <a:bodyPr wrap="square" lIns="0" tIns="0" rIns="0" bIns="0">
            <a:spAutoFit/>
          </a:bodyPr>
          <a:lstStyle>
            <a:lvl1pPr>
              <a:defRPr sz="2000" b="1" i="0">
                <a:solidFill>
                  <a:schemeClr val="bg1"/>
                </a:solidFill>
                <a:latin typeface="Georgia"/>
                <a:cs typeface="Georgia"/>
              </a:defRPr>
            </a:lvl1pPr>
          </a:lstStyle>
          <a:p>
            <a:endParaRPr/>
          </a:p>
        </p:txBody>
      </p:sp>
      <p:sp>
        <p:nvSpPr>
          <p:cNvPr id="3" name="Holder 3"/>
          <p:cNvSpPr>
            <a:spLocks noGrp="1"/>
          </p:cNvSpPr>
          <p:nvPr>
            <p:ph type="body" idx="1"/>
          </p:nvPr>
        </p:nvSpPr>
        <p:spPr>
          <a:xfrm>
            <a:off x="246125" y="1882901"/>
            <a:ext cx="11699748" cy="42779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9945" y="2268473"/>
            <a:ext cx="5713730" cy="1940560"/>
          </a:xfrm>
          <a:prstGeom prst="rect">
            <a:avLst/>
          </a:prstGeom>
          <a:ln w="28575">
            <a:solidFill>
              <a:srgbClr val="843B0C"/>
            </a:solidFill>
          </a:ln>
        </p:spPr>
        <p:txBody>
          <a:bodyPr vert="horz" wrap="square" lIns="0" tIns="30480" rIns="0" bIns="0" rtlCol="0">
            <a:spAutoFit/>
          </a:bodyPr>
          <a:lstStyle/>
          <a:p>
            <a:pPr marL="90805" marR="191770">
              <a:lnSpc>
                <a:spcPct val="100000"/>
              </a:lnSpc>
              <a:spcBef>
                <a:spcPts val="240"/>
              </a:spcBef>
            </a:pPr>
            <a:r>
              <a:rPr sz="4000" dirty="0">
                <a:solidFill>
                  <a:srgbClr val="000000"/>
                </a:solidFill>
              </a:rPr>
              <a:t>Heart</a:t>
            </a:r>
            <a:r>
              <a:rPr sz="4000" spc="-130" dirty="0">
                <a:solidFill>
                  <a:srgbClr val="000000"/>
                </a:solidFill>
              </a:rPr>
              <a:t> </a:t>
            </a:r>
            <a:r>
              <a:rPr sz="4000" spc="-10" dirty="0">
                <a:solidFill>
                  <a:srgbClr val="000000"/>
                </a:solidFill>
              </a:rPr>
              <a:t>Disease </a:t>
            </a:r>
            <a:r>
              <a:rPr sz="4000" dirty="0">
                <a:solidFill>
                  <a:srgbClr val="000000"/>
                </a:solidFill>
              </a:rPr>
              <a:t>Predictions</a:t>
            </a:r>
            <a:r>
              <a:rPr sz="4000" spc="-180" dirty="0">
                <a:solidFill>
                  <a:srgbClr val="000000"/>
                </a:solidFill>
              </a:rPr>
              <a:t> </a:t>
            </a:r>
            <a:r>
              <a:rPr sz="4000" spc="-10" dirty="0">
                <a:solidFill>
                  <a:srgbClr val="000000"/>
                </a:solidFill>
              </a:rPr>
              <a:t>using </a:t>
            </a:r>
            <a:r>
              <a:rPr sz="4000" dirty="0">
                <a:solidFill>
                  <a:srgbClr val="000000"/>
                </a:solidFill>
              </a:rPr>
              <a:t>Supervised</a:t>
            </a:r>
            <a:r>
              <a:rPr sz="4000" spc="-105" dirty="0">
                <a:solidFill>
                  <a:srgbClr val="000000"/>
                </a:solidFill>
              </a:rPr>
              <a:t> </a:t>
            </a:r>
            <a:r>
              <a:rPr sz="4000" spc="-10" dirty="0">
                <a:solidFill>
                  <a:srgbClr val="000000"/>
                </a:solidFill>
              </a:rPr>
              <a:t>Learning</a:t>
            </a:r>
            <a:endParaRPr sz="4000" dirty="0"/>
          </a:p>
        </p:txBody>
      </p:sp>
      <p:pic>
        <p:nvPicPr>
          <p:cNvPr id="3" name="object 3"/>
          <p:cNvPicPr/>
          <p:nvPr/>
        </p:nvPicPr>
        <p:blipFill>
          <a:blip r:embed="rId2" cstate="print"/>
          <a:stretch>
            <a:fillRect/>
          </a:stretch>
        </p:blipFill>
        <p:spPr>
          <a:xfrm>
            <a:off x="6149340" y="1175003"/>
            <a:ext cx="5862827" cy="43727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2400" y="152400"/>
            <a:ext cx="3733800" cy="653384"/>
          </a:xfrm>
          <a:prstGeom prst="rect">
            <a:avLst/>
          </a:prstGeom>
          <a:solidFill>
            <a:srgbClr val="843B0C"/>
          </a:solidFill>
        </p:spPr>
        <p:txBody>
          <a:bodyPr vert="horz" wrap="square" lIns="0" tIns="37465" rIns="0" bIns="0" rtlCol="0">
            <a:spAutoFit/>
          </a:bodyPr>
          <a:lstStyle/>
          <a:p>
            <a:r>
              <a:rPr lang="en-US" dirty="0" smtClean="0"/>
              <a:t>Data Preprocessing/ML</a:t>
            </a:r>
            <a:br>
              <a:rPr lang="en-US" dirty="0" smtClean="0"/>
            </a:br>
            <a:r>
              <a:rPr lang="en-US" b="0" i="1" dirty="0" smtClean="0"/>
              <a:t>Model building and training</a:t>
            </a:r>
            <a:endParaRPr lang="en-US" b="0" i="1" dirty="0"/>
          </a:p>
        </p:txBody>
      </p:sp>
      <p:sp>
        <p:nvSpPr>
          <p:cNvPr id="9" name="TextBox 8"/>
          <p:cNvSpPr txBox="1"/>
          <p:nvPr/>
        </p:nvSpPr>
        <p:spPr>
          <a:xfrm>
            <a:off x="4876800" y="304800"/>
            <a:ext cx="7162800" cy="6001643"/>
          </a:xfrm>
          <a:prstGeom prst="rect">
            <a:avLst/>
          </a:prstGeom>
          <a:noFill/>
        </p:spPr>
        <p:txBody>
          <a:bodyPr wrap="square" rtlCol="0">
            <a:spAutoFit/>
          </a:bodyPr>
          <a:lstStyle/>
          <a:p>
            <a:r>
              <a:rPr lang="en-US" sz="1200" dirty="0"/>
              <a:t>In the implemented a machine learning algorithm, specifically Logistic Regression, to predict the likelihood of patients contracting heart disease. The algorithm, having undergone </a:t>
            </a:r>
            <a:r>
              <a:rPr lang="en-US" sz="1200" dirty="0" smtClean="0"/>
              <a:t>training </a:t>
            </a:r>
            <a:r>
              <a:rPr lang="en-US" sz="1200" dirty="0"/>
              <a:t>on relevant medical data, demonstrated commendable performance, as evidenced by the following evaluation metrics</a:t>
            </a:r>
            <a:r>
              <a:rPr lang="en-US" sz="1200" dirty="0" smtClean="0"/>
              <a:t>:</a:t>
            </a:r>
          </a:p>
          <a:p>
            <a:endParaRPr lang="en-US" sz="1200" dirty="0"/>
          </a:p>
          <a:p>
            <a:r>
              <a:rPr lang="en-US" sz="1200" b="1" dirty="0"/>
              <a:t>Accuracy</a:t>
            </a:r>
            <a:r>
              <a:rPr lang="en-US" sz="1200" dirty="0"/>
              <a:t>: 83.61% The model achieved a high level of accuracy in predicting whether a patient is at risk of heart disease. This indicates the proportion of correct predictions among the total predictions made by the algorithm</a:t>
            </a:r>
            <a:r>
              <a:rPr lang="en-US" sz="1200" dirty="0" smtClean="0"/>
              <a:t>.</a:t>
            </a:r>
          </a:p>
          <a:p>
            <a:endParaRPr lang="en-US" sz="1200" dirty="0"/>
          </a:p>
          <a:p>
            <a:r>
              <a:rPr lang="en-US" sz="1200" b="1" dirty="0"/>
              <a:t>Precision</a:t>
            </a:r>
            <a:r>
              <a:rPr lang="en-US" sz="1200" dirty="0"/>
              <a:t>: 86.67% Precision measures the accuracy of positive predictions, indicating the percentage of predicted positive cases that are truly positive. In this case, the algorithm exhibited a robust ability to accurately identify patients with a high chance of contracting heart disease</a:t>
            </a:r>
            <a:r>
              <a:rPr lang="en-US" sz="1200" dirty="0" smtClean="0"/>
              <a:t>.</a:t>
            </a:r>
          </a:p>
          <a:p>
            <a:endParaRPr lang="en-US" sz="1200" dirty="0"/>
          </a:p>
          <a:p>
            <a:r>
              <a:rPr lang="en-US" sz="1200" b="1" dirty="0"/>
              <a:t>Recall</a:t>
            </a:r>
            <a:r>
              <a:rPr lang="en-US" sz="1200" dirty="0"/>
              <a:t>: 81.25% Recall, also known as sensitivity or true positive rate, measures the ability of the model to identify all relevant instances. In the context of heart disease prediction, this reflects the algorithm's effectiveness in capturing a significant proportion of patients who are actually at risk</a:t>
            </a:r>
            <a:r>
              <a:rPr lang="en-US" sz="1200" dirty="0" smtClean="0"/>
              <a:t>.</a:t>
            </a:r>
          </a:p>
          <a:p>
            <a:endParaRPr lang="en-US" sz="1200" dirty="0"/>
          </a:p>
          <a:p>
            <a:r>
              <a:rPr lang="en-US" sz="1200" b="1" dirty="0"/>
              <a:t>F1-score</a:t>
            </a:r>
            <a:r>
              <a:rPr lang="en-US" sz="1200" dirty="0"/>
              <a:t>: 83.87% The F1-score is the harmonic mean of precision and recall, providing a balanced assessment of the model's overall performance. A higher F1-score indicates a well-balanced trade-off between precision and recall, showcasing the algorithm's reliability in identifying individuals with a high probability of heart disease</a:t>
            </a:r>
            <a:r>
              <a:rPr lang="en-US" sz="1200" dirty="0" smtClean="0"/>
              <a:t>.</a:t>
            </a:r>
          </a:p>
          <a:p>
            <a:endParaRPr lang="en-US" sz="1200" dirty="0"/>
          </a:p>
          <a:p>
            <a:r>
              <a:rPr lang="en-US" sz="1200" b="1" dirty="0"/>
              <a:t>AUC-ROC</a:t>
            </a:r>
            <a:r>
              <a:rPr lang="en-US" sz="1200" dirty="0"/>
              <a:t>: 83.73% The Area Under the Receiver Operating Characteristic (AUC-ROC) curve is a key metric for assessing the model's ability to discriminate between positive and negative instances. The achieved AUC-ROC value demonstrates a strong performance in distinguishing patients with and without a high likelihood of heart disease</a:t>
            </a:r>
            <a:r>
              <a:rPr lang="en-US" sz="1200" dirty="0" smtClean="0"/>
              <a:t>.</a:t>
            </a:r>
          </a:p>
          <a:p>
            <a:endParaRPr lang="en-US" sz="1200" dirty="0"/>
          </a:p>
          <a:p>
            <a:r>
              <a:rPr lang="en-US" sz="1200" dirty="0"/>
              <a:t>In summary, the Logistic Regression algorithm employed by Hospital </a:t>
            </a:r>
            <a:r>
              <a:rPr lang="en-US" sz="1200" dirty="0" err="1"/>
              <a:t>Peterside</a:t>
            </a:r>
            <a:r>
              <a:rPr lang="en-US" sz="1200" dirty="0"/>
              <a:t> exhibited promising results, providing a valuable tool for identifying individuals at risk of heart disease. These metrics collectively underscore the model's accuracy, precision, recall, F1-score, and discriminatory power, validating its potential to contribute significantly to proactive healthcare interventions and patient well-being.</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38374"/>
          <a:stretch/>
        </p:blipFill>
        <p:spPr>
          <a:xfrm>
            <a:off x="304801" y="1066800"/>
            <a:ext cx="4114800" cy="3533775"/>
          </a:xfrm>
          <a:prstGeom prst="rect">
            <a:avLst/>
          </a:prstGeom>
        </p:spPr>
      </p:pic>
    </p:spTree>
    <p:extLst>
      <p:ext uri="{BB962C8B-B14F-4D97-AF65-F5344CB8AC3E}">
        <p14:creationId xmlns:p14="http://schemas.microsoft.com/office/powerpoint/2010/main" val="3703569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2400" y="152400"/>
            <a:ext cx="3733800" cy="653384"/>
          </a:xfrm>
          <a:prstGeom prst="rect">
            <a:avLst/>
          </a:prstGeom>
          <a:solidFill>
            <a:srgbClr val="843B0C"/>
          </a:solidFill>
        </p:spPr>
        <p:txBody>
          <a:bodyPr vert="horz" wrap="square" lIns="0" tIns="37465" rIns="0" bIns="0" rtlCol="0">
            <a:spAutoFit/>
          </a:bodyPr>
          <a:lstStyle/>
          <a:p>
            <a:r>
              <a:rPr lang="en-US" dirty="0" smtClean="0"/>
              <a:t>Machine Learning</a:t>
            </a:r>
            <a:br>
              <a:rPr lang="en-US" dirty="0" smtClean="0"/>
            </a:br>
            <a:r>
              <a:rPr lang="en-US" b="0" i="1" dirty="0" smtClean="0"/>
              <a:t>Model Evaluation</a:t>
            </a:r>
            <a:endParaRPr lang="en-US" b="0" i="1" dirty="0"/>
          </a:p>
        </p:txBody>
      </p:sp>
      <p:sp>
        <p:nvSpPr>
          <p:cNvPr id="9" name="TextBox 8"/>
          <p:cNvSpPr txBox="1"/>
          <p:nvPr/>
        </p:nvSpPr>
        <p:spPr>
          <a:xfrm>
            <a:off x="5715000" y="685800"/>
            <a:ext cx="6324600" cy="5078313"/>
          </a:xfrm>
          <a:prstGeom prst="rect">
            <a:avLst/>
          </a:prstGeom>
          <a:noFill/>
        </p:spPr>
        <p:txBody>
          <a:bodyPr wrap="square" rtlCol="0">
            <a:spAutoFit/>
          </a:bodyPr>
          <a:lstStyle/>
          <a:p>
            <a:r>
              <a:rPr lang="en-US" sz="1200" b="1" dirty="0"/>
              <a:t>True Positive (TP): 25</a:t>
            </a:r>
            <a:endParaRPr lang="en-US" sz="1200" dirty="0"/>
          </a:p>
          <a:p>
            <a:pPr lvl="1"/>
            <a:r>
              <a:rPr lang="en-US" sz="1200" dirty="0"/>
              <a:t>These are cases where the model correctly predicted that patients have a high chance of contracting heart disease. In the context of patient care, this is a crucial outcome, as it enables proactive intervention for individuals at risk.</a:t>
            </a:r>
          </a:p>
          <a:p>
            <a:r>
              <a:rPr lang="en-US" sz="1200" b="1" dirty="0"/>
              <a:t>False Positive (FP): 4</a:t>
            </a:r>
            <a:endParaRPr lang="en-US" sz="1200" dirty="0"/>
          </a:p>
          <a:p>
            <a:pPr lvl="1"/>
            <a:r>
              <a:rPr lang="en-US" sz="1200" dirty="0"/>
              <a:t>Unfortunately, in four instances, the model wrongly predicted a high chance of heart disease when, in reality, the patients did not have such a risk. While false positives can lead to unnecessary concerns, they also highlight areas for refinement in the model to reduce over-predictions.</a:t>
            </a:r>
          </a:p>
          <a:p>
            <a:r>
              <a:rPr lang="en-US" sz="1200" b="1" dirty="0"/>
              <a:t>True Negative (TN): 26</a:t>
            </a:r>
            <a:endParaRPr lang="en-US" sz="1200" dirty="0"/>
          </a:p>
          <a:p>
            <a:pPr lvl="1"/>
            <a:r>
              <a:rPr lang="en-US" sz="1200" dirty="0"/>
              <a:t>This category represents cases where the model accurately predicted that patients do not have a high chance of contracting heart disease. This is a favorable outcome as it ensures that individuals without the risk are not unnecessarily subjected to further medical assessments or treatments.</a:t>
            </a:r>
          </a:p>
          <a:p>
            <a:r>
              <a:rPr lang="en-US" sz="1200" b="1" dirty="0"/>
              <a:t>False Negative (FN): 4</a:t>
            </a:r>
            <a:endParaRPr lang="en-US" sz="1200" dirty="0"/>
          </a:p>
          <a:p>
            <a:pPr lvl="1"/>
            <a:r>
              <a:rPr lang="en-US" sz="1200" dirty="0"/>
              <a:t>Four cases were instances where the model failed to predict a high chance of heart disease when, in fact, the patients did have such a risk. False negatives are critical to address as they involve missing potential cases that require medical attention. This emphasizes the importance of improving sensitivity in the model</a:t>
            </a:r>
            <a:r>
              <a:rPr lang="en-US" sz="1200" dirty="0" smtClean="0"/>
              <a:t>.</a:t>
            </a:r>
          </a:p>
          <a:p>
            <a:pPr lvl="1"/>
            <a:endParaRPr lang="en-US" sz="1200" dirty="0"/>
          </a:p>
          <a:p>
            <a:r>
              <a:rPr lang="en-US" sz="1200" dirty="0"/>
              <a:t>In summary, the Confusion Matrix for Hospital </a:t>
            </a:r>
            <a:r>
              <a:rPr lang="en-US" sz="1200" dirty="0" err="1"/>
              <a:t>Peterside's</a:t>
            </a:r>
            <a:r>
              <a:rPr lang="en-US" sz="1200" dirty="0"/>
              <a:t> heart disease prediction model provides a nuanced understanding of its strengths and areas for improvement. While the model demonstrates high specificity (TN rate) and positive predictive value (TP rate), efforts should be directed towards reducing false positives and false negatives to enhance overall accuracy and ensure timely intervention for at-risk patients. Continuous refinement of the machine learning algorithm, based on insights from the Confusion Matrix, will contribute to more reliable predictions and improved patient outcomes.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3521" r="7605" b="2564"/>
          <a:stretch/>
        </p:blipFill>
        <p:spPr>
          <a:xfrm>
            <a:off x="19050" y="914400"/>
            <a:ext cx="5695950" cy="4175588"/>
          </a:xfrm>
          <a:prstGeom prst="rect">
            <a:avLst/>
          </a:prstGeom>
        </p:spPr>
      </p:pic>
    </p:spTree>
    <p:extLst>
      <p:ext uri="{BB962C8B-B14F-4D97-AF65-F5344CB8AC3E}">
        <p14:creationId xmlns:p14="http://schemas.microsoft.com/office/powerpoint/2010/main" val="658129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2400" y="152400"/>
            <a:ext cx="3733800" cy="653384"/>
          </a:xfrm>
          <a:prstGeom prst="rect">
            <a:avLst/>
          </a:prstGeom>
          <a:solidFill>
            <a:srgbClr val="843B0C"/>
          </a:solidFill>
        </p:spPr>
        <p:txBody>
          <a:bodyPr vert="horz" wrap="square" lIns="0" tIns="37465" rIns="0" bIns="0" rtlCol="0">
            <a:spAutoFit/>
          </a:bodyPr>
          <a:lstStyle/>
          <a:p>
            <a:r>
              <a:rPr lang="en-US" dirty="0" smtClean="0"/>
              <a:t>Machine Learning</a:t>
            </a:r>
            <a:br>
              <a:rPr lang="en-US" dirty="0" smtClean="0"/>
            </a:br>
            <a:r>
              <a:rPr lang="en-US" b="0" i="1" dirty="0" smtClean="0"/>
              <a:t>Model Evaluation</a:t>
            </a:r>
            <a:endParaRPr lang="en-US" b="0" i="1" dirty="0"/>
          </a:p>
        </p:txBody>
      </p:sp>
      <p:sp>
        <p:nvSpPr>
          <p:cNvPr id="9" name="TextBox 8"/>
          <p:cNvSpPr txBox="1"/>
          <p:nvPr/>
        </p:nvSpPr>
        <p:spPr>
          <a:xfrm>
            <a:off x="6019800" y="685800"/>
            <a:ext cx="5867400" cy="4524315"/>
          </a:xfrm>
          <a:prstGeom prst="rect">
            <a:avLst/>
          </a:prstGeom>
          <a:noFill/>
        </p:spPr>
        <p:txBody>
          <a:bodyPr wrap="square" rtlCol="0">
            <a:spAutoFit/>
          </a:bodyPr>
          <a:lstStyle/>
          <a:p>
            <a:r>
              <a:rPr lang="en-US" sz="1200" dirty="0"/>
              <a:t>The True Positive count stands at 24, indicating that the algorithm correctly identified 24 individuals who truly had a high chance of developing heart disease. This is a crucial metric, showcasing the model's ability to accurately detect positive cases.</a:t>
            </a:r>
          </a:p>
          <a:p>
            <a:r>
              <a:rPr lang="en-US" sz="1200" dirty="0"/>
              <a:t>Conversely, the False Positive count is noted at 5, signifying instances where the algorithm incorrectly predicted a high chance of heart disease. While these cases represent false alarms, they also underscore the importance of further refinement to minimize unnecessary concerns for patients.</a:t>
            </a:r>
          </a:p>
          <a:p>
            <a:r>
              <a:rPr lang="en-US" sz="1200" dirty="0"/>
              <a:t>The True Negative count, at 27, reveals the algorithm's proficiency in correctly identifying individuals with a low risk of contracting heart disease. This is a key aspect of the model's accuracy, as it ensures that those not at risk are appropriately classified.</a:t>
            </a:r>
          </a:p>
          <a:p>
            <a:r>
              <a:rPr lang="en-US" sz="1200" dirty="0"/>
              <a:t>Finally, the False Negative count is reported at 5, denoting cases where the algorithm failed to identify individuals who, in reality, had a high chance of developing heart disease. Addressing these instances is crucial for improving the algorithm's sensitivity and preventing potential oversights in patient risk assessment</a:t>
            </a:r>
            <a:r>
              <a:rPr lang="en-US" sz="1200" dirty="0" smtClean="0"/>
              <a:t>.</a:t>
            </a:r>
          </a:p>
          <a:p>
            <a:endParaRPr lang="en-US" sz="1200" dirty="0"/>
          </a:p>
          <a:p>
            <a:r>
              <a:rPr lang="en-US" sz="1200" dirty="0"/>
              <a:t>In summary, the confusion matrix for </a:t>
            </a:r>
            <a:r>
              <a:rPr lang="en-US" sz="1200" dirty="0" err="1"/>
              <a:t>Peterside</a:t>
            </a:r>
            <a:r>
              <a:rPr lang="en-US" sz="1200" dirty="0"/>
              <a:t> Hospital's machine learning algorithm provides a nuanced understanding of its predictive performance. The focus moving forward should involve optimizing the model to enhance both sensitivity and specificity, ensuring a more reliable and effective tool for identifying patients at risk of heart disease. This continuous refinement process will contribute to </a:t>
            </a:r>
            <a:r>
              <a:rPr lang="en-US" sz="1200" dirty="0" err="1"/>
              <a:t>Peterside</a:t>
            </a:r>
            <a:r>
              <a:rPr lang="en-US" sz="1200" dirty="0"/>
              <a:t> Hospital's commitment to delivering advanced and accurate healthcare solutions to its patients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1922" r="2236" b="4065"/>
          <a:stretch/>
        </p:blipFill>
        <p:spPr>
          <a:xfrm>
            <a:off x="152400" y="914400"/>
            <a:ext cx="5486400" cy="4495800"/>
          </a:xfrm>
          <a:prstGeom prst="rect">
            <a:avLst/>
          </a:prstGeom>
        </p:spPr>
      </p:pic>
    </p:spTree>
    <p:extLst>
      <p:ext uri="{BB962C8B-B14F-4D97-AF65-F5344CB8AC3E}">
        <p14:creationId xmlns:p14="http://schemas.microsoft.com/office/powerpoint/2010/main" val="2168172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19075" y="304800"/>
            <a:ext cx="3810000" cy="345607"/>
          </a:xfrm>
          <a:prstGeom prst="rect">
            <a:avLst/>
          </a:prstGeom>
          <a:solidFill>
            <a:srgbClr val="843B0C"/>
          </a:solidFill>
        </p:spPr>
        <p:txBody>
          <a:bodyPr vert="horz" wrap="square" lIns="0" tIns="37465" rIns="0" bIns="0" rtlCol="0">
            <a:spAutoFit/>
          </a:bodyPr>
          <a:lstStyle/>
          <a:p>
            <a:r>
              <a:rPr lang="en-US" dirty="0"/>
              <a:t>Conclusions</a:t>
            </a:r>
            <a:endParaRPr lang="en-US" dirty="0"/>
          </a:p>
        </p:txBody>
      </p:sp>
      <p:sp>
        <p:nvSpPr>
          <p:cNvPr id="9" name="TextBox 8"/>
          <p:cNvSpPr txBox="1"/>
          <p:nvPr/>
        </p:nvSpPr>
        <p:spPr>
          <a:xfrm>
            <a:off x="228600" y="1143000"/>
            <a:ext cx="11582400" cy="3539430"/>
          </a:xfrm>
          <a:prstGeom prst="rect">
            <a:avLst/>
          </a:prstGeom>
          <a:noFill/>
        </p:spPr>
        <p:txBody>
          <a:bodyPr wrap="square" rtlCol="0">
            <a:spAutoFit/>
          </a:bodyPr>
          <a:lstStyle/>
          <a:p>
            <a:r>
              <a:rPr lang="en-US" sz="1400" dirty="0" smtClean="0"/>
              <a:t>The </a:t>
            </a:r>
            <a:r>
              <a:rPr lang="en-US" sz="1400" dirty="0"/>
              <a:t>analysis covered precision, recall, and ROC scores for each algorithm. The following provides a detailed breakdown and recommendations based on these metrics:</a:t>
            </a:r>
          </a:p>
          <a:p>
            <a:r>
              <a:rPr lang="en-US" sz="1400" b="1" dirty="0"/>
              <a:t>Precision Score Analysis:</a:t>
            </a:r>
          </a:p>
          <a:p>
            <a:r>
              <a:rPr lang="en-US" sz="1400" b="1" dirty="0"/>
              <a:t>Decision Tree (92.59%):</a:t>
            </a:r>
            <a:r>
              <a:rPr lang="en-US" sz="1400" dirty="0"/>
              <a:t> The Decision Tree classifier demonstrated the highest precision, showcasing exceptional accuracy in identifying patients at risk of heart disease. This model is highly recommended for its reliability.</a:t>
            </a:r>
          </a:p>
          <a:p>
            <a:r>
              <a:rPr lang="en-US" sz="1400" b="1" dirty="0"/>
              <a:t>Naive Bayes (90.0%):</a:t>
            </a:r>
            <a:r>
              <a:rPr lang="en-US" sz="1400" dirty="0"/>
              <a:t> With a high precision score, Naive Bayes is a valuable and efficient model for identifying potential heart disease cases. Its simplicity adds to its appeal.</a:t>
            </a:r>
          </a:p>
          <a:p>
            <a:r>
              <a:rPr lang="en-US" sz="1400" b="1" dirty="0"/>
              <a:t>Random Forest (86.67%) and Logistic Regression (86.67%):</a:t>
            </a:r>
            <a:r>
              <a:rPr lang="en-US" sz="1400" dirty="0"/>
              <a:t> Both Random Forest and Logistic Regression models displayed balanced precision scores, providing a reliable compromise between accuracy and interpretability.</a:t>
            </a:r>
          </a:p>
          <a:p>
            <a:r>
              <a:rPr lang="en-US" sz="1400" b="1" dirty="0"/>
              <a:t>XGB Classifier (86.21%):</a:t>
            </a:r>
            <a:r>
              <a:rPr lang="en-US" sz="1400" dirty="0"/>
              <a:t> The XGB Classifier exhibited a respectable precision score, making it a robust choice for heart disease prediction due to its ensemble learning approach.</a:t>
            </a:r>
          </a:p>
          <a:p>
            <a:r>
              <a:rPr lang="en-US" sz="1400" b="1" dirty="0"/>
              <a:t>K-Nearest </a:t>
            </a:r>
            <a:r>
              <a:rPr lang="en-US" sz="1400" b="1" dirty="0" err="1"/>
              <a:t>Neighbours</a:t>
            </a:r>
            <a:r>
              <a:rPr lang="en-US" sz="1400" b="1" dirty="0"/>
              <a:t> (79.31%):</a:t>
            </a:r>
            <a:r>
              <a:rPr lang="en-US" sz="1400" dirty="0"/>
              <a:t> While slightly lower in precision, K-Nearest </a:t>
            </a:r>
            <a:r>
              <a:rPr lang="en-US" sz="1400" dirty="0" err="1"/>
              <a:t>Neighbours</a:t>
            </a:r>
            <a:r>
              <a:rPr lang="en-US" sz="1400" dirty="0"/>
              <a:t> still offers reasonable performance. Further optimization may enhance accuracy.</a:t>
            </a:r>
          </a:p>
          <a:p>
            <a:r>
              <a:rPr lang="en-US" sz="1400" b="1" dirty="0"/>
              <a:t>SGD Classifier (72.09%) and SVC (65.71%):</a:t>
            </a:r>
            <a:r>
              <a:rPr lang="en-US" sz="1400" dirty="0"/>
              <a:t> These models exhibited lower precision scores, indicating they may not be the most suitable for this task. Fine-tuning and feature engineering may be necessary for improved performance.</a:t>
            </a:r>
          </a:p>
          <a:p>
            <a:r>
              <a:rPr lang="en-US" sz="1400" dirty="0" err="1" smtClean="0"/>
              <a:t>pplications</a:t>
            </a:r>
            <a:r>
              <a:rPr lang="en-US" sz="1400" dirty="0"/>
              <a:t>.</a:t>
            </a:r>
          </a:p>
        </p:txBody>
      </p:sp>
    </p:spTree>
    <p:extLst>
      <p:ext uri="{BB962C8B-B14F-4D97-AF65-F5344CB8AC3E}">
        <p14:creationId xmlns:p14="http://schemas.microsoft.com/office/powerpoint/2010/main" val="966663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2400" y="152400"/>
            <a:ext cx="3733800" cy="653384"/>
          </a:xfrm>
          <a:prstGeom prst="rect">
            <a:avLst/>
          </a:prstGeom>
          <a:solidFill>
            <a:srgbClr val="843B0C"/>
          </a:solidFill>
        </p:spPr>
        <p:txBody>
          <a:bodyPr vert="horz" wrap="square" lIns="0" tIns="37465" rIns="0" bIns="0" rtlCol="0">
            <a:spAutoFit/>
          </a:bodyPr>
          <a:lstStyle/>
          <a:p>
            <a:r>
              <a:rPr lang="en-US" dirty="0" smtClean="0"/>
              <a:t>Machine Learning</a:t>
            </a:r>
            <a:br>
              <a:rPr lang="en-US" dirty="0" smtClean="0"/>
            </a:br>
            <a:r>
              <a:rPr lang="en-US" b="0" i="1" dirty="0" smtClean="0"/>
              <a:t>Model Evaluation</a:t>
            </a:r>
            <a:endParaRPr lang="en-US" b="0" i="1" dirty="0"/>
          </a:p>
        </p:txBody>
      </p:sp>
      <p:sp>
        <p:nvSpPr>
          <p:cNvPr id="9" name="TextBox 8"/>
          <p:cNvSpPr txBox="1"/>
          <p:nvPr/>
        </p:nvSpPr>
        <p:spPr>
          <a:xfrm>
            <a:off x="152400" y="1066800"/>
            <a:ext cx="11963399" cy="4708981"/>
          </a:xfrm>
          <a:prstGeom prst="rect">
            <a:avLst/>
          </a:prstGeom>
          <a:noFill/>
        </p:spPr>
        <p:txBody>
          <a:bodyPr wrap="square" rtlCol="0">
            <a:spAutoFit/>
          </a:bodyPr>
          <a:lstStyle/>
          <a:p>
            <a:r>
              <a:rPr lang="en-US" sz="1200" b="1" dirty="0" smtClean="0"/>
              <a:t>Recommendations</a:t>
            </a:r>
            <a:r>
              <a:rPr lang="en-US" sz="1200" b="1" dirty="0"/>
              <a:t>:</a:t>
            </a:r>
            <a:endParaRPr lang="en-US" sz="1200" dirty="0"/>
          </a:p>
          <a:p>
            <a:r>
              <a:rPr lang="en-US" sz="1200" dirty="0"/>
              <a:t>Prioritize models with higher precision, such as </a:t>
            </a:r>
            <a:r>
              <a:rPr lang="en-US" sz="1200" b="1" dirty="0"/>
              <a:t>Decision Tree, Naive Bayes, Random Forest, and Logistic Regression</a:t>
            </a:r>
            <a:r>
              <a:rPr lang="en-US" sz="1200" dirty="0"/>
              <a:t>.</a:t>
            </a:r>
          </a:p>
          <a:p>
            <a:r>
              <a:rPr lang="en-US" sz="1200" dirty="0"/>
              <a:t>Continuous monitoring and fine-tuning are crucial for optimal performance and improved patient care.</a:t>
            </a:r>
          </a:p>
          <a:p>
            <a:r>
              <a:rPr lang="en-US" sz="1200" b="1" dirty="0"/>
              <a:t>Recall Score Analysis:</a:t>
            </a:r>
          </a:p>
          <a:p>
            <a:r>
              <a:rPr lang="en-US" sz="1200" b="1" dirty="0"/>
              <a:t>SGD Classifier (96.88%):</a:t>
            </a:r>
            <a:r>
              <a:rPr lang="en-US" sz="1200" dirty="0"/>
              <a:t> Stands out with the highest recall score, making it exceptional in correctly identifying patients at risk of heart disease. Recommended for its sensitivity.</a:t>
            </a:r>
          </a:p>
          <a:p>
            <a:r>
              <a:rPr lang="en-US" sz="1200" b="1" dirty="0"/>
              <a:t>Naive Bayes (84.38%) and Random Forest (81.25%):</a:t>
            </a:r>
            <a:r>
              <a:rPr lang="en-US" sz="1200" dirty="0"/>
              <a:t> Demonstrated robust performance in identifying high-risk patients, making them strong candidates for deployment.</a:t>
            </a:r>
          </a:p>
          <a:p>
            <a:r>
              <a:rPr lang="en-US" sz="1200" b="1" dirty="0"/>
              <a:t>Logistic Regression and XGB Classifier (81.25%):</a:t>
            </a:r>
            <a:r>
              <a:rPr lang="en-US" sz="1200" dirty="0"/>
              <a:t> Exhibited competitive recall scores, showcasing efficacy in capturing true positive cases.</a:t>
            </a:r>
          </a:p>
          <a:p>
            <a:r>
              <a:rPr lang="en-US" sz="1200" b="1" dirty="0"/>
              <a:t>Decision Tree and XGB Classifier (78.12%):</a:t>
            </a:r>
            <a:r>
              <a:rPr lang="en-US" sz="1200" dirty="0"/>
              <a:t> Reliable but with slightly lower sensitivity compared to top-performing models.</a:t>
            </a:r>
          </a:p>
          <a:p>
            <a:r>
              <a:rPr lang="en-US" sz="1200" b="1" dirty="0"/>
              <a:t>K-Nearest </a:t>
            </a:r>
            <a:r>
              <a:rPr lang="en-US" sz="1200" b="1" dirty="0" err="1"/>
              <a:t>Neighbours</a:t>
            </a:r>
            <a:r>
              <a:rPr lang="en-US" sz="1200" b="1" dirty="0"/>
              <a:t> and SVC (71.88%):</a:t>
            </a:r>
            <a:r>
              <a:rPr lang="en-US" sz="1200" dirty="0"/>
              <a:t> Effective but may benefit from further optimization to enhance sensitivity.</a:t>
            </a:r>
          </a:p>
          <a:p>
            <a:r>
              <a:rPr lang="en-US" sz="1200" b="1" dirty="0"/>
              <a:t>Recommendations:</a:t>
            </a:r>
            <a:endParaRPr lang="en-US" sz="1200" dirty="0"/>
          </a:p>
          <a:p>
            <a:r>
              <a:rPr lang="en-US" sz="1200" b="1" dirty="0"/>
              <a:t>SGD Classifier</a:t>
            </a:r>
            <a:r>
              <a:rPr lang="en-US" sz="1200" dirty="0"/>
              <a:t> is recommended for its outstanding recall score.</a:t>
            </a:r>
          </a:p>
          <a:p>
            <a:r>
              <a:rPr lang="en-US" sz="1200" dirty="0"/>
              <a:t>Consider models like </a:t>
            </a:r>
            <a:r>
              <a:rPr lang="en-US" sz="1200" b="1" dirty="0"/>
              <a:t>Naive Bayes and Random Forest</a:t>
            </a:r>
            <a:r>
              <a:rPr lang="en-US" sz="1200" dirty="0"/>
              <a:t> for deployment.</a:t>
            </a:r>
          </a:p>
          <a:p>
            <a:r>
              <a:rPr lang="en-US" sz="1200" dirty="0"/>
              <a:t>Continuous monitoring and updates are advised for evolving patient data and improved performance.</a:t>
            </a:r>
          </a:p>
          <a:p>
            <a:r>
              <a:rPr lang="en-US" sz="1200" b="1" dirty="0"/>
              <a:t>ROC Score Analysis:</a:t>
            </a:r>
          </a:p>
          <a:p>
            <a:r>
              <a:rPr lang="en-US" sz="1200" b="1" dirty="0"/>
              <a:t>Naive Bayes (87.02%):</a:t>
            </a:r>
            <a:r>
              <a:rPr lang="en-US" sz="1200" dirty="0"/>
              <a:t> Achieved the highest ROC score, indicating strong discriminatory power in identifying individuals at risk of heart disease.</a:t>
            </a:r>
          </a:p>
          <a:p>
            <a:r>
              <a:rPr lang="en-US" sz="1200" b="1" dirty="0"/>
              <a:t>Random Forest, Decision Tree, and Logistic Regression (83.73%, 85.61%, 83.73%):</a:t>
            </a:r>
            <a:r>
              <a:rPr lang="en-US" sz="1200" dirty="0"/>
              <a:t> Demonstrated robust performance, offering a balance between performance and interpretability.</a:t>
            </a:r>
          </a:p>
          <a:p>
            <a:r>
              <a:rPr lang="en-US" sz="1200" b="1" dirty="0"/>
              <a:t>XGB Classifier (82.17%):</a:t>
            </a:r>
            <a:r>
              <a:rPr lang="en-US" sz="1200" dirty="0"/>
              <a:t> Performed well, showcasing its effectiveness in this context.</a:t>
            </a:r>
          </a:p>
          <a:p>
            <a:r>
              <a:rPr lang="en-US" sz="1200" b="1" dirty="0"/>
              <a:t>K-Nearest </a:t>
            </a:r>
            <a:r>
              <a:rPr lang="en-US" sz="1200" b="1" dirty="0" err="1"/>
              <a:t>Neighbours</a:t>
            </a:r>
            <a:r>
              <a:rPr lang="en-US" sz="1200" b="1" dirty="0"/>
              <a:t> and SGD Classifier (75.59%, 77.75%):</a:t>
            </a:r>
            <a:r>
              <a:rPr lang="en-US" sz="1200" dirty="0"/>
              <a:t> Exhibited slightly lower ROC scores.</a:t>
            </a:r>
          </a:p>
          <a:p>
            <a:r>
              <a:rPr lang="en-US" sz="1200" b="1" dirty="0"/>
              <a:t>SVC (65.25%):</a:t>
            </a:r>
            <a:r>
              <a:rPr lang="en-US" sz="1200" dirty="0"/>
              <a:t> Recorded the lowest ROC score, suggesting relatively lower discriminatory ability.</a:t>
            </a:r>
          </a:p>
          <a:p>
            <a:r>
              <a:rPr lang="en-US" sz="1200" b="1" dirty="0"/>
              <a:t>Recommendations:</a:t>
            </a:r>
            <a:endParaRPr lang="en-US" sz="1200" dirty="0"/>
          </a:p>
          <a:p>
            <a:r>
              <a:rPr lang="en-US" sz="1200" b="1" dirty="0"/>
              <a:t>Naive Bayes</a:t>
            </a:r>
            <a:r>
              <a:rPr lang="en-US" sz="1200" dirty="0"/>
              <a:t> appears promising for heart disease prediction.</a:t>
            </a:r>
          </a:p>
          <a:p>
            <a:r>
              <a:rPr lang="en-US" sz="1200" b="1" dirty="0"/>
              <a:t>Random Forest, Decision Tree, and Logistic Regression</a:t>
            </a:r>
            <a:r>
              <a:rPr lang="en-US" sz="1200" dirty="0"/>
              <a:t> are strong candidates.</a:t>
            </a:r>
          </a:p>
          <a:p>
            <a:r>
              <a:rPr lang="en-US" sz="1200" dirty="0"/>
              <a:t>Reassess </a:t>
            </a:r>
            <a:r>
              <a:rPr lang="en-US" sz="1200" b="1" dirty="0"/>
              <a:t>K-Nearest </a:t>
            </a:r>
            <a:r>
              <a:rPr lang="en-US" sz="1200" b="1" dirty="0" err="1"/>
              <a:t>Neighbours</a:t>
            </a:r>
            <a:r>
              <a:rPr lang="en-US" sz="1200" b="1" dirty="0"/>
              <a:t>, SGD Classifier, and SVC</a:t>
            </a:r>
            <a:r>
              <a:rPr lang="en-US" sz="1200" dirty="0"/>
              <a:t> for potential optimizations or alternative algorithms</a:t>
            </a:r>
            <a:r>
              <a:rPr lang="en-US" sz="1200" dirty="0" smtClean="0"/>
              <a:t>.</a:t>
            </a:r>
            <a:endParaRPr lang="en-US" sz="1200" dirty="0"/>
          </a:p>
        </p:txBody>
      </p:sp>
    </p:spTree>
    <p:extLst>
      <p:ext uri="{BB962C8B-B14F-4D97-AF65-F5344CB8AC3E}">
        <p14:creationId xmlns:p14="http://schemas.microsoft.com/office/powerpoint/2010/main" val="2163985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2400" y="152400"/>
            <a:ext cx="3733800" cy="653384"/>
          </a:xfrm>
          <a:prstGeom prst="rect">
            <a:avLst/>
          </a:prstGeom>
          <a:solidFill>
            <a:srgbClr val="843B0C"/>
          </a:solidFill>
        </p:spPr>
        <p:txBody>
          <a:bodyPr vert="horz" wrap="square" lIns="0" tIns="37465" rIns="0" bIns="0" rtlCol="0">
            <a:spAutoFit/>
          </a:bodyPr>
          <a:lstStyle/>
          <a:p>
            <a:r>
              <a:rPr lang="en-US" dirty="0" smtClean="0"/>
              <a:t>Machine Learning</a:t>
            </a:r>
            <a:br>
              <a:rPr lang="en-US" dirty="0" smtClean="0"/>
            </a:br>
            <a:r>
              <a:rPr lang="en-US" b="0" i="1" dirty="0" smtClean="0"/>
              <a:t>Model Evaluation</a:t>
            </a:r>
            <a:endParaRPr lang="en-US" b="0" i="1" dirty="0"/>
          </a:p>
        </p:txBody>
      </p:sp>
      <p:sp>
        <p:nvSpPr>
          <p:cNvPr id="9" name="TextBox 8"/>
          <p:cNvSpPr txBox="1"/>
          <p:nvPr/>
        </p:nvSpPr>
        <p:spPr>
          <a:xfrm>
            <a:off x="228600" y="1600200"/>
            <a:ext cx="11582400" cy="954107"/>
          </a:xfrm>
          <a:prstGeom prst="rect">
            <a:avLst/>
          </a:prstGeom>
          <a:noFill/>
        </p:spPr>
        <p:txBody>
          <a:bodyPr wrap="square" rtlCol="0">
            <a:spAutoFit/>
          </a:bodyPr>
          <a:lstStyle/>
          <a:p>
            <a:r>
              <a:rPr lang="en-US" sz="1400" b="1" dirty="0" smtClean="0"/>
              <a:t>Conclusion</a:t>
            </a:r>
            <a:r>
              <a:rPr lang="en-US" sz="1400" b="1" dirty="0"/>
              <a:t>:</a:t>
            </a:r>
            <a:r>
              <a:rPr lang="en-US" sz="1400" dirty="0"/>
              <a:t> The evaluation of machine learning models for heart disease prediction at </a:t>
            </a:r>
            <a:r>
              <a:rPr lang="en-US" sz="1400" dirty="0" err="1"/>
              <a:t>Peterside</a:t>
            </a:r>
            <a:r>
              <a:rPr lang="en-US" sz="1400" dirty="0"/>
              <a:t> Hospital indicates promising results. The choice of the most suitable algorithm should consider a balance between precision, recall, ROC score, interpretability, and potential clinical implications. Continuous fine-tuning, validation, and adaptation to new data are recommended for optimal performance in real-world healthcare applications.</a:t>
            </a:r>
          </a:p>
        </p:txBody>
      </p:sp>
    </p:spTree>
    <p:extLst>
      <p:ext uri="{BB962C8B-B14F-4D97-AF65-F5344CB8AC3E}">
        <p14:creationId xmlns:p14="http://schemas.microsoft.com/office/powerpoint/2010/main" val="325307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9268" y="1828800"/>
            <a:ext cx="5850890" cy="4277995"/>
          </a:xfrm>
          <a:prstGeom prst="rect">
            <a:avLst/>
          </a:prstGeom>
          <a:ln w="28575">
            <a:solidFill>
              <a:srgbClr val="843B0C"/>
            </a:solidFill>
          </a:ln>
        </p:spPr>
        <p:txBody>
          <a:bodyPr vert="horz" wrap="square" lIns="0" tIns="39369" rIns="0" bIns="0" rtlCol="0">
            <a:spAutoFit/>
          </a:bodyPr>
          <a:lstStyle/>
          <a:p>
            <a:pPr marL="90170" marR="85090" algn="just">
              <a:lnSpc>
                <a:spcPct val="100000"/>
              </a:lnSpc>
              <a:spcBef>
                <a:spcPts val="309"/>
              </a:spcBef>
            </a:pPr>
            <a:r>
              <a:rPr sz="1600" dirty="0">
                <a:latin typeface="Georgia"/>
                <a:cs typeface="Georgia"/>
              </a:rPr>
              <a:t>Peterside</a:t>
            </a:r>
            <a:r>
              <a:rPr sz="1600" spc="110" dirty="0">
                <a:latin typeface="Georgia"/>
                <a:cs typeface="Georgia"/>
              </a:rPr>
              <a:t>  </a:t>
            </a:r>
            <a:r>
              <a:rPr sz="1600" dirty="0">
                <a:latin typeface="Georgia"/>
                <a:cs typeface="Georgia"/>
              </a:rPr>
              <a:t>Hospital</a:t>
            </a:r>
            <a:r>
              <a:rPr sz="1600" spc="110" dirty="0">
                <a:latin typeface="Georgia"/>
                <a:cs typeface="Georgia"/>
              </a:rPr>
              <a:t>  </a:t>
            </a:r>
            <a:r>
              <a:rPr sz="1600" dirty="0">
                <a:latin typeface="Georgia"/>
                <a:cs typeface="Georgia"/>
              </a:rPr>
              <a:t>is</a:t>
            </a:r>
            <a:r>
              <a:rPr sz="1600" spc="110" dirty="0">
                <a:latin typeface="Georgia"/>
                <a:cs typeface="Georgia"/>
              </a:rPr>
              <a:t>  </a:t>
            </a:r>
            <a:r>
              <a:rPr sz="1600" dirty="0">
                <a:latin typeface="Georgia"/>
                <a:cs typeface="Georgia"/>
              </a:rPr>
              <a:t>a</a:t>
            </a:r>
            <a:r>
              <a:rPr sz="1600" spc="105" dirty="0">
                <a:latin typeface="Georgia"/>
                <a:cs typeface="Georgia"/>
              </a:rPr>
              <a:t>  </a:t>
            </a:r>
            <a:r>
              <a:rPr sz="1600" dirty="0">
                <a:latin typeface="Georgia"/>
                <a:cs typeface="Georgia"/>
              </a:rPr>
              <a:t>private</a:t>
            </a:r>
            <a:r>
              <a:rPr sz="1600" spc="110" dirty="0">
                <a:latin typeface="Georgia"/>
                <a:cs typeface="Georgia"/>
              </a:rPr>
              <a:t>  </a:t>
            </a:r>
            <a:r>
              <a:rPr sz="1600" dirty="0">
                <a:latin typeface="Georgia"/>
                <a:cs typeface="Georgia"/>
              </a:rPr>
              <a:t>hospital</a:t>
            </a:r>
            <a:r>
              <a:rPr sz="1600" spc="110" dirty="0">
                <a:latin typeface="Georgia"/>
                <a:cs typeface="Georgia"/>
              </a:rPr>
              <a:t>  </a:t>
            </a:r>
            <a:r>
              <a:rPr sz="1600" dirty="0">
                <a:latin typeface="Georgia"/>
                <a:cs typeface="Georgia"/>
              </a:rPr>
              <a:t>located</a:t>
            </a:r>
            <a:r>
              <a:rPr sz="1600" spc="110" dirty="0">
                <a:latin typeface="Georgia"/>
                <a:cs typeface="Georgia"/>
              </a:rPr>
              <a:t>  </a:t>
            </a:r>
            <a:r>
              <a:rPr sz="1600" dirty="0">
                <a:latin typeface="Georgia"/>
                <a:cs typeface="Georgia"/>
              </a:rPr>
              <a:t>in</a:t>
            </a:r>
            <a:r>
              <a:rPr sz="1600" spc="110" dirty="0">
                <a:latin typeface="Georgia"/>
                <a:cs typeface="Georgia"/>
              </a:rPr>
              <a:t>  </a:t>
            </a:r>
            <a:r>
              <a:rPr sz="1600" spc="-10" dirty="0">
                <a:latin typeface="Georgia"/>
                <a:cs typeface="Georgia"/>
              </a:rPr>
              <a:t>Lagos, </a:t>
            </a:r>
            <a:r>
              <a:rPr sz="1600" dirty="0">
                <a:latin typeface="Georgia"/>
                <a:cs typeface="Georgia"/>
              </a:rPr>
              <a:t>Nigeria.</a:t>
            </a:r>
            <a:r>
              <a:rPr sz="1600" spc="430" dirty="0">
                <a:latin typeface="Georgia"/>
                <a:cs typeface="Georgia"/>
              </a:rPr>
              <a:t> </a:t>
            </a:r>
            <a:r>
              <a:rPr sz="1600" dirty="0">
                <a:latin typeface="Georgia"/>
                <a:cs typeface="Georgia"/>
              </a:rPr>
              <a:t>It</a:t>
            </a:r>
            <a:r>
              <a:rPr sz="1600" spc="434" dirty="0">
                <a:latin typeface="Georgia"/>
                <a:cs typeface="Georgia"/>
              </a:rPr>
              <a:t> </a:t>
            </a:r>
            <a:r>
              <a:rPr sz="1600" dirty="0">
                <a:latin typeface="Georgia"/>
                <a:cs typeface="Georgia"/>
              </a:rPr>
              <a:t>was</a:t>
            </a:r>
            <a:r>
              <a:rPr sz="1600" spc="434" dirty="0">
                <a:latin typeface="Georgia"/>
                <a:cs typeface="Georgia"/>
              </a:rPr>
              <a:t> </a:t>
            </a:r>
            <a:r>
              <a:rPr sz="1600" dirty="0">
                <a:latin typeface="Georgia"/>
                <a:cs typeface="Georgia"/>
              </a:rPr>
              <a:t>founded</a:t>
            </a:r>
            <a:r>
              <a:rPr sz="1600" spc="430" dirty="0">
                <a:latin typeface="Georgia"/>
                <a:cs typeface="Georgia"/>
              </a:rPr>
              <a:t> </a:t>
            </a:r>
            <a:r>
              <a:rPr sz="1600" dirty="0">
                <a:latin typeface="Georgia"/>
                <a:cs typeface="Georgia"/>
              </a:rPr>
              <a:t>in</a:t>
            </a:r>
            <a:r>
              <a:rPr sz="1600" spc="445" dirty="0">
                <a:latin typeface="Georgia"/>
                <a:cs typeface="Georgia"/>
              </a:rPr>
              <a:t> </a:t>
            </a:r>
            <a:r>
              <a:rPr sz="1600" dirty="0">
                <a:latin typeface="Georgia"/>
                <a:cs typeface="Georgia"/>
              </a:rPr>
              <a:t>2000</a:t>
            </a:r>
            <a:r>
              <a:rPr sz="1600" spc="440" dirty="0">
                <a:latin typeface="Georgia"/>
                <a:cs typeface="Georgia"/>
              </a:rPr>
              <a:t> </a:t>
            </a:r>
            <a:r>
              <a:rPr sz="1600" dirty="0">
                <a:latin typeface="Georgia"/>
                <a:cs typeface="Georgia"/>
              </a:rPr>
              <a:t>by</a:t>
            </a:r>
            <a:r>
              <a:rPr sz="1600" spc="425" dirty="0">
                <a:latin typeface="Georgia"/>
                <a:cs typeface="Georgia"/>
              </a:rPr>
              <a:t> </a:t>
            </a:r>
            <a:r>
              <a:rPr sz="1600" dirty="0">
                <a:latin typeface="Georgia"/>
                <a:cs typeface="Georgia"/>
              </a:rPr>
              <a:t>Dr.</a:t>
            </a:r>
            <a:r>
              <a:rPr sz="1600" spc="440" dirty="0">
                <a:latin typeface="Georgia"/>
                <a:cs typeface="Georgia"/>
              </a:rPr>
              <a:t> </a:t>
            </a:r>
            <a:r>
              <a:rPr sz="1600" dirty="0">
                <a:latin typeface="Georgia"/>
                <a:cs typeface="Georgia"/>
              </a:rPr>
              <a:t>Efemena</a:t>
            </a:r>
            <a:r>
              <a:rPr sz="1600" spc="440" dirty="0">
                <a:latin typeface="Georgia"/>
                <a:cs typeface="Georgia"/>
              </a:rPr>
              <a:t> </a:t>
            </a:r>
            <a:r>
              <a:rPr sz="1600" dirty="0">
                <a:latin typeface="Georgia"/>
                <a:cs typeface="Georgia"/>
              </a:rPr>
              <a:t>Ikpro,</a:t>
            </a:r>
            <a:r>
              <a:rPr sz="1600" spc="445" dirty="0">
                <a:latin typeface="Georgia"/>
                <a:cs typeface="Georgia"/>
              </a:rPr>
              <a:t> </a:t>
            </a:r>
            <a:r>
              <a:rPr sz="1600" spc="-50" dirty="0">
                <a:latin typeface="Georgia"/>
                <a:cs typeface="Georgia"/>
              </a:rPr>
              <a:t>a </a:t>
            </a:r>
            <a:r>
              <a:rPr sz="1600" dirty="0">
                <a:latin typeface="Georgia"/>
                <a:cs typeface="Georgia"/>
              </a:rPr>
              <a:t>renowned</a:t>
            </a:r>
            <a:r>
              <a:rPr sz="1600" spc="365" dirty="0">
                <a:latin typeface="Georgia"/>
                <a:cs typeface="Georgia"/>
              </a:rPr>
              <a:t> </a:t>
            </a:r>
            <a:r>
              <a:rPr sz="1600" dirty="0">
                <a:latin typeface="Georgia"/>
                <a:cs typeface="Georgia"/>
              </a:rPr>
              <a:t>Nigerian</a:t>
            </a:r>
            <a:r>
              <a:rPr sz="1600" spc="365" dirty="0">
                <a:latin typeface="Georgia"/>
                <a:cs typeface="Georgia"/>
              </a:rPr>
              <a:t> </a:t>
            </a:r>
            <a:r>
              <a:rPr sz="1600" dirty="0">
                <a:latin typeface="Georgia"/>
                <a:cs typeface="Georgia"/>
              </a:rPr>
              <a:t>physician.</a:t>
            </a:r>
            <a:r>
              <a:rPr sz="1600" spc="355" dirty="0">
                <a:latin typeface="Georgia"/>
                <a:cs typeface="Georgia"/>
              </a:rPr>
              <a:t> </a:t>
            </a:r>
            <a:r>
              <a:rPr sz="1600" dirty="0">
                <a:latin typeface="Georgia"/>
                <a:cs typeface="Georgia"/>
              </a:rPr>
              <a:t>The</a:t>
            </a:r>
            <a:r>
              <a:rPr sz="1600" spc="365" dirty="0">
                <a:latin typeface="Georgia"/>
                <a:cs typeface="Georgia"/>
              </a:rPr>
              <a:t> </a:t>
            </a:r>
            <a:r>
              <a:rPr sz="1600" dirty="0">
                <a:latin typeface="Georgia"/>
                <a:cs typeface="Georgia"/>
              </a:rPr>
              <a:t>hospital</a:t>
            </a:r>
            <a:r>
              <a:rPr sz="1600" spc="360" dirty="0">
                <a:latin typeface="Georgia"/>
                <a:cs typeface="Georgia"/>
              </a:rPr>
              <a:t> </a:t>
            </a:r>
            <a:r>
              <a:rPr sz="1600" dirty="0">
                <a:latin typeface="Georgia"/>
                <a:cs typeface="Georgia"/>
              </a:rPr>
              <a:t>provides</a:t>
            </a:r>
            <a:r>
              <a:rPr sz="1600" spc="355" dirty="0">
                <a:latin typeface="Georgia"/>
                <a:cs typeface="Georgia"/>
              </a:rPr>
              <a:t> </a:t>
            </a:r>
            <a:r>
              <a:rPr sz="1600" dirty="0">
                <a:latin typeface="Georgia"/>
                <a:cs typeface="Georgia"/>
              </a:rPr>
              <a:t>a</a:t>
            </a:r>
            <a:r>
              <a:rPr sz="1600" spc="355" dirty="0">
                <a:latin typeface="Georgia"/>
                <a:cs typeface="Georgia"/>
              </a:rPr>
              <a:t> </a:t>
            </a:r>
            <a:r>
              <a:rPr sz="1600" spc="-20" dirty="0">
                <a:latin typeface="Georgia"/>
                <a:cs typeface="Georgia"/>
              </a:rPr>
              <a:t>wide </a:t>
            </a:r>
            <a:r>
              <a:rPr sz="1600" dirty="0">
                <a:latin typeface="Georgia"/>
                <a:cs typeface="Georgia"/>
              </a:rPr>
              <a:t>range</a:t>
            </a:r>
            <a:r>
              <a:rPr sz="1600" spc="-10" dirty="0">
                <a:latin typeface="Georgia"/>
                <a:cs typeface="Georgia"/>
              </a:rPr>
              <a:t> </a:t>
            </a:r>
            <a:r>
              <a:rPr sz="1600" dirty="0">
                <a:latin typeface="Georgia"/>
                <a:cs typeface="Georgia"/>
              </a:rPr>
              <a:t>of medical</a:t>
            </a:r>
            <a:r>
              <a:rPr sz="1600" spc="10" dirty="0">
                <a:latin typeface="Georgia"/>
                <a:cs typeface="Georgia"/>
              </a:rPr>
              <a:t> </a:t>
            </a:r>
            <a:r>
              <a:rPr sz="1600" dirty="0">
                <a:latin typeface="Georgia"/>
                <a:cs typeface="Georgia"/>
              </a:rPr>
              <a:t>services, including</a:t>
            </a:r>
            <a:r>
              <a:rPr sz="1600" spc="5" dirty="0">
                <a:latin typeface="Georgia"/>
                <a:cs typeface="Georgia"/>
              </a:rPr>
              <a:t> </a:t>
            </a:r>
            <a:r>
              <a:rPr sz="1600" dirty="0">
                <a:latin typeface="Georgia"/>
                <a:cs typeface="Georgia"/>
              </a:rPr>
              <a:t>general</a:t>
            </a:r>
            <a:r>
              <a:rPr sz="1600" spc="5" dirty="0">
                <a:latin typeface="Georgia"/>
                <a:cs typeface="Georgia"/>
              </a:rPr>
              <a:t> </a:t>
            </a:r>
            <a:r>
              <a:rPr sz="1600" dirty="0">
                <a:latin typeface="Georgia"/>
                <a:cs typeface="Georgia"/>
              </a:rPr>
              <a:t>medicine, </a:t>
            </a:r>
            <a:r>
              <a:rPr sz="1600" spc="-10" dirty="0">
                <a:latin typeface="Georgia"/>
                <a:cs typeface="Georgia"/>
              </a:rPr>
              <a:t>surgery, </a:t>
            </a:r>
            <a:r>
              <a:rPr sz="1600" dirty="0">
                <a:latin typeface="Georgia"/>
                <a:cs typeface="Georgia"/>
              </a:rPr>
              <a:t>paediatrics,</a:t>
            </a:r>
            <a:r>
              <a:rPr sz="1600" spc="45" dirty="0">
                <a:latin typeface="Georgia"/>
                <a:cs typeface="Georgia"/>
              </a:rPr>
              <a:t> </a:t>
            </a:r>
            <a:r>
              <a:rPr sz="1600" dirty="0">
                <a:latin typeface="Georgia"/>
                <a:cs typeface="Georgia"/>
              </a:rPr>
              <a:t>obstetrics</a:t>
            </a:r>
            <a:r>
              <a:rPr sz="1600" spc="35" dirty="0">
                <a:latin typeface="Georgia"/>
                <a:cs typeface="Georgia"/>
              </a:rPr>
              <a:t> </a:t>
            </a:r>
            <a:r>
              <a:rPr sz="1600" dirty="0">
                <a:latin typeface="Georgia"/>
                <a:cs typeface="Georgia"/>
              </a:rPr>
              <a:t>and</a:t>
            </a:r>
            <a:r>
              <a:rPr sz="1600" spc="30" dirty="0">
                <a:latin typeface="Georgia"/>
                <a:cs typeface="Georgia"/>
              </a:rPr>
              <a:t> </a:t>
            </a:r>
            <a:r>
              <a:rPr sz="1600" dirty="0">
                <a:latin typeface="Georgia"/>
                <a:cs typeface="Georgia"/>
              </a:rPr>
              <a:t>gynaecology,</a:t>
            </a:r>
            <a:r>
              <a:rPr sz="1600" spc="50" dirty="0">
                <a:latin typeface="Georgia"/>
                <a:cs typeface="Georgia"/>
              </a:rPr>
              <a:t> </a:t>
            </a:r>
            <a:r>
              <a:rPr sz="1600" dirty="0">
                <a:latin typeface="Georgia"/>
                <a:cs typeface="Georgia"/>
              </a:rPr>
              <a:t>cardiology,</a:t>
            </a:r>
            <a:r>
              <a:rPr sz="1600" spc="45" dirty="0">
                <a:latin typeface="Georgia"/>
                <a:cs typeface="Georgia"/>
              </a:rPr>
              <a:t> </a:t>
            </a:r>
            <a:r>
              <a:rPr sz="1600" spc="-10" dirty="0">
                <a:latin typeface="Georgia"/>
                <a:cs typeface="Georgia"/>
              </a:rPr>
              <a:t>neurology, </a:t>
            </a:r>
            <a:r>
              <a:rPr sz="1600" dirty="0">
                <a:latin typeface="Georgia"/>
                <a:cs typeface="Georgia"/>
              </a:rPr>
              <a:t>and</a:t>
            </a:r>
            <a:r>
              <a:rPr sz="1600" spc="-20" dirty="0">
                <a:latin typeface="Georgia"/>
                <a:cs typeface="Georgia"/>
              </a:rPr>
              <a:t> </a:t>
            </a:r>
            <a:r>
              <a:rPr sz="1600" spc="-10" dirty="0">
                <a:latin typeface="Georgia"/>
                <a:cs typeface="Georgia"/>
              </a:rPr>
              <a:t>oncology.</a:t>
            </a:r>
            <a:endParaRPr sz="1600" dirty="0">
              <a:latin typeface="Georgia"/>
              <a:cs typeface="Georgia"/>
            </a:endParaRPr>
          </a:p>
          <a:p>
            <a:pPr>
              <a:lnSpc>
                <a:spcPct val="100000"/>
              </a:lnSpc>
              <a:spcBef>
                <a:spcPts val="105"/>
              </a:spcBef>
            </a:pPr>
            <a:endParaRPr sz="1600" dirty="0">
              <a:latin typeface="Georgia"/>
              <a:cs typeface="Georgia"/>
            </a:endParaRPr>
          </a:p>
          <a:p>
            <a:pPr marL="90170" marR="84455" algn="just">
              <a:lnSpc>
                <a:spcPct val="100000"/>
              </a:lnSpc>
            </a:pPr>
            <a:r>
              <a:rPr sz="1600" dirty="0">
                <a:latin typeface="Georgia"/>
                <a:cs typeface="Georgia"/>
              </a:rPr>
              <a:t>Peterside</a:t>
            </a:r>
            <a:r>
              <a:rPr sz="1600" spc="295" dirty="0">
                <a:latin typeface="Georgia"/>
                <a:cs typeface="Georgia"/>
              </a:rPr>
              <a:t> </a:t>
            </a:r>
            <a:r>
              <a:rPr sz="1600" dirty="0">
                <a:latin typeface="Georgia"/>
                <a:cs typeface="Georgia"/>
              </a:rPr>
              <a:t>Hospital</a:t>
            </a:r>
            <a:r>
              <a:rPr sz="1600" spc="315" dirty="0">
                <a:latin typeface="Georgia"/>
                <a:cs typeface="Georgia"/>
              </a:rPr>
              <a:t> </a:t>
            </a:r>
            <a:r>
              <a:rPr sz="1600" dirty="0">
                <a:latin typeface="Georgia"/>
                <a:cs typeface="Georgia"/>
              </a:rPr>
              <a:t>is</a:t>
            </a:r>
            <a:r>
              <a:rPr sz="1600" spc="300" dirty="0">
                <a:latin typeface="Georgia"/>
                <a:cs typeface="Georgia"/>
              </a:rPr>
              <a:t> </a:t>
            </a:r>
            <a:r>
              <a:rPr sz="1600" dirty="0">
                <a:latin typeface="Georgia"/>
                <a:cs typeface="Georgia"/>
              </a:rPr>
              <a:t>known</a:t>
            </a:r>
            <a:r>
              <a:rPr sz="1600" spc="310" dirty="0">
                <a:latin typeface="Georgia"/>
                <a:cs typeface="Georgia"/>
              </a:rPr>
              <a:t> </a:t>
            </a:r>
            <a:r>
              <a:rPr sz="1600" dirty="0">
                <a:latin typeface="Georgia"/>
                <a:cs typeface="Georgia"/>
              </a:rPr>
              <a:t>for</a:t>
            </a:r>
            <a:r>
              <a:rPr sz="1600" spc="300" dirty="0">
                <a:latin typeface="Georgia"/>
                <a:cs typeface="Georgia"/>
              </a:rPr>
              <a:t> </a:t>
            </a:r>
            <a:r>
              <a:rPr sz="1600" dirty="0">
                <a:latin typeface="Georgia"/>
                <a:cs typeface="Georgia"/>
              </a:rPr>
              <a:t>its</a:t>
            </a:r>
            <a:r>
              <a:rPr sz="1600" spc="295" dirty="0">
                <a:latin typeface="Georgia"/>
                <a:cs typeface="Georgia"/>
              </a:rPr>
              <a:t> </a:t>
            </a:r>
            <a:r>
              <a:rPr sz="1600" spc="-10" dirty="0">
                <a:latin typeface="Georgia"/>
                <a:cs typeface="Georgia"/>
              </a:rPr>
              <a:t>state-of-</a:t>
            </a:r>
            <a:r>
              <a:rPr sz="1600" dirty="0">
                <a:latin typeface="Georgia"/>
                <a:cs typeface="Georgia"/>
              </a:rPr>
              <a:t>the-art</a:t>
            </a:r>
            <a:r>
              <a:rPr sz="1600" spc="295" dirty="0">
                <a:latin typeface="Georgia"/>
                <a:cs typeface="Georgia"/>
              </a:rPr>
              <a:t> </a:t>
            </a:r>
            <a:r>
              <a:rPr sz="1600" spc="-10" dirty="0">
                <a:latin typeface="Georgia"/>
                <a:cs typeface="Georgia"/>
              </a:rPr>
              <a:t>facilities, </a:t>
            </a:r>
            <a:r>
              <a:rPr sz="1600" dirty="0">
                <a:latin typeface="Georgia"/>
                <a:cs typeface="Georgia"/>
              </a:rPr>
              <a:t>modern</a:t>
            </a:r>
            <a:r>
              <a:rPr sz="1600" spc="204" dirty="0">
                <a:latin typeface="Georgia"/>
                <a:cs typeface="Georgia"/>
              </a:rPr>
              <a:t> </a:t>
            </a:r>
            <a:r>
              <a:rPr sz="1600" dirty="0">
                <a:latin typeface="Georgia"/>
                <a:cs typeface="Georgia"/>
              </a:rPr>
              <a:t>equipment,</a:t>
            </a:r>
            <a:r>
              <a:rPr sz="1600" spc="215" dirty="0">
                <a:latin typeface="Georgia"/>
                <a:cs typeface="Georgia"/>
              </a:rPr>
              <a:t> </a:t>
            </a:r>
            <a:r>
              <a:rPr sz="1600" dirty="0">
                <a:latin typeface="Georgia"/>
                <a:cs typeface="Georgia"/>
              </a:rPr>
              <a:t>and</a:t>
            </a:r>
            <a:r>
              <a:rPr sz="1600" spc="210" dirty="0">
                <a:latin typeface="Georgia"/>
                <a:cs typeface="Georgia"/>
              </a:rPr>
              <a:t> </a:t>
            </a:r>
            <a:r>
              <a:rPr sz="1600" dirty="0">
                <a:latin typeface="Georgia"/>
                <a:cs typeface="Georgia"/>
              </a:rPr>
              <a:t>highly</a:t>
            </a:r>
            <a:r>
              <a:rPr sz="1600" spc="215" dirty="0">
                <a:latin typeface="Georgia"/>
                <a:cs typeface="Georgia"/>
              </a:rPr>
              <a:t> </a:t>
            </a:r>
            <a:r>
              <a:rPr sz="1600" dirty="0">
                <a:latin typeface="Georgia"/>
                <a:cs typeface="Georgia"/>
              </a:rPr>
              <a:t>skilled</a:t>
            </a:r>
            <a:r>
              <a:rPr sz="1600" spc="210" dirty="0">
                <a:latin typeface="Georgia"/>
                <a:cs typeface="Georgia"/>
              </a:rPr>
              <a:t> </a:t>
            </a:r>
            <a:r>
              <a:rPr sz="1600" dirty="0">
                <a:latin typeface="Georgia"/>
                <a:cs typeface="Georgia"/>
              </a:rPr>
              <a:t>medical</a:t>
            </a:r>
            <a:r>
              <a:rPr sz="1600" spc="215" dirty="0">
                <a:latin typeface="Georgia"/>
                <a:cs typeface="Georgia"/>
              </a:rPr>
              <a:t> </a:t>
            </a:r>
            <a:r>
              <a:rPr sz="1600" spc="-10" dirty="0">
                <a:latin typeface="Georgia"/>
                <a:cs typeface="Georgia"/>
              </a:rPr>
              <a:t>professionals. </a:t>
            </a:r>
            <a:r>
              <a:rPr sz="1600" dirty="0">
                <a:latin typeface="Georgia"/>
                <a:cs typeface="Georgia"/>
              </a:rPr>
              <a:t>The</a:t>
            </a:r>
            <a:r>
              <a:rPr sz="1600" spc="110" dirty="0">
                <a:latin typeface="Georgia"/>
                <a:cs typeface="Georgia"/>
              </a:rPr>
              <a:t>  </a:t>
            </a:r>
            <a:r>
              <a:rPr sz="1600" dirty="0">
                <a:latin typeface="Georgia"/>
                <a:cs typeface="Georgia"/>
              </a:rPr>
              <a:t>hospital</a:t>
            </a:r>
            <a:r>
              <a:rPr sz="1600" spc="105" dirty="0">
                <a:latin typeface="Georgia"/>
                <a:cs typeface="Georgia"/>
              </a:rPr>
              <a:t>  </a:t>
            </a:r>
            <a:r>
              <a:rPr sz="1600" dirty="0">
                <a:latin typeface="Georgia"/>
                <a:cs typeface="Georgia"/>
              </a:rPr>
              <a:t>has</a:t>
            </a:r>
            <a:r>
              <a:rPr sz="1600" spc="100" dirty="0">
                <a:latin typeface="Georgia"/>
                <a:cs typeface="Georgia"/>
              </a:rPr>
              <a:t>  </a:t>
            </a:r>
            <a:r>
              <a:rPr sz="1600" dirty="0">
                <a:latin typeface="Georgia"/>
                <a:cs typeface="Georgia"/>
              </a:rPr>
              <a:t>a</a:t>
            </a:r>
            <a:r>
              <a:rPr sz="1600" spc="100" dirty="0">
                <a:latin typeface="Georgia"/>
                <a:cs typeface="Georgia"/>
              </a:rPr>
              <a:t>  </a:t>
            </a:r>
            <a:r>
              <a:rPr sz="1600" dirty="0">
                <a:latin typeface="Georgia"/>
                <a:cs typeface="Georgia"/>
              </a:rPr>
              <a:t>team</a:t>
            </a:r>
            <a:r>
              <a:rPr sz="1600" spc="105" dirty="0">
                <a:latin typeface="Georgia"/>
                <a:cs typeface="Georgia"/>
              </a:rPr>
              <a:t>  </a:t>
            </a:r>
            <a:r>
              <a:rPr sz="1600" dirty="0">
                <a:latin typeface="Georgia"/>
                <a:cs typeface="Georgia"/>
              </a:rPr>
              <a:t>of</a:t>
            </a:r>
            <a:r>
              <a:rPr sz="1600" spc="100" dirty="0">
                <a:latin typeface="Georgia"/>
                <a:cs typeface="Georgia"/>
              </a:rPr>
              <a:t>  </a:t>
            </a:r>
            <a:r>
              <a:rPr sz="1600" dirty="0">
                <a:latin typeface="Georgia"/>
                <a:cs typeface="Georgia"/>
              </a:rPr>
              <a:t>over</a:t>
            </a:r>
            <a:r>
              <a:rPr sz="1600" spc="100" dirty="0">
                <a:latin typeface="Georgia"/>
                <a:cs typeface="Georgia"/>
              </a:rPr>
              <a:t>  </a:t>
            </a:r>
            <a:r>
              <a:rPr sz="1600" dirty="0">
                <a:latin typeface="Georgia"/>
                <a:cs typeface="Georgia"/>
              </a:rPr>
              <a:t>300</a:t>
            </a:r>
            <a:r>
              <a:rPr sz="1600" spc="110" dirty="0">
                <a:latin typeface="Georgia"/>
                <a:cs typeface="Georgia"/>
              </a:rPr>
              <a:t>  </a:t>
            </a:r>
            <a:r>
              <a:rPr sz="1600" dirty="0">
                <a:latin typeface="Georgia"/>
                <a:cs typeface="Georgia"/>
              </a:rPr>
              <a:t>medical</a:t>
            </a:r>
            <a:r>
              <a:rPr sz="1600" spc="110" dirty="0">
                <a:latin typeface="Georgia"/>
                <a:cs typeface="Georgia"/>
              </a:rPr>
              <a:t>  </a:t>
            </a:r>
            <a:r>
              <a:rPr sz="1600" spc="-10" dirty="0">
                <a:latin typeface="Georgia"/>
                <a:cs typeface="Georgia"/>
              </a:rPr>
              <a:t>personnel, </a:t>
            </a:r>
            <a:r>
              <a:rPr sz="1600" dirty="0">
                <a:latin typeface="Georgia"/>
                <a:cs typeface="Georgia"/>
              </a:rPr>
              <a:t>including</a:t>
            </a:r>
            <a:r>
              <a:rPr sz="1600" spc="145" dirty="0">
                <a:latin typeface="Georgia"/>
                <a:cs typeface="Georgia"/>
              </a:rPr>
              <a:t> </a:t>
            </a:r>
            <a:r>
              <a:rPr sz="1600" dirty="0">
                <a:latin typeface="Georgia"/>
                <a:cs typeface="Georgia"/>
              </a:rPr>
              <a:t>doctors,</a:t>
            </a:r>
            <a:r>
              <a:rPr sz="1600" spc="130" dirty="0">
                <a:latin typeface="Georgia"/>
                <a:cs typeface="Georgia"/>
              </a:rPr>
              <a:t> </a:t>
            </a:r>
            <a:r>
              <a:rPr sz="1600" dirty="0">
                <a:latin typeface="Georgia"/>
                <a:cs typeface="Georgia"/>
              </a:rPr>
              <a:t>nurses,</a:t>
            </a:r>
            <a:r>
              <a:rPr sz="1600" spc="155" dirty="0">
                <a:latin typeface="Georgia"/>
                <a:cs typeface="Georgia"/>
              </a:rPr>
              <a:t> </a:t>
            </a:r>
            <a:r>
              <a:rPr sz="1600" dirty="0">
                <a:latin typeface="Georgia"/>
                <a:cs typeface="Georgia"/>
              </a:rPr>
              <a:t>and</a:t>
            </a:r>
            <a:r>
              <a:rPr sz="1600" spc="125" dirty="0">
                <a:latin typeface="Georgia"/>
                <a:cs typeface="Georgia"/>
              </a:rPr>
              <a:t> </a:t>
            </a:r>
            <a:r>
              <a:rPr sz="1600" dirty="0">
                <a:latin typeface="Georgia"/>
                <a:cs typeface="Georgia"/>
              </a:rPr>
              <a:t>other</a:t>
            </a:r>
            <a:r>
              <a:rPr sz="1600" spc="130" dirty="0">
                <a:latin typeface="Georgia"/>
                <a:cs typeface="Georgia"/>
              </a:rPr>
              <a:t> </a:t>
            </a:r>
            <a:r>
              <a:rPr sz="1600" dirty="0">
                <a:latin typeface="Georgia"/>
                <a:cs typeface="Georgia"/>
              </a:rPr>
              <a:t>healthcare</a:t>
            </a:r>
            <a:r>
              <a:rPr sz="1600" spc="145" dirty="0">
                <a:latin typeface="Georgia"/>
                <a:cs typeface="Georgia"/>
              </a:rPr>
              <a:t> </a:t>
            </a:r>
            <a:r>
              <a:rPr sz="1600" spc="-10" dirty="0">
                <a:latin typeface="Georgia"/>
                <a:cs typeface="Georgia"/>
              </a:rPr>
              <a:t>professionals, </a:t>
            </a:r>
            <a:r>
              <a:rPr sz="1600" dirty="0">
                <a:latin typeface="Georgia"/>
                <a:cs typeface="Georgia"/>
              </a:rPr>
              <a:t>who</a:t>
            </a:r>
            <a:r>
              <a:rPr sz="1600" spc="-40" dirty="0">
                <a:latin typeface="Georgia"/>
                <a:cs typeface="Georgia"/>
              </a:rPr>
              <a:t> </a:t>
            </a:r>
            <a:r>
              <a:rPr sz="1600" dirty="0">
                <a:latin typeface="Georgia"/>
                <a:cs typeface="Georgia"/>
              </a:rPr>
              <a:t>are</a:t>
            </a:r>
            <a:r>
              <a:rPr sz="1600" spc="-35" dirty="0">
                <a:latin typeface="Georgia"/>
                <a:cs typeface="Georgia"/>
              </a:rPr>
              <a:t> </a:t>
            </a:r>
            <a:r>
              <a:rPr sz="1600" dirty="0">
                <a:latin typeface="Georgia"/>
                <a:cs typeface="Georgia"/>
              </a:rPr>
              <a:t>trained</a:t>
            </a:r>
            <a:r>
              <a:rPr sz="1600" spc="-20" dirty="0">
                <a:latin typeface="Georgia"/>
                <a:cs typeface="Georgia"/>
              </a:rPr>
              <a:t> </a:t>
            </a:r>
            <a:r>
              <a:rPr sz="1600" dirty="0">
                <a:latin typeface="Georgia"/>
                <a:cs typeface="Georgia"/>
              </a:rPr>
              <a:t>locally</a:t>
            </a:r>
            <a:r>
              <a:rPr sz="1600" spc="-20" dirty="0">
                <a:latin typeface="Georgia"/>
                <a:cs typeface="Georgia"/>
              </a:rPr>
              <a:t> </a:t>
            </a:r>
            <a:r>
              <a:rPr sz="1600" dirty="0">
                <a:latin typeface="Georgia"/>
                <a:cs typeface="Georgia"/>
              </a:rPr>
              <a:t>and</a:t>
            </a:r>
            <a:r>
              <a:rPr sz="1600" spc="-25" dirty="0">
                <a:latin typeface="Georgia"/>
                <a:cs typeface="Georgia"/>
              </a:rPr>
              <a:t> </a:t>
            </a:r>
            <a:r>
              <a:rPr sz="1600" spc="-10" dirty="0">
                <a:latin typeface="Georgia"/>
                <a:cs typeface="Georgia"/>
              </a:rPr>
              <a:t>internationally.</a:t>
            </a:r>
            <a:endParaRPr sz="1600" dirty="0">
              <a:latin typeface="Georgia"/>
              <a:cs typeface="Georgia"/>
            </a:endParaRPr>
          </a:p>
          <a:p>
            <a:pPr>
              <a:lnSpc>
                <a:spcPct val="100000"/>
              </a:lnSpc>
              <a:spcBef>
                <a:spcPts val="105"/>
              </a:spcBef>
            </a:pPr>
            <a:endParaRPr sz="1600" dirty="0">
              <a:latin typeface="Georgia"/>
              <a:cs typeface="Georgia"/>
            </a:endParaRPr>
          </a:p>
          <a:p>
            <a:pPr marL="90170" marR="83820" algn="just">
              <a:lnSpc>
                <a:spcPct val="100000"/>
              </a:lnSpc>
            </a:pPr>
            <a:r>
              <a:rPr sz="1600" dirty="0">
                <a:latin typeface="Georgia"/>
                <a:cs typeface="Georgia"/>
              </a:rPr>
              <a:t>The</a:t>
            </a:r>
            <a:r>
              <a:rPr sz="1600" spc="210" dirty="0">
                <a:latin typeface="Georgia"/>
                <a:cs typeface="Georgia"/>
              </a:rPr>
              <a:t>  </a:t>
            </a:r>
            <a:r>
              <a:rPr sz="1600" dirty="0">
                <a:latin typeface="Georgia"/>
                <a:cs typeface="Georgia"/>
              </a:rPr>
              <a:t>hospital</a:t>
            </a:r>
            <a:r>
              <a:rPr sz="1600" spc="215" dirty="0">
                <a:latin typeface="Georgia"/>
                <a:cs typeface="Georgia"/>
              </a:rPr>
              <a:t>  </a:t>
            </a:r>
            <a:r>
              <a:rPr sz="1600" dirty="0">
                <a:latin typeface="Georgia"/>
                <a:cs typeface="Georgia"/>
              </a:rPr>
              <a:t>has</a:t>
            </a:r>
            <a:r>
              <a:rPr sz="1600" spc="200" dirty="0">
                <a:latin typeface="Georgia"/>
                <a:cs typeface="Georgia"/>
              </a:rPr>
              <a:t>  </a:t>
            </a:r>
            <a:r>
              <a:rPr sz="1600" dirty="0">
                <a:latin typeface="Georgia"/>
                <a:cs typeface="Georgia"/>
              </a:rPr>
              <a:t>several</a:t>
            </a:r>
            <a:r>
              <a:rPr sz="1600" spc="210" dirty="0">
                <a:latin typeface="Georgia"/>
                <a:cs typeface="Georgia"/>
              </a:rPr>
              <a:t>  </a:t>
            </a:r>
            <a:r>
              <a:rPr sz="1600" dirty="0">
                <a:latin typeface="Georgia"/>
                <a:cs typeface="Georgia"/>
              </a:rPr>
              <a:t>specialized</a:t>
            </a:r>
            <a:r>
              <a:rPr sz="1600" spc="215" dirty="0">
                <a:latin typeface="Georgia"/>
                <a:cs typeface="Georgia"/>
              </a:rPr>
              <a:t>  </a:t>
            </a:r>
            <a:r>
              <a:rPr sz="1600" dirty="0">
                <a:latin typeface="Georgia"/>
                <a:cs typeface="Georgia"/>
              </a:rPr>
              <a:t>clinics,</a:t>
            </a:r>
            <a:r>
              <a:rPr sz="1600" spc="210" dirty="0">
                <a:latin typeface="Georgia"/>
                <a:cs typeface="Georgia"/>
              </a:rPr>
              <a:t>  </a:t>
            </a:r>
            <a:r>
              <a:rPr sz="1600" dirty="0">
                <a:latin typeface="Georgia"/>
                <a:cs typeface="Georgia"/>
              </a:rPr>
              <a:t>including</a:t>
            </a:r>
            <a:r>
              <a:rPr sz="1600" spc="204" dirty="0">
                <a:latin typeface="Georgia"/>
                <a:cs typeface="Georgia"/>
              </a:rPr>
              <a:t>  </a:t>
            </a:r>
            <a:r>
              <a:rPr sz="1600" spc="-50" dirty="0">
                <a:latin typeface="Georgia"/>
                <a:cs typeface="Georgia"/>
              </a:rPr>
              <a:t>a </a:t>
            </a:r>
            <a:r>
              <a:rPr sz="1600" dirty="0">
                <a:latin typeface="Georgia"/>
                <a:cs typeface="Georgia"/>
              </a:rPr>
              <a:t>diabetes</a:t>
            </a:r>
            <a:r>
              <a:rPr sz="1600" spc="290" dirty="0">
                <a:latin typeface="Georgia"/>
                <a:cs typeface="Georgia"/>
              </a:rPr>
              <a:t> </a:t>
            </a:r>
            <a:r>
              <a:rPr sz="1600" dirty="0">
                <a:latin typeface="Georgia"/>
                <a:cs typeface="Georgia"/>
              </a:rPr>
              <a:t>clinic,</a:t>
            </a:r>
            <a:r>
              <a:rPr sz="1600" spc="310" dirty="0">
                <a:latin typeface="Georgia"/>
                <a:cs typeface="Georgia"/>
              </a:rPr>
              <a:t> </a:t>
            </a:r>
            <a:r>
              <a:rPr sz="1600" dirty="0">
                <a:latin typeface="Georgia"/>
                <a:cs typeface="Georgia"/>
              </a:rPr>
              <a:t>a</a:t>
            </a:r>
            <a:r>
              <a:rPr sz="1600" spc="305" dirty="0">
                <a:latin typeface="Georgia"/>
                <a:cs typeface="Georgia"/>
              </a:rPr>
              <a:t> </a:t>
            </a:r>
            <a:r>
              <a:rPr sz="1600" dirty="0">
                <a:latin typeface="Georgia"/>
                <a:cs typeface="Georgia"/>
              </a:rPr>
              <a:t>fertility</a:t>
            </a:r>
            <a:r>
              <a:rPr sz="1600" spc="305" dirty="0">
                <a:latin typeface="Georgia"/>
                <a:cs typeface="Georgia"/>
              </a:rPr>
              <a:t> </a:t>
            </a:r>
            <a:r>
              <a:rPr sz="1600" dirty="0">
                <a:latin typeface="Georgia"/>
                <a:cs typeface="Georgia"/>
              </a:rPr>
              <a:t>clinic,</a:t>
            </a:r>
            <a:r>
              <a:rPr sz="1600" spc="315" dirty="0">
                <a:latin typeface="Georgia"/>
                <a:cs typeface="Georgia"/>
              </a:rPr>
              <a:t> </a:t>
            </a:r>
            <a:r>
              <a:rPr sz="1600" dirty="0">
                <a:latin typeface="Georgia"/>
                <a:cs typeface="Georgia"/>
              </a:rPr>
              <a:t>a</a:t>
            </a:r>
            <a:r>
              <a:rPr sz="1600" spc="305" dirty="0">
                <a:latin typeface="Georgia"/>
                <a:cs typeface="Georgia"/>
              </a:rPr>
              <a:t> </a:t>
            </a:r>
            <a:r>
              <a:rPr sz="1600" dirty="0">
                <a:latin typeface="Georgia"/>
                <a:cs typeface="Georgia"/>
              </a:rPr>
              <a:t>heart</a:t>
            </a:r>
            <a:r>
              <a:rPr sz="1600" spc="295" dirty="0">
                <a:latin typeface="Georgia"/>
                <a:cs typeface="Georgia"/>
              </a:rPr>
              <a:t> </a:t>
            </a:r>
            <a:r>
              <a:rPr sz="1600" dirty="0">
                <a:latin typeface="Georgia"/>
                <a:cs typeface="Georgia"/>
              </a:rPr>
              <a:t>clinic,</a:t>
            </a:r>
            <a:r>
              <a:rPr sz="1600" spc="320" dirty="0">
                <a:latin typeface="Georgia"/>
                <a:cs typeface="Georgia"/>
              </a:rPr>
              <a:t> </a:t>
            </a:r>
            <a:r>
              <a:rPr sz="1600" dirty="0">
                <a:latin typeface="Georgia"/>
                <a:cs typeface="Georgia"/>
              </a:rPr>
              <a:t>and</a:t>
            </a:r>
            <a:r>
              <a:rPr sz="1600" spc="305" dirty="0">
                <a:latin typeface="Georgia"/>
                <a:cs typeface="Georgia"/>
              </a:rPr>
              <a:t> </a:t>
            </a:r>
            <a:r>
              <a:rPr sz="1600" dirty="0">
                <a:latin typeface="Georgia"/>
                <a:cs typeface="Georgia"/>
              </a:rPr>
              <a:t>a</a:t>
            </a:r>
            <a:r>
              <a:rPr sz="1600" spc="300" dirty="0">
                <a:latin typeface="Georgia"/>
                <a:cs typeface="Georgia"/>
              </a:rPr>
              <a:t> </a:t>
            </a:r>
            <a:r>
              <a:rPr sz="1600" spc="-10" dirty="0">
                <a:latin typeface="Georgia"/>
                <a:cs typeface="Georgia"/>
              </a:rPr>
              <a:t>cancer </a:t>
            </a:r>
            <a:r>
              <a:rPr sz="1600" dirty="0">
                <a:latin typeface="Georgia"/>
                <a:cs typeface="Georgia"/>
              </a:rPr>
              <a:t>clinic.</a:t>
            </a:r>
            <a:r>
              <a:rPr sz="1600" spc="220" dirty="0">
                <a:latin typeface="Georgia"/>
                <a:cs typeface="Georgia"/>
              </a:rPr>
              <a:t>  </a:t>
            </a:r>
            <a:r>
              <a:rPr sz="1600" dirty="0">
                <a:latin typeface="Georgia"/>
                <a:cs typeface="Georgia"/>
              </a:rPr>
              <a:t>It</a:t>
            </a:r>
            <a:r>
              <a:rPr sz="1600" spc="225" dirty="0">
                <a:latin typeface="Georgia"/>
                <a:cs typeface="Georgia"/>
              </a:rPr>
              <a:t>  </a:t>
            </a:r>
            <a:r>
              <a:rPr sz="1600" dirty="0">
                <a:latin typeface="Georgia"/>
                <a:cs typeface="Georgia"/>
              </a:rPr>
              <a:t>also</a:t>
            </a:r>
            <a:r>
              <a:rPr sz="1600" spc="225" dirty="0">
                <a:latin typeface="Georgia"/>
                <a:cs typeface="Georgia"/>
              </a:rPr>
              <a:t>  </a:t>
            </a:r>
            <a:r>
              <a:rPr sz="1600" dirty="0">
                <a:latin typeface="Georgia"/>
                <a:cs typeface="Georgia"/>
              </a:rPr>
              <a:t>offers</a:t>
            </a:r>
            <a:r>
              <a:rPr sz="1600" spc="220" dirty="0">
                <a:latin typeface="Georgia"/>
                <a:cs typeface="Georgia"/>
              </a:rPr>
              <a:t>  </a:t>
            </a:r>
            <a:r>
              <a:rPr sz="1600" dirty="0">
                <a:latin typeface="Georgia"/>
                <a:cs typeface="Georgia"/>
              </a:rPr>
              <a:t>services</a:t>
            </a:r>
            <a:r>
              <a:rPr sz="1600" spc="220" dirty="0">
                <a:latin typeface="Georgia"/>
                <a:cs typeface="Georgia"/>
              </a:rPr>
              <a:t>  </a:t>
            </a:r>
            <a:r>
              <a:rPr sz="1600" dirty="0">
                <a:latin typeface="Georgia"/>
                <a:cs typeface="Georgia"/>
              </a:rPr>
              <a:t>such</a:t>
            </a:r>
            <a:r>
              <a:rPr sz="1600" spc="225" dirty="0">
                <a:latin typeface="Georgia"/>
                <a:cs typeface="Georgia"/>
              </a:rPr>
              <a:t>  </a:t>
            </a:r>
            <a:r>
              <a:rPr sz="1600" dirty="0">
                <a:latin typeface="Georgia"/>
                <a:cs typeface="Georgia"/>
              </a:rPr>
              <a:t>as</a:t>
            </a:r>
            <a:r>
              <a:rPr sz="1600" spc="225" dirty="0">
                <a:latin typeface="Georgia"/>
                <a:cs typeface="Georgia"/>
              </a:rPr>
              <a:t>  </a:t>
            </a:r>
            <a:r>
              <a:rPr sz="1600" dirty="0">
                <a:latin typeface="Georgia"/>
                <a:cs typeface="Georgia"/>
              </a:rPr>
              <a:t>health</a:t>
            </a:r>
            <a:r>
              <a:rPr sz="1600" spc="220" dirty="0">
                <a:latin typeface="Georgia"/>
                <a:cs typeface="Georgia"/>
              </a:rPr>
              <a:t>  </a:t>
            </a:r>
            <a:r>
              <a:rPr sz="1600" spc="-10" dirty="0">
                <a:latin typeface="Georgia"/>
                <a:cs typeface="Georgia"/>
              </a:rPr>
              <a:t>check-</a:t>
            </a:r>
            <a:r>
              <a:rPr sz="1600" spc="-20" dirty="0">
                <a:latin typeface="Georgia"/>
                <a:cs typeface="Georgia"/>
              </a:rPr>
              <a:t>ups, </a:t>
            </a:r>
            <a:r>
              <a:rPr sz="1600" dirty="0">
                <a:latin typeface="Georgia"/>
                <a:cs typeface="Georgia"/>
              </a:rPr>
              <a:t>laboratory</a:t>
            </a:r>
            <a:r>
              <a:rPr sz="1600" spc="-35" dirty="0">
                <a:latin typeface="Georgia"/>
                <a:cs typeface="Georgia"/>
              </a:rPr>
              <a:t> </a:t>
            </a:r>
            <a:r>
              <a:rPr sz="1600" dirty="0">
                <a:latin typeface="Georgia"/>
                <a:cs typeface="Georgia"/>
              </a:rPr>
              <a:t>tests,</a:t>
            </a:r>
            <a:r>
              <a:rPr sz="1600" spc="-60" dirty="0">
                <a:latin typeface="Georgia"/>
                <a:cs typeface="Georgia"/>
              </a:rPr>
              <a:t> </a:t>
            </a:r>
            <a:r>
              <a:rPr sz="1600" dirty="0">
                <a:latin typeface="Georgia"/>
                <a:cs typeface="Georgia"/>
              </a:rPr>
              <a:t>and</a:t>
            </a:r>
            <a:r>
              <a:rPr sz="1600" spc="-35" dirty="0">
                <a:latin typeface="Georgia"/>
                <a:cs typeface="Georgia"/>
              </a:rPr>
              <a:t> </a:t>
            </a:r>
            <a:r>
              <a:rPr sz="1600" dirty="0">
                <a:latin typeface="Georgia"/>
                <a:cs typeface="Georgia"/>
              </a:rPr>
              <a:t>imaging</a:t>
            </a:r>
            <a:r>
              <a:rPr sz="1600" spc="-40" dirty="0">
                <a:latin typeface="Georgia"/>
                <a:cs typeface="Georgia"/>
              </a:rPr>
              <a:t> </a:t>
            </a:r>
            <a:r>
              <a:rPr sz="1600" spc="-10" dirty="0">
                <a:latin typeface="Georgia"/>
                <a:cs typeface="Georgia"/>
              </a:rPr>
              <a:t>services.</a:t>
            </a:r>
            <a:endParaRPr sz="1600" dirty="0">
              <a:latin typeface="Georgia"/>
              <a:cs typeface="Georgia"/>
            </a:endParaRPr>
          </a:p>
        </p:txBody>
      </p:sp>
      <p:sp>
        <p:nvSpPr>
          <p:cNvPr id="3" name="object 3"/>
          <p:cNvSpPr txBox="1">
            <a:spLocks noGrp="1"/>
          </p:cNvSpPr>
          <p:nvPr>
            <p:ph type="title"/>
          </p:nvPr>
        </p:nvSpPr>
        <p:spPr>
          <a:xfrm>
            <a:off x="239268" y="1287780"/>
            <a:ext cx="5857240" cy="401320"/>
          </a:xfrm>
          <a:prstGeom prst="rect">
            <a:avLst/>
          </a:prstGeom>
          <a:solidFill>
            <a:srgbClr val="843B0C"/>
          </a:solidFill>
        </p:spPr>
        <p:txBody>
          <a:bodyPr vert="horz" wrap="square" lIns="0" tIns="37465" rIns="0" bIns="0" rtlCol="0">
            <a:spAutoFit/>
          </a:bodyPr>
          <a:lstStyle/>
          <a:p>
            <a:pPr marL="90805">
              <a:lnSpc>
                <a:spcPct val="100000"/>
              </a:lnSpc>
              <a:spcBef>
                <a:spcPts val="295"/>
              </a:spcBef>
            </a:pPr>
            <a:r>
              <a:rPr dirty="0"/>
              <a:t>About</a:t>
            </a:r>
            <a:r>
              <a:rPr spc="-40" dirty="0"/>
              <a:t> </a:t>
            </a:r>
            <a:r>
              <a:rPr dirty="0"/>
              <a:t>Peterside</a:t>
            </a:r>
            <a:r>
              <a:rPr spc="-20" dirty="0"/>
              <a:t> </a:t>
            </a:r>
            <a:r>
              <a:rPr spc="-10" dirty="0"/>
              <a:t>Hospital</a:t>
            </a:r>
          </a:p>
        </p:txBody>
      </p:sp>
      <p:pic>
        <p:nvPicPr>
          <p:cNvPr id="4" name="object 4"/>
          <p:cNvPicPr/>
          <p:nvPr/>
        </p:nvPicPr>
        <p:blipFill>
          <a:blip r:embed="rId2" cstate="print"/>
          <a:stretch>
            <a:fillRect/>
          </a:stretch>
        </p:blipFill>
        <p:spPr>
          <a:xfrm>
            <a:off x="6300241" y="1385312"/>
            <a:ext cx="5818606" cy="40843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5561" y="2276094"/>
            <a:ext cx="5095240" cy="868828"/>
          </a:xfrm>
          <a:prstGeom prst="rect">
            <a:avLst/>
          </a:prstGeom>
          <a:ln w="28575">
            <a:solidFill>
              <a:srgbClr val="843B0C"/>
            </a:solidFill>
          </a:ln>
        </p:spPr>
        <p:txBody>
          <a:bodyPr vert="horz" wrap="square" lIns="0" tIns="37465" rIns="0" bIns="0" rtlCol="0">
            <a:spAutoFit/>
          </a:bodyPr>
          <a:lstStyle/>
          <a:p>
            <a:pPr marL="90170" marR="84455" algn="just">
              <a:lnSpc>
                <a:spcPct val="100000"/>
              </a:lnSpc>
              <a:spcBef>
                <a:spcPts val="295"/>
              </a:spcBef>
            </a:pPr>
            <a:r>
              <a:rPr lang="en-US" sz="1800" dirty="0" smtClean="0">
                <a:latin typeface="Georgia"/>
                <a:cs typeface="Georgia"/>
              </a:rPr>
              <a:t>T</a:t>
            </a:r>
            <a:r>
              <a:rPr sz="1800" dirty="0" smtClean="0">
                <a:latin typeface="Georgia"/>
                <a:cs typeface="Georgia"/>
              </a:rPr>
              <a:t>o</a:t>
            </a:r>
            <a:r>
              <a:rPr sz="1800" spc="70" dirty="0" smtClean="0">
                <a:latin typeface="Georgia"/>
                <a:cs typeface="Georgia"/>
              </a:rPr>
              <a:t> </a:t>
            </a:r>
            <a:r>
              <a:rPr sz="1800" spc="-10" dirty="0">
                <a:latin typeface="Georgia"/>
                <a:cs typeface="Georgia"/>
              </a:rPr>
              <a:t>build </a:t>
            </a:r>
            <a:r>
              <a:rPr sz="1800" dirty="0">
                <a:latin typeface="Georgia"/>
                <a:cs typeface="Georgia"/>
              </a:rPr>
              <a:t>a</a:t>
            </a:r>
            <a:r>
              <a:rPr sz="1800" spc="280" dirty="0">
                <a:latin typeface="Georgia"/>
                <a:cs typeface="Georgia"/>
              </a:rPr>
              <a:t> </a:t>
            </a:r>
            <a:r>
              <a:rPr sz="1800" spc="-20" dirty="0">
                <a:latin typeface="Georgia"/>
                <a:cs typeface="Georgia"/>
              </a:rPr>
              <a:t>machine-</a:t>
            </a:r>
            <a:r>
              <a:rPr sz="1800" dirty="0">
                <a:latin typeface="Georgia"/>
                <a:cs typeface="Georgia"/>
              </a:rPr>
              <a:t>learning</a:t>
            </a:r>
            <a:r>
              <a:rPr sz="1800" spc="275" dirty="0">
                <a:latin typeface="Georgia"/>
                <a:cs typeface="Georgia"/>
              </a:rPr>
              <a:t> </a:t>
            </a:r>
            <a:r>
              <a:rPr sz="1800" dirty="0">
                <a:latin typeface="Georgia"/>
                <a:cs typeface="Georgia"/>
              </a:rPr>
              <a:t>model</a:t>
            </a:r>
            <a:r>
              <a:rPr sz="1800" spc="285" dirty="0">
                <a:latin typeface="Georgia"/>
                <a:cs typeface="Georgia"/>
              </a:rPr>
              <a:t> </a:t>
            </a:r>
            <a:r>
              <a:rPr sz="1800" dirty="0">
                <a:latin typeface="Georgia"/>
                <a:cs typeface="Georgia"/>
              </a:rPr>
              <a:t>that</a:t>
            </a:r>
            <a:r>
              <a:rPr sz="1800" spc="285" dirty="0">
                <a:latin typeface="Georgia"/>
                <a:cs typeface="Georgia"/>
              </a:rPr>
              <a:t> </a:t>
            </a:r>
            <a:r>
              <a:rPr sz="1800" dirty="0">
                <a:latin typeface="Georgia"/>
                <a:cs typeface="Georgia"/>
              </a:rPr>
              <a:t>can</a:t>
            </a:r>
            <a:r>
              <a:rPr sz="1800" spc="280" dirty="0">
                <a:latin typeface="Georgia"/>
                <a:cs typeface="Georgia"/>
              </a:rPr>
              <a:t> </a:t>
            </a:r>
            <a:r>
              <a:rPr sz="1800" dirty="0">
                <a:latin typeface="Georgia"/>
                <a:cs typeface="Georgia"/>
              </a:rPr>
              <a:t>predict</a:t>
            </a:r>
            <a:r>
              <a:rPr sz="1800" spc="280" dirty="0">
                <a:latin typeface="Georgia"/>
                <a:cs typeface="Georgia"/>
              </a:rPr>
              <a:t> </a:t>
            </a:r>
            <a:r>
              <a:rPr sz="1800" spc="-25" dirty="0">
                <a:latin typeface="Georgia"/>
                <a:cs typeface="Georgia"/>
              </a:rPr>
              <a:t>the </a:t>
            </a:r>
            <a:r>
              <a:rPr sz="1800" dirty="0">
                <a:latin typeface="Georgia"/>
                <a:cs typeface="Georgia"/>
              </a:rPr>
              <a:t>likelihood</a:t>
            </a:r>
            <a:r>
              <a:rPr sz="1800" spc="459" dirty="0">
                <a:latin typeface="Georgia"/>
                <a:cs typeface="Georgia"/>
              </a:rPr>
              <a:t> </a:t>
            </a:r>
            <a:r>
              <a:rPr sz="1800" dirty="0">
                <a:latin typeface="Georgia"/>
                <a:cs typeface="Georgia"/>
              </a:rPr>
              <a:t>of</a:t>
            </a:r>
            <a:r>
              <a:rPr sz="1800" spc="484" dirty="0">
                <a:latin typeface="Georgia"/>
                <a:cs typeface="Georgia"/>
              </a:rPr>
              <a:t> </a:t>
            </a:r>
            <a:r>
              <a:rPr sz="1800" dirty="0">
                <a:latin typeface="Georgia"/>
                <a:cs typeface="Georgia"/>
              </a:rPr>
              <a:t>a</a:t>
            </a:r>
            <a:r>
              <a:rPr sz="1800" spc="475" dirty="0">
                <a:latin typeface="Georgia"/>
                <a:cs typeface="Georgia"/>
              </a:rPr>
              <a:t> </a:t>
            </a:r>
            <a:r>
              <a:rPr sz="1800" dirty="0">
                <a:latin typeface="Georgia"/>
                <a:cs typeface="Georgia"/>
              </a:rPr>
              <a:t>person</a:t>
            </a:r>
            <a:r>
              <a:rPr sz="1800" spc="465" dirty="0">
                <a:latin typeface="Georgia"/>
                <a:cs typeface="Georgia"/>
              </a:rPr>
              <a:t> </a:t>
            </a:r>
            <a:r>
              <a:rPr sz="1800" dirty="0">
                <a:latin typeface="Georgia"/>
                <a:cs typeface="Georgia"/>
              </a:rPr>
              <a:t>having</a:t>
            </a:r>
            <a:r>
              <a:rPr sz="1800" spc="455" dirty="0">
                <a:latin typeface="Georgia"/>
                <a:cs typeface="Georgia"/>
              </a:rPr>
              <a:t> </a:t>
            </a:r>
            <a:r>
              <a:rPr sz="1800" dirty="0">
                <a:latin typeface="Georgia"/>
                <a:cs typeface="Georgia"/>
              </a:rPr>
              <a:t>a</a:t>
            </a:r>
            <a:r>
              <a:rPr sz="1800" spc="475" dirty="0">
                <a:latin typeface="Georgia"/>
                <a:cs typeface="Georgia"/>
              </a:rPr>
              <a:t> </a:t>
            </a:r>
            <a:r>
              <a:rPr sz="1800" dirty="0">
                <a:latin typeface="Georgia"/>
                <a:cs typeface="Georgia"/>
              </a:rPr>
              <a:t>heart</a:t>
            </a:r>
            <a:r>
              <a:rPr sz="1800" spc="470" dirty="0">
                <a:latin typeface="Georgia"/>
                <a:cs typeface="Georgia"/>
              </a:rPr>
              <a:t> </a:t>
            </a:r>
            <a:r>
              <a:rPr sz="1800" spc="-10" dirty="0">
                <a:latin typeface="Georgia"/>
                <a:cs typeface="Georgia"/>
              </a:rPr>
              <a:t>disease </a:t>
            </a:r>
            <a:r>
              <a:rPr sz="1800" dirty="0">
                <a:latin typeface="Georgia"/>
                <a:cs typeface="Georgia"/>
              </a:rPr>
              <a:t>based</a:t>
            </a:r>
            <a:r>
              <a:rPr sz="1800" spc="-25" dirty="0">
                <a:latin typeface="Georgia"/>
                <a:cs typeface="Georgia"/>
              </a:rPr>
              <a:t> </a:t>
            </a:r>
            <a:r>
              <a:rPr sz="1800" dirty="0">
                <a:latin typeface="Georgia"/>
                <a:cs typeface="Georgia"/>
              </a:rPr>
              <a:t>on</a:t>
            </a:r>
            <a:r>
              <a:rPr sz="1800" spc="-30" dirty="0">
                <a:latin typeface="Georgia"/>
                <a:cs typeface="Georgia"/>
              </a:rPr>
              <a:t> </a:t>
            </a:r>
            <a:r>
              <a:rPr sz="1800" dirty="0">
                <a:latin typeface="Georgia"/>
                <a:cs typeface="Georgia"/>
              </a:rPr>
              <a:t>the</a:t>
            </a:r>
            <a:r>
              <a:rPr sz="1800" spc="-15" dirty="0">
                <a:latin typeface="Georgia"/>
                <a:cs typeface="Georgia"/>
              </a:rPr>
              <a:t> </a:t>
            </a:r>
            <a:r>
              <a:rPr sz="1800" dirty="0">
                <a:latin typeface="Georgia"/>
                <a:cs typeface="Georgia"/>
              </a:rPr>
              <a:t>given</a:t>
            </a:r>
            <a:r>
              <a:rPr sz="1800" spc="-25" dirty="0">
                <a:latin typeface="Georgia"/>
                <a:cs typeface="Georgia"/>
              </a:rPr>
              <a:t> </a:t>
            </a:r>
            <a:r>
              <a:rPr sz="1800" spc="-10" dirty="0">
                <a:latin typeface="Georgia"/>
                <a:cs typeface="Georgia"/>
              </a:rPr>
              <a:t>features.</a:t>
            </a:r>
            <a:endParaRPr sz="1800" dirty="0">
              <a:latin typeface="Georgia"/>
              <a:cs typeface="Georgia"/>
            </a:endParaRPr>
          </a:p>
        </p:txBody>
      </p:sp>
      <p:pic>
        <p:nvPicPr>
          <p:cNvPr id="3" name="object 3"/>
          <p:cNvPicPr/>
          <p:nvPr/>
        </p:nvPicPr>
        <p:blipFill>
          <a:blip r:embed="rId2" cstate="print"/>
          <a:stretch>
            <a:fillRect/>
          </a:stretch>
        </p:blipFill>
        <p:spPr>
          <a:xfrm>
            <a:off x="6016752" y="792480"/>
            <a:ext cx="5426963" cy="5273040"/>
          </a:xfrm>
          <a:prstGeom prst="rect">
            <a:avLst/>
          </a:prstGeom>
        </p:spPr>
      </p:pic>
      <p:sp>
        <p:nvSpPr>
          <p:cNvPr id="4" name="object 4"/>
          <p:cNvSpPr txBox="1">
            <a:spLocks noGrp="1"/>
          </p:cNvSpPr>
          <p:nvPr>
            <p:ph type="title"/>
          </p:nvPr>
        </p:nvSpPr>
        <p:spPr>
          <a:xfrm>
            <a:off x="239268" y="1287780"/>
            <a:ext cx="5857240" cy="401320"/>
          </a:xfrm>
          <a:prstGeom prst="rect">
            <a:avLst/>
          </a:prstGeom>
          <a:solidFill>
            <a:srgbClr val="843B0C"/>
          </a:solidFill>
        </p:spPr>
        <p:txBody>
          <a:bodyPr vert="horz" wrap="square" lIns="0" tIns="37465" rIns="0" bIns="0" rtlCol="0">
            <a:spAutoFit/>
          </a:bodyPr>
          <a:lstStyle/>
          <a:p>
            <a:pPr marL="90805">
              <a:lnSpc>
                <a:spcPct val="100000"/>
              </a:lnSpc>
              <a:spcBef>
                <a:spcPts val="295"/>
              </a:spcBef>
            </a:pPr>
            <a:r>
              <a:rPr spc="-10" dirty="0"/>
              <a:t>Objective: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6599" y="1600200"/>
            <a:ext cx="11412476" cy="4270400"/>
          </a:xfrm>
          <a:prstGeom prst="rect">
            <a:avLst/>
          </a:prstGeom>
          <a:ln w="28575">
            <a:solidFill>
              <a:srgbClr val="843B0C"/>
            </a:solidFill>
          </a:ln>
        </p:spPr>
        <p:txBody>
          <a:bodyPr vert="horz" wrap="square" lIns="0" tIns="38100" rIns="0" bIns="0" rtlCol="0">
            <a:spAutoFit/>
          </a:bodyPr>
          <a:lstStyle/>
          <a:p>
            <a:pPr marL="90170" marR="83820" algn="just">
              <a:lnSpc>
                <a:spcPct val="100000"/>
              </a:lnSpc>
              <a:spcBef>
                <a:spcPts val="300"/>
              </a:spcBef>
            </a:pPr>
            <a:r>
              <a:rPr sz="1600" dirty="0">
                <a:latin typeface="Georgia"/>
                <a:cs typeface="Georgia"/>
              </a:rPr>
              <a:t>The</a:t>
            </a:r>
            <a:r>
              <a:rPr sz="1600" spc="180" dirty="0">
                <a:latin typeface="Georgia"/>
                <a:cs typeface="Georgia"/>
              </a:rPr>
              <a:t>  </a:t>
            </a:r>
            <a:r>
              <a:rPr sz="1600" dirty="0">
                <a:latin typeface="Georgia"/>
                <a:cs typeface="Georgia"/>
              </a:rPr>
              <a:t>heart</a:t>
            </a:r>
            <a:r>
              <a:rPr sz="1600" spc="175" dirty="0">
                <a:latin typeface="Georgia"/>
                <a:cs typeface="Georgia"/>
              </a:rPr>
              <a:t>  </a:t>
            </a:r>
            <a:r>
              <a:rPr sz="1600" dirty="0">
                <a:latin typeface="Georgia"/>
                <a:cs typeface="Georgia"/>
              </a:rPr>
              <a:t>CSV</a:t>
            </a:r>
            <a:r>
              <a:rPr sz="1600" spc="180" dirty="0">
                <a:latin typeface="Georgia"/>
                <a:cs typeface="Georgia"/>
              </a:rPr>
              <a:t>  </a:t>
            </a:r>
            <a:r>
              <a:rPr sz="1600" dirty="0">
                <a:latin typeface="Georgia"/>
                <a:cs typeface="Georgia"/>
              </a:rPr>
              <a:t>dataset</a:t>
            </a:r>
            <a:r>
              <a:rPr sz="1600" spc="175" dirty="0">
                <a:latin typeface="Georgia"/>
                <a:cs typeface="Georgia"/>
              </a:rPr>
              <a:t>  </a:t>
            </a:r>
            <a:r>
              <a:rPr sz="1600" dirty="0">
                <a:latin typeface="Georgia"/>
                <a:cs typeface="Georgia"/>
              </a:rPr>
              <a:t>contains</a:t>
            </a:r>
            <a:r>
              <a:rPr sz="1600" spc="180" dirty="0">
                <a:latin typeface="Georgia"/>
                <a:cs typeface="Georgia"/>
              </a:rPr>
              <a:t>  </a:t>
            </a:r>
            <a:r>
              <a:rPr sz="1600" dirty="0">
                <a:latin typeface="Georgia"/>
                <a:cs typeface="Georgia"/>
              </a:rPr>
              <a:t>303</a:t>
            </a:r>
            <a:r>
              <a:rPr sz="1600" spc="170" dirty="0">
                <a:latin typeface="Georgia"/>
                <a:cs typeface="Georgia"/>
              </a:rPr>
              <a:t>  </a:t>
            </a:r>
            <a:r>
              <a:rPr sz="1600" dirty="0">
                <a:latin typeface="Georgia"/>
                <a:cs typeface="Georgia"/>
              </a:rPr>
              <a:t>records</a:t>
            </a:r>
            <a:r>
              <a:rPr sz="1600" spc="175" dirty="0">
                <a:latin typeface="Georgia"/>
                <a:cs typeface="Georgia"/>
              </a:rPr>
              <a:t>  </a:t>
            </a:r>
            <a:r>
              <a:rPr sz="1600" dirty="0">
                <a:latin typeface="Georgia"/>
                <a:cs typeface="Georgia"/>
              </a:rPr>
              <a:t>and</a:t>
            </a:r>
            <a:r>
              <a:rPr sz="1600" spc="175" dirty="0">
                <a:latin typeface="Georgia"/>
                <a:cs typeface="Georgia"/>
              </a:rPr>
              <a:t>  </a:t>
            </a:r>
            <a:r>
              <a:rPr sz="1600" spc="-25" dirty="0">
                <a:latin typeface="Georgia"/>
                <a:cs typeface="Georgia"/>
              </a:rPr>
              <a:t>14 </a:t>
            </a:r>
            <a:r>
              <a:rPr sz="1600" dirty="0">
                <a:latin typeface="Georgia"/>
                <a:cs typeface="Georgia"/>
              </a:rPr>
              <a:t>columns,</a:t>
            </a:r>
            <a:r>
              <a:rPr sz="1600" spc="-35" dirty="0">
                <a:latin typeface="Georgia"/>
                <a:cs typeface="Georgia"/>
              </a:rPr>
              <a:t> </a:t>
            </a:r>
            <a:r>
              <a:rPr sz="1600" dirty="0">
                <a:latin typeface="Georgia"/>
                <a:cs typeface="Georgia"/>
              </a:rPr>
              <a:t>including</a:t>
            </a:r>
            <a:r>
              <a:rPr sz="1600" spc="-25" dirty="0">
                <a:latin typeface="Georgia"/>
                <a:cs typeface="Georgia"/>
              </a:rPr>
              <a:t> </a:t>
            </a:r>
            <a:r>
              <a:rPr sz="1600" dirty="0">
                <a:latin typeface="Georgia"/>
                <a:cs typeface="Georgia"/>
              </a:rPr>
              <a:t>the</a:t>
            </a:r>
            <a:r>
              <a:rPr sz="1600" spc="-45" dirty="0">
                <a:latin typeface="Georgia"/>
                <a:cs typeface="Georgia"/>
              </a:rPr>
              <a:t> </a:t>
            </a:r>
            <a:r>
              <a:rPr sz="1600" dirty="0">
                <a:latin typeface="Georgia"/>
                <a:cs typeface="Georgia"/>
              </a:rPr>
              <a:t>target</a:t>
            </a:r>
            <a:r>
              <a:rPr sz="1600" spc="-40" dirty="0">
                <a:latin typeface="Georgia"/>
                <a:cs typeface="Georgia"/>
              </a:rPr>
              <a:t> </a:t>
            </a:r>
            <a:r>
              <a:rPr sz="1600" dirty="0" smtClean="0">
                <a:latin typeface="Georgia"/>
                <a:cs typeface="Georgia"/>
              </a:rPr>
              <a:t>variable</a:t>
            </a:r>
            <a:endParaRPr lang="en-US" sz="1600" dirty="0" smtClean="0">
              <a:latin typeface="Georgia"/>
              <a:cs typeface="Georgia"/>
            </a:endParaRPr>
          </a:p>
          <a:p>
            <a:pPr marL="90170" marR="83820" algn="just">
              <a:lnSpc>
                <a:spcPct val="100000"/>
              </a:lnSpc>
              <a:spcBef>
                <a:spcPts val="300"/>
              </a:spcBef>
            </a:pPr>
            <a:r>
              <a:rPr lang="en-US" sz="1600" dirty="0" smtClean="0">
                <a:latin typeface="Georgia"/>
                <a:cs typeface="Georgia"/>
              </a:rPr>
              <a:t>+ age- in years</a:t>
            </a:r>
          </a:p>
          <a:p>
            <a:pPr marL="90170" marR="83820" algn="just">
              <a:lnSpc>
                <a:spcPct val="100000"/>
              </a:lnSpc>
              <a:spcBef>
                <a:spcPts val="300"/>
              </a:spcBef>
            </a:pPr>
            <a:r>
              <a:rPr lang="en-US" sz="1600" dirty="0" smtClean="0">
                <a:latin typeface="Georgia"/>
                <a:cs typeface="Georgia"/>
              </a:rPr>
              <a:t>+ sex-(1 = male, 0=female)</a:t>
            </a:r>
          </a:p>
          <a:p>
            <a:pPr marL="90170" marR="83820" algn="just">
              <a:lnSpc>
                <a:spcPct val="100000"/>
              </a:lnSpc>
              <a:spcBef>
                <a:spcPts val="300"/>
              </a:spcBef>
            </a:pPr>
            <a:r>
              <a:rPr lang="en-US" sz="1600" dirty="0" smtClean="0">
                <a:latin typeface="Georgia"/>
                <a:cs typeface="Georgia"/>
              </a:rPr>
              <a:t>+ </a:t>
            </a:r>
            <a:r>
              <a:rPr lang="en-US" sz="1600" dirty="0" err="1" smtClean="0">
                <a:latin typeface="Georgia"/>
                <a:cs typeface="Georgia"/>
              </a:rPr>
              <a:t>cp</a:t>
            </a:r>
            <a:r>
              <a:rPr lang="en-US" sz="1600" dirty="0" smtClean="0">
                <a:latin typeface="Georgia"/>
                <a:cs typeface="Georgia"/>
              </a:rPr>
              <a:t>-chest pain type (1: typical angina 2: atypical angina, 3: non-</a:t>
            </a:r>
            <a:r>
              <a:rPr lang="en-US" sz="1600" dirty="0" err="1" smtClean="0">
                <a:latin typeface="Georgia"/>
                <a:cs typeface="Georgia"/>
              </a:rPr>
              <a:t>anginal</a:t>
            </a:r>
            <a:r>
              <a:rPr lang="en-US" sz="1600" dirty="0" smtClean="0">
                <a:latin typeface="Georgia"/>
                <a:cs typeface="Georgia"/>
              </a:rPr>
              <a:t> pain, 4: asymptomatic),</a:t>
            </a:r>
          </a:p>
          <a:p>
            <a:pPr marL="90170" marR="83820" algn="just">
              <a:lnSpc>
                <a:spcPct val="100000"/>
              </a:lnSpc>
              <a:spcBef>
                <a:spcPts val="300"/>
              </a:spcBef>
            </a:pPr>
            <a:r>
              <a:rPr lang="en-US" sz="1600" dirty="0" smtClean="0">
                <a:latin typeface="Georgia"/>
                <a:cs typeface="Georgia"/>
              </a:rPr>
              <a:t>+ </a:t>
            </a:r>
            <a:r>
              <a:rPr lang="en-US" sz="1600" dirty="0" err="1" smtClean="0">
                <a:latin typeface="Georgia"/>
                <a:cs typeface="Georgia"/>
              </a:rPr>
              <a:t>trestbps</a:t>
            </a:r>
            <a:r>
              <a:rPr lang="en-US" sz="1600" dirty="0" smtClean="0">
                <a:latin typeface="Georgia"/>
                <a:cs typeface="Georgia"/>
              </a:rPr>
              <a:t> - resting blood pressure (in mm Hg on admission to the hospital),</a:t>
            </a:r>
          </a:p>
          <a:p>
            <a:pPr marL="90170" marR="83820" algn="just">
              <a:lnSpc>
                <a:spcPct val="100000"/>
              </a:lnSpc>
              <a:spcBef>
                <a:spcPts val="300"/>
              </a:spcBef>
            </a:pPr>
            <a:r>
              <a:rPr lang="en-US" sz="1600" dirty="0" smtClean="0">
                <a:latin typeface="Georgia"/>
                <a:cs typeface="Georgia"/>
              </a:rPr>
              <a:t>+ </a:t>
            </a:r>
            <a:r>
              <a:rPr lang="en-US" sz="1600" dirty="0" err="1" smtClean="0">
                <a:latin typeface="Georgia"/>
                <a:cs typeface="Georgia"/>
              </a:rPr>
              <a:t>chol</a:t>
            </a:r>
            <a:r>
              <a:rPr lang="en-US" sz="1600" dirty="0" smtClean="0">
                <a:latin typeface="Georgia"/>
                <a:cs typeface="Georgia"/>
              </a:rPr>
              <a:t> - serum </a:t>
            </a:r>
            <a:r>
              <a:rPr lang="en-US" sz="1600" dirty="0" err="1" smtClean="0">
                <a:latin typeface="Georgia"/>
                <a:cs typeface="Georgia"/>
              </a:rPr>
              <a:t>choestoral</a:t>
            </a:r>
            <a:r>
              <a:rPr lang="en-US" sz="1600" dirty="0" smtClean="0">
                <a:latin typeface="Georgia"/>
                <a:cs typeface="Georgia"/>
              </a:rPr>
              <a:t> in mg/dl,</a:t>
            </a:r>
          </a:p>
          <a:p>
            <a:pPr marL="90170" marR="83820" algn="just">
              <a:lnSpc>
                <a:spcPct val="100000"/>
              </a:lnSpc>
              <a:spcBef>
                <a:spcPts val="300"/>
              </a:spcBef>
            </a:pPr>
            <a:r>
              <a:rPr lang="en-US" sz="1600" dirty="0" smtClean="0">
                <a:latin typeface="Georgia"/>
                <a:cs typeface="Georgia"/>
              </a:rPr>
              <a:t>+ </a:t>
            </a:r>
            <a:r>
              <a:rPr lang="en-US" sz="1600" dirty="0" err="1" smtClean="0">
                <a:latin typeface="Georgia"/>
                <a:cs typeface="Georgia"/>
              </a:rPr>
              <a:t>fbs</a:t>
            </a:r>
            <a:r>
              <a:rPr lang="en-US" sz="1600" dirty="0" smtClean="0">
                <a:latin typeface="Georgia"/>
                <a:cs typeface="Georgia"/>
              </a:rPr>
              <a:t>- (fasting blood sugar &gt; 120 mg/dl) (1 =true; 0 =false),</a:t>
            </a:r>
          </a:p>
          <a:p>
            <a:pPr marL="90170" marR="83820" algn="just">
              <a:lnSpc>
                <a:spcPct val="100000"/>
              </a:lnSpc>
              <a:spcBef>
                <a:spcPts val="300"/>
              </a:spcBef>
            </a:pPr>
            <a:r>
              <a:rPr lang="en-US" sz="1600" dirty="0" smtClean="0">
                <a:latin typeface="Georgia"/>
                <a:cs typeface="Georgia"/>
              </a:rPr>
              <a:t>+ </a:t>
            </a:r>
            <a:r>
              <a:rPr lang="en-US" sz="1600" dirty="0" err="1" smtClean="0">
                <a:latin typeface="Georgia"/>
                <a:cs typeface="Georgia"/>
              </a:rPr>
              <a:t>restecg</a:t>
            </a:r>
            <a:r>
              <a:rPr lang="en-US" sz="1600" dirty="0" smtClean="0">
                <a:latin typeface="Georgia"/>
                <a:cs typeface="Georgia"/>
              </a:rPr>
              <a:t> - resting electrocardiographic results,</a:t>
            </a:r>
          </a:p>
          <a:p>
            <a:pPr marL="90170" marR="83820" algn="just">
              <a:lnSpc>
                <a:spcPct val="100000"/>
              </a:lnSpc>
              <a:spcBef>
                <a:spcPts val="300"/>
              </a:spcBef>
            </a:pPr>
            <a:r>
              <a:rPr lang="en-US" sz="1600" dirty="0" smtClean="0">
                <a:latin typeface="Georgia"/>
                <a:cs typeface="Georgia"/>
              </a:rPr>
              <a:t>+ </a:t>
            </a:r>
            <a:r>
              <a:rPr lang="en-US" sz="1600" dirty="0" err="1" smtClean="0">
                <a:latin typeface="Georgia"/>
                <a:cs typeface="Georgia"/>
              </a:rPr>
              <a:t>thalach</a:t>
            </a:r>
            <a:r>
              <a:rPr lang="en-US" sz="1600" dirty="0" smtClean="0">
                <a:latin typeface="Georgia"/>
                <a:cs typeface="Georgia"/>
              </a:rPr>
              <a:t>-maximum heart rate achieved,</a:t>
            </a:r>
          </a:p>
          <a:p>
            <a:pPr marL="90170" marR="83820" algn="just">
              <a:lnSpc>
                <a:spcPct val="100000"/>
              </a:lnSpc>
              <a:spcBef>
                <a:spcPts val="300"/>
              </a:spcBef>
            </a:pPr>
            <a:r>
              <a:rPr lang="en-US" sz="1600" dirty="0" smtClean="0">
                <a:latin typeface="Georgia"/>
                <a:cs typeface="Georgia"/>
              </a:rPr>
              <a:t>+ </a:t>
            </a:r>
            <a:r>
              <a:rPr lang="en-US" sz="1600" dirty="0" err="1" smtClean="0">
                <a:latin typeface="Georgia"/>
                <a:cs typeface="Georgia"/>
              </a:rPr>
              <a:t>exang</a:t>
            </a:r>
            <a:r>
              <a:rPr lang="en-US" sz="1600" dirty="0" smtClean="0">
                <a:latin typeface="Georgia"/>
                <a:cs typeface="Georgia"/>
              </a:rPr>
              <a:t> - exercise induced angina (1 = yes; 0= no), </a:t>
            </a:r>
          </a:p>
          <a:p>
            <a:pPr marL="90170" marR="83820" algn="just">
              <a:lnSpc>
                <a:spcPct val="100000"/>
              </a:lnSpc>
              <a:spcBef>
                <a:spcPts val="300"/>
              </a:spcBef>
            </a:pPr>
            <a:r>
              <a:rPr lang="en-US" sz="1600" dirty="0" smtClean="0">
                <a:latin typeface="Georgia"/>
                <a:cs typeface="Georgia"/>
              </a:rPr>
              <a:t>+ </a:t>
            </a:r>
            <a:r>
              <a:rPr lang="en-US" sz="1600" dirty="0" err="1" smtClean="0">
                <a:latin typeface="Georgia"/>
                <a:cs typeface="Georgia"/>
              </a:rPr>
              <a:t>oldpeak</a:t>
            </a:r>
            <a:r>
              <a:rPr lang="en-US" sz="1600" dirty="0" smtClean="0">
                <a:latin typeface="Georgia"/>
                <a:cs typeface="Georgia"/>
              </a:rPr>
              <a:t> - ST depression Induced by exercise </a:t>
            </a:r>
            <a:r>
              <a:rPr lang="en-US" sz="1600" dirty="0" err="1" smtClean="0">
                <a:latin typeface="Georgia"/>
                <a:cs typeface="Georgia"/>
              </a:rPr>
              <a:t>realve</a:t>
            </a:r>
            <a:r>
              <a:rPr lang="en-US" sz="1600" dirty="0" smtClean="0">
                <a:latin typeface="Georgia"/>
                <a:cs typeface="Georgia"/>
              </a:rPr>
              <a:t> to rest,</a:t>
            </a:r>
          </a:p>
          <a:p>
            <a:pPr marL="90170" marR="83820" algn="just">
              <a:lnSpc>
                <a:spcPct val="100000"/>
              </a:lnSpc>
              <a:spcBef>
                <a:spcPts val="300"/>
              </a:spcBef>
            </a:pPr>
            <a:r>
              <a:rPr lang="en-US" sz="1600" dirty="0" smtClean="0">
                <a:latin typeface="Georgia"/>
                <a:cs typeface="Georgia"/>
              </a:rPr>
              <a:t>+ slope-the </a:t>
            </a:r>
            <a:r>
              <a:rPr lang="en-US" sz="1600" dirty="0" err="1" smtClean="0">
                <a:latin typeface="Georgia"/>
                <a:cs typeface="Georgia"/>
              </a:rPr>
              <a:t>sope</a:t>
            </a:r>
            <a:r>
              <a:rPr lang="en-US" sz="1600" dirty="0" smtClean="0">
                <a:latin typeface="Georgia"/>
                <a:cs typeface="Georgia"/>
              </a:rPr>
              <a:t> of the peak exercise ST segment,</a:t>
            </a:r>
          </a:p>
          <a:p>
            <a:pPr marL="90170" marR="83820" algn="just">
              <a:lnSpc>
                <a:spcPct val="100000"/>
              </a:lnSpc>
              <a:spcBef>
                <a:spcPts val="300"/>
              </a:spcBef>
            </a:pPr>
            <a:r>
              <a:rPr lang="en-US" sz="1600" dirty="0" smtClean="0">
                <a:latin typeface="Georgia"/>
                <a:cs typeface="Georgia"/>
              </a:rPr>
              <a:t>+ ca-number of major vessels (0-3) colored by </a:t>
            </a:r>
            <a:r>
              <a:rPr lang="en-US" sz="1600" dirty="0" err="1" smtClean="0">
                <a:latin typeface="Georgia"/>
                <a:cs typeface="Georgia"/>
              </a:rPr>
              <a:t>flourosopy</a:t>
            </a:r>
            <a:r>
              <a:rPr lang="en-US" sz="1600" dirty="0" smtClean="0">
                <a:latin typeface="Georgia"/>
                <a:cs typeface="Georgia"/>
              </a:rPr>
              <a:t>,</a:t>
            </a:r>
          </a:p>
          <a:p>
            <a:pPr marL="90170" marR="83820" algn="just">
              <a:lnSpc>
                <a:spcPct val="100000"/>
              </a:lnSpc>
              <a:spcBef>
                <a:spcPts val="300"/>
              </a:spcBef>
            </a:pPr>
            <a:r>
              <a:rPr lang="en-US" sz="1600" dirty="0" smtClean="0">
                <a:latin typeface="Georgia"/>
                <a:cs typeface="Georgia"/>
              </a:rPr>
              <a:t>+ </a:t>
            </a:r>
            <a:r>
              <a:rPr lang="en-US" sz="1600" dirty="0" err="1" smtClean="0">
                <a:latin typeface="Georgia"/>
                <a:cs typeface="Georgia"/>
              </a:rPr>
              <a:t>thal</a:t>
            </a:r>
            <a:r>
              <a:rPr lang="en-US" sz="1600" dirty="0" smtClean="0">
                <a:latin typeface="Georgia"/>
                <a:cs typeface="Georgia"/>
              </a:rPr>
              <a:t> -3 = normal; 6 = fixed defect; 7 = </a:t>
            </a:r>
            <a:r>
              <a:rPr lang="en-US" sz="1600" dirty="0" err="1" smtClean="0">
                <a:latin typeface="Georgia"/>
                <a:cs typeface="Georgia"/>
              </a:rPr>
              <a:t>reversable</a:t>
            </a:r>
            <a:r>
              <a:rPr lang="en-US" sz="1600" dirty="0" smtClean="0">
                <a:latin typeface="Georgia"/>
                <a:cs typeface="Georgia"/>
              </a:rPr>
              <a:t> defect,</a:t>
            </a:r>
          </a:p>
          <a:p>
            <a:pPr marL="90170" marR="83820" algn="just">
              <a:lnSpc>
                <a:spcPct val="100000"/>
              </a:lnSpc>
              <a:spcBef>
                <a:spcPts val="300"/>
              </a:spcBef>
            </a:pPr>
            <a:r>
              <a:rPr lang="en-US" sz="1600" dirty="0" smtClean="0">
                <a:latin typeface="Georgia"/>
                <a:cs typeface="Georgia"/>
              </a:rPr>
              <a:t>+ target-have disease of not (1=yes, 0=no).</a:t>
            </a:r>
            <a:endParaRPr sz="1600" dirty="0">
              <a:latin typeface="Georgia"/>
              <a:cs typeface="Georgia"/>
            </a:endParaRPr>
          </a:p>
        </p:txBody>
      </p:sp>
      <p:sp>
        <p:nvSpPr>
          <p:cNvPr id="3" name="object 3"/>
          <p:cNvSpPr txBox="1">
            <a:spLocks noGrp="1"/>
          </p:cNvSpPr>
          <p:nvPr>
            <p:ph type="title"/>
          </p:nvPr>
        </p:nvSpPr>
        <p:spPr>
          <a:xfrm>
            <a:off x="246124" y="1066800"/>
            <a:ext cx="5532120" cy="345607"/>
          </a:xfrm>
          <a:prstGeom prst="rect">
            <a:avLst/>
          </a:prstGeom>
          <a:solidFill>
            <a:srgbClr val="843B0C"/>
          </a:solidFill>
        </p:spPr>
        <p:txBody>
          <a:bodyPr vert="horz" wrap="square" lIns="0" tIns="37465" rIns="0" bIns="0" rtlCol="0">
            <a:spAutoFit/>
          </a:bodyPr>
          <a:lstStyle/>
          <a:p>
            <a:pPr marL="90170" marR="83820" algn="just">
              <a:lnSpc>
                <a:spcPct val="100000"/>
              </a:lnSpc>
              <a:spcBef>
                <a:spcPts val="300"/>
              </a:spcBef>
            </a:pPr>
            <a:r>
              <a:rPr lang="en-US" dirty="0"/>
              <a:t>Features in the dataset and </a:t>
            </a:r>
            <a:r>
              <a:rPr lang="en-US" dirty="0" smtClean="0"/>
              <a:t>meaning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5358" y="133349"/>
            <a:ext cx="6611876" cy="653384"/>
          </a:xfrm>
          <a:prstGeom prst="rect">
            <a:avLst/>
          </a:prstGeom>
          <a:solidFill>
            <a:srgbClr val="843B0C"/>
          </a:solidFill>
        </p:spPr>
        <p:txBody>
          <a:bodyPr vert="horz" wrap="square" lIns="0" tIns="37465" rIns="0" bIns="0" rtlCol="0">
            <a:spAutoFit/>
          </a:bodyPr>
          <a:lstStyle/>
          <a:p>
            <a:r>
              <a:rPr lang="en-US" dirty="0"/>
              <a:t>Exploratory Data </a:t>
            </a:r>
            <a:r>
              <a:rPr lang="en-US" dirty="0" smtClean="0"/>
              <a:t>Analysis</a:t>
            </a:r>
            <a:r>
              <a:rPr lang="en-US" dirty="0"/>
              <a:t/>
            </a:r>
            <a:br>
              <a:rPr lang="en-US" dirty="0"/>
            </a:br>
            <a:r>
              <a:rPr lang="en-US" b="0" i="1" dirty="0" smtClean="0"/>
              <a:t>Univariate </a:t>
            </a:r>
            <a:r>
              <a:rPr lang="en-US" b="0" i="1" dirty="0"/>
              <a:t>analysis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102"/>
          <a:stretch/>
        </p:blipFill>
        <p:spPr>
          <a:xfrm>
            <a:off x="5961884" y="1936359"/>
            <a:ext cx="6087240" cy="431708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8299"/>
          <a:stretch/>
        </p:blipFill>
        <p:spPr>
          <a:xfrm>
            <a:off x="86783" y="1917308"/>
            <a:ext cx="5894151" cy="4483491"/>
          </a:xfrm>
          <a:prstGeom prst="rect">
            <a:avLst/>
          </a:prstGeom>
        </p:spPr>
      </p:pic>
      <p:sp>
        <p:nvSpPr>
          <p:cNvPr id="6" name="TextBox 5"/>
          <p:cNvSpPr txBox="1"/>
          <p:nvPr/>
        </p:nvSpPr>
        <p:spPr>
          <a:xfrm>
            <a:off x="228600" y="1038380"/>
            <a:ext cx="11820524" cy="523220"/>
          </a:xfrm>
          <a:prstGeom prst="rect">
            <a:avLst/>
          </a:prstGeom>
          <a:noFill/>
        </p:spPr>
        <p:txBody>
          <a:bodyPr wrap="square" rtlCol="0">
            <a:spAutoFit/>
          </a:bodyPr>
          <a:lstStyle/>
          <a:p>
            <a:r>
              <a:rPr lang="en-US" sz="1400" dirty="0"/>
              <a:t>univariate analysis serves as a foundational step in the statistical exploration of data. It provides crucial insights into the characteristics of individual </a:t>
            </a:r>
            <a:r>
              <a:rPr lang="en-US" sz="1400" dirty="0" smtClean="0"/>
              <a:t>variables. Here, the boxplot indicates that there are outliers in these features that need to be normalized. </a:t>
            </a:r>
            <a:endParaRPr lang="en-US" sz="1400" dirty="0"/>
          </a:p>
        </p:txBody>
      </p:sp>
    </p:spTree>
    <p:extLst>
      <p:ext uri="{BB962C8B-B14F-4D97-AF65-F5344CB8AC3E}">
        <p14:creationId xmlns:p14="http://schemas.microsoft.com/office/powerpoint/2010/main" val="1102991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152400"/>
            <a:ext cx="3733800" cy="653384"/>
          </a:xfrm>
          <a:prstGeom prst="rect">
            <a:avLst/>
          </a:prstGeom>
          <a:solidFill>
            <a:srgbClr val="843B0C"/>
          </a:solidFill>
        </p:spPr>
        <p:txBody>
          <a:bodyPr vert="horz" wrap="square" lIns="0" tIns="37465" rIns="0" bIns="0" rtlCol="0">
            <a:spAutoFit/>
          </a:bodyPr>
          <a:lstStyle/>
          <a:p>
            <a:pPr marL="90170" marR="83820" algn="just">
              <a:lnSpc>
                <a:spcPct val="100000"/>
              </a:lnSpc>
              <a:spcBef>
                <a:spcPts val="300"/>
              </a:spcBef>
            </a:pPr>
            <a:r>
              <a:rPr lang="en-US" dirty="0" smtClean="0"/>
              <a:t>Exploratory Data Analysis</a:t>
            </a:r>
            <a:r>
              <a:rPr lang="en-US" dirty="0"/>
              <a:t/>
            </a:r>
            <a:br>
              <a:rPr lang="en-US" dirty="0"/>
            </a:br>
            <a:r>
              <a:rPr lang="en-US" b="0" i="1" dirty="0"/>
              <a:t>Univariate analysis</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9685" t="45191" r="12833" b="1145"/>
          <a:stretch/>
        </p:blipFill>
        <p:spPr>
          <a:xfrm>
            <a:off x="0" y="805784"/>
            <a:ext cx="5181600" cy="2845831"/>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617" r="10950" b="2676"/>
          <a:stretch/>
        </p:blipFill>
        <p:spPr>
          <a:xfrm>
            <a:off x="76200" y="3651615"/>
            <a:ext cx="5222621" cy="2819400"/>
          </a:xfrm>
          <a:prstGeom prst="rect">
            <a:avLst/>
          </a:prstGeom>
        </p:spPr>
      </p:pic>
      <p:sp>
        <p:nvSpPr>
          <p:cNvPr id="8" name="TextBox 7"/>
          <p:cNvSpPr txBox="1"/>
          <p:nvPr/>
        </p:nvSpPr>
        <p:spPr>
          <a:xfrm>
            <a:off x="5410200" y="1143000"/>
            <a:ext cx="5895975" cy="1277273"/>
          </a:xfrm>
          <a:prstGeom prst="rect">
            <a:avLst/>
          </a:prstGeom>
          <a:noFill/>
        </p:spPr>
        <p:txBody>
          <a:bodyPr wrap="square" rtlCol="0">
            <a:spAutoFit/>
          </a:bodyPr>
          <a:lstStyle/>
          <a:p>
            <a:r>
              <a:rPr lang="en-US" sz="1100" dirty="0" smtClean="0"/>
              <a:t>The </a:t>
            </a:r>
            <a:r>
              <a:rPr lang="en-US" sz="1100" dirty="0"/>
              <a:t>data suggests a progressive increase in susceptibility to heart disease with age, with the Elderly (&gt;65) group showing a relatively higher vulnerability. Tailored preventive measures and regular health screenings may be particularly crucial for patients in the Adult (&lt;=55) and Old Adult (&lt;=65) categories, given their significant representation in the data. The relatively lower number of cases in the Youth (&lt;=35) group does not imply immunity. Early intervention strategies and health education can play a vital role in reducing risks even in this age bracket</a:t>
            </a:r>
          </a:p>
        </p:txBody>
      </p:sp>
      <p:sp>
        <p:nvSpPr>
          <p:cNvPr id="9" name="TextBox 8"/>
          <p:cNvSpPr txBox="1"/>
          <p:nvPr/>
        </p:nvSpPr>
        <p:spPr>
          <a:xfrm>
            <a:off x="5715000" y="3810000"/>
            <a:ext cx="5874004" cy="1446550"/>
          </a:xfrm>
          <a:prstGeom prst="rect">
            <a:avLst/>
          </a:prstGeom>
          <a:noFill/>
        </p:spPr>
        <p:txBody>
          <a:bodyPr wrap="square" rtlCol="0">
            <a:spAutoFit/>
          </a:bodyPr>
          <a:lstStyle/>
          <a:p>
            <a:r>
              <a:rPr lang="en-US" sz="1100" dirty="0" smtClean="0"/>
              <a:t>. The </a:t>
            </a:r>
            <a:r>
              <a:rPr lang="en-US" sz="1100" dirty="0"/>
              <a:t>data suggests a significant number of patients presenting with asymptomatic chest pain, highlighting the need for comprehensive screening and diagnostic methods to detect potential heart issues in the absence of apparent symptoms. Atypical angina cases underscore the importance of considering less typical symptoms during diagnostic procedures to ensure a more inclusive and accurate assessment. Patients exhibiting typical angina symptoms may require immediate attention and monitoring due to the clear association with heart-related issues. Non-</a:t>
            </a:r>
            <a:r>
              <a:rPr lang="en-US" sz="1100" dirty="0" err="1"/>
              <a:t>anginal</a:t>
            </a:r>
            <a:r>
              <a:rPr lang="en-US" sz="1100" dirty="0"/>
              <a:t> pain cases may require a more detailed investigation to identify and address alternative causes for their symptoms.</a:t>
            </a:r>
          </a:p>
        </p:txBody>
      </p:sp>
    </p:spTree>
    <p:extLst>
      <p:ext uri="{BB962C8B-B14F-4D97-AF65-F5344CB8AC3E}">
        <p14:creationId xmlns:p14="http://schemas.microsoft.com/office/powerpoint/2010/main" val="117501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525" y="142415"/>
            <a:ext cx="3733800" cy="653384"/>
          </a:xfrm>
          <a:prstGeom prst="rect">
            <a:avLst/>
          </a:prstGeom>
          <a:solidFill>
            <a:srgbClr val="843B0C"/>
          </a:solidFill>
        </p:spPr>
        <p:txBody>
          <a:bodyPr vert="horz" wrap="square" lIns="0" tIns="37465" rIns="0" bIns="0" rtlCol="0">
            <a:spAutoFit/>
          </a:bodyPr>
          <a:lstStyle/>
          <a:p>
            <a:pPr marL="90170" marR="83820" algn="just">
              <a:lnSpc>
                <a:spcPct val="100000"/>
              </a:lnSpc>
              <a:spcBef>
                <a:spcPts val="300"/>
              </a:spcBef>
            </a:pPr>
            <a:r>
              <a:rPr lang="en-US" dirty="0" smtClean="0"/>
              <a:t>Exploratory Data Analysis</a:t>
            </a:r>
            <a:br>
              <a:rPr lang="en-US" dirty="0" smtClean="0"/>
            </a:br>
            <a:r>
              <a:rPr lang="en-US" b="0" i="1" dirty="0"/>
              <a:t>B</a:t>
            </a:r>
            <a:r>
              <a:rPr lang="en-US" b="0" i="1" dirty="0" smtClean="0"/>
              <a:t>ivariate </a:t>
            </a:r>
            <a:r>
              <a:rPr lang="en-US" b="0" i="1" dirty="0"/>
              <a:t>analysis</a:t>
            </a:r>
            <a:endParaRPr lang="en-US" dirty="0"/>
          </a:p>
        </p:txBody>
      </p:sp>
      <p:sp>
        <p:nvSpPr>
          <p:cNvPr id="8" name="TextBox 7"/>
          <p:cNvSpPr txBox="1"/>
          <p:nvPr/>
        </p:nvSpPr>
        <p:spPr>
          <a:xfrm>
            <a:off x="5410200" y="1143000"/>
            <a:ext cx="5895975" cy="1107996"/>
          </a:xfrm>
          <a:prstGeom prst="rect">
            <a:avLst/>
          </a:prstGeom>
          <a:noFill/>
        </p:spPr>
        <p:txBody>
          <a:bodyPr wrap="square" rtlCol="0">
            <a:spAutoFit/>
          </a:bodyPr>
          <a:lstStyle/>
          <a:p>
            <a:r>
              <a:rPr lang="en-US" sz="1100" dirty="0"/>
              <a:t>The graph shows that Adults between 36 and 55 years of age are the group with the </a:t>
            </a:r>
            <a:r>
              <a:rPr lang="en-US" sz="1100" dirty="0" err="1"/>
              <a:t>hoghest</a:t>
            </a:r>
            <a:r>
              <a:rPr lang="en-US" sz="1100" dirty="0"/>
              <a:t> </a:t>
            </a:r>
            <a:r>
              <a:rPr lang="en-US" sz="1100" dirty="0" err="1"/>
              <a:t>rosk</a:t>
            </a:r>
            <a:r>
              <a:rPr lang="en-US" sz="1100" dirty="0"/>
              <a:t> of </a:t>
            </a:r>
            <a:r>
              <a:rPr lang="en-US" sz="1100" dirty="0" err="1"/>
              <a:t>develoing</a:t>
            </a:r>
            <a:r>
              <a:rPr lang="en-US" sz="1100" dirty="0"/>
              <a:t> a heart illness. However, the youth category are </a:t>
            </a:r>
            <a:r>
              <a:rPr lang="en-US" sz="1100" dirty="0" err="1"/>
              <a:t>alos</a:t>
            </a:r>
            <a:r>
              <a:rPr lang="en-US" sz="1100" dirty="0"/>
              <a:t> a subject of concern because although they have the least chance of developing a heart </a:t>
            </a:r>
            <a:r>
              <a:rPr lang="en-US" sz="1100" dirty="0" err="1"/>
              <a:t>disease,the</a:t>
            </a:r>
            <a:r>
              <a:rPr lang="en-US" sz="1100" dirty="0"/>
              <a:t> number of potentially positive cases is higher than the number of potentially negative cases. This means that they do not seem to be of significant threat because they are being compared with a more visible majority.</a:t>
            </a:r>
          </a:p>
        </p:txBody>
      </p:sp>
      <p:sp>
        <p:nvSpPr>
          <p:cNvPr id="9" name="TextBox 8"/>
          <p:cNvSpPr txBox="1"/>
          <p:nvPr/>
        </p:nvSpPr>
        <p:spPr>
          <a:xfrm>
            <a:off x="5638800" y="4114800"/>
            <a:ext cx="5874004" cy="600164"/>
          </a:xfrm>
          <a:prstGeom prst="rect">
            <a:avLst/>
          </a:prstGeom>
          <a:noFill/>
        </p:spPr>
        <p:txBody>
          <a:bodyPr wrap="square" rtlCol="0">
            <a:spAutoFit/>
          </a:bodyPr>
          <a:lstStyle/>
          <a:p>
            <a:r>
              <a:rPr lang="en-US" sz="1100" dirty="0"/>
              <a:t>The graph shows tallies with the result from the univariate analysis that was carried out earlier which shows that a significant majority of the population display asymptomatic Chest Pain</a:t>
            </a: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4463" r="4669"/>
          <a:stretch/>
        </p:blipFill>
        <p:spPr>
          <a:xfrm>
            <a:off x="-9525" y="3733800"/>
            <a:ext cx="5133341" cy="3124200"/>
          </a:xfrm>
          <a:prstGeom prst="rect">
            <a:avLst/>
          </a:prstGeom>
        </p:spPr>
      </p:pic>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6036" t="29924" r="12956"/>
          <a:stretch/>
        </p:blipFill>
        <p:spPr>
          <a:xfrm>
            <a:off x="0" y="805324"/>
            <a:ext cx="4761029" cy="2662236"/>
          </a:xfrm>
          <a:prstGeom prst="rect">
            <a:avLst/>
          </a:prstGeom>
        </p:spPr>
      </p:pic>
    </p:spTree>
    <p:extLst>
      <p:ext uri="{BB962C8B-B14F-4D97-AF65-F5344CB8AC3E}">
        <p14:creationId xmlns:p14="http://schemas.microsoft.com/office/powerpoint/2010/main" val="4264523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525" y="142415"/>
            <a:ext cx="3733800" cy="653384"/>
          </a:xfrm>
          <a:prstGeom prst="rect">
            <a:avLst/>
          </a:prstGeom>
          <a:solidFill>
            <a:srgbClr val="843B0C"/>
          </a:solidFill>
        </p:spPr>
        <p:txBody>
          <a:bodyPr vert="horz" wrap="square" lIns="0" tIns="37465" rIns="0" bIns="0" rtlCol="0">
            <a:spAutoFit/>
          </a:bodyPr>
          <a:lstStyle/>
          <a:p>
            <a:pPr marL="90170" marR="83820" algn="just">
              <a:lnSpc>
                <a:spcPct val="100000"/>
              </a:lnSpc>
              <a:spcBef>
                <a:spcPts val="300"/>
              </a:spcBef>
            </a:pPr>
            <a:r>
              <a:rPr lang="en-US" dirty="0" smtClean="0"/>
              <a:t>Exploratory Data Analysis</a:t>
            </a:r>
            <a:br>
              <a:rPr lang="en-US" dirty="0" smtClean="0"/>
            </a:br>
            <a:r>
              <a:rPr lang="en-US" b="0" i="1" dirty="0"/>
              <a:t>B</a:t>
            </a:r>
            <a:r>
              <a:rPr lang="en-US" b="0" i="1" dirty="0" smtClean="0"/>
              <a:t>ivariate </a:t>
            </a:r>
            <a:r>
              <a:rPr lang="en-US" b="0" i="1" dirty="0"/>
              <a:t>analysis</a:t>
            </a:r>
            <a:endParaRPr lang="en-US" dirty="0"/>
          </a:p>
        </p:txBody>
      </p:sp>
      <p:sp>
        <p:nvSpPr>
          <p:cNvPr id="9" name="TextBox 8"/>
          <p:cNvSpPr txBox="1"/>
          <p:nvPr/>
        </p:nvSpPr>
        <p:spPr>
          <a:xfrm>
            <a:off x="76200" y="4226949"/>
            <a:ext cx="9150604" cy="738664"/>
          </a:xfrm>
          <a:prstGeom prst="rect">
            <a:avLst/>
          </a:prstGeom>
          <a:noFill/>
        </p:spPr>
        <p:txBody>
          <a:bodyPr wrap="square" rtlCol="0">
            <a:spAutoFit/>
          </a:bodyPr>
          <a:lstStyle/>
          <a:p>
            <a:r>
              <a:rPr lang="en-US" sz="1400" dirty="0"/>
              <a:t>A further analysis tells us that within the asymptomatic category, adults between the ages of 56 to 65 display the </a:t>
            </a:r>
            <a:r>
              <a:rPr lang="en-US" sz="1400" dirty="0" smtClean="0"/>
              <a:t>highest </a:t>
            </a:r>
            <a:r>
              <a:rPr lang="en-US" sz="1400" dirty="0"/>
              <a:t>case of </a:t>
            </a:r>
            <a:r>
              <a:rPr lang="en-US" sz="1400" dirty="0" smtClean="0"/>
              <a:t>asymptomatic </a:t>
            </a:r>
            <a:r>
              <a:rPr lang="en-US" sz="1400" dirty="0"/>
              <a:t>chest pain. We can also see that typical angina is frequent in patients from 36 to 55 years of age and finally, that the youth have a relatively less frequency of occurrence across the board.</a:t>
            </a:r>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l="-1037" t="24790" r="-600" b="-4449"/>
          <a:stretch/>
        </p:blipFill>
        <p:spPr>
          <a:xfrm>
            <a:off x="0" y="914400"/>
            <a:ext cx="7467600" cy="3312549"/>
          </a:xfrm>
          <a:prstGeom prst="rect">
            <a:avLst/>
          </a:prstGeom>
        </p:spPr>
      </p:pic>
    </p:spTree>
    <p:extLst>
      <p:ext uri="{BB962C8B-B14F-4D97-AF65-F5344CB8AC3E}">
        <p14:creationId xmlns:p14="http://schemas.microsoft.com/office/powerpoint/2010/main" val="1802928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42415"/>
            <a:ext cx="6896100" cy="5516880"/>
          </a:xfrm>
          <a:prstGeom prst="rect">
            <a:avLst/>
          </a:prstGeom>
        </p:spPr>
      </p:pic>
      <p:sp>
        <p:nvSpPr>
          <p:cNvPr id="3" name="object 3"/>
          <p:cNvSpPr txBox="1">
            <a:spLocks noGrp="1"/>
          </p:cNvSpPr>
          <p:nvPr>
            <p:ph type="title"/>
          </p:nvPr>
        </p:nvSpPr>
        <p:spPr>
          <a:xfrm>
            <a:off x="-9525" y="142415"/>
            <a:ext cx="3733800" cy="653384"/>
          </a:xfrm>
          <a:prstGeom prst="rect">
            <a:avLst/>
          </a:prstGeom>
          <a:solidFill>
            <a:srgbClr val="843B0C"/>
          </a:solidFill>
        </p:spPr>
        <p:txBody>
          <a:bodyPr vert="horz" wrap="square" lIns="0" tIns="37465" rIns="0" bIns="0" rtlCol="0">
            <a:spAutoFit/>
          </a:bodyPr>
          <a:lstStyle/>
          <a:p>
            <a:r>
              <a:rPr lang="en-US" dirty="0" smtClean="0"/>
              <a:t>Exploratory Data Analysis</a:t>
            </a:r>
            <a:br>
              <a:rPr lang="en-US" dirty="0" smtClean="0"/>
            </a:br>
            <a:r>
              <a:rPr lang="en-US" b="0" i="1" dirty="0"/>
              <a:t>Multivariate Analysis</a:t>
            </a:r>
          </a:p>
        </p:txBody>
      </p:sp>
      <p:sp>
        <p:nvSpPr>
          <p:cNvPr id="9" name="TextBox 8"/>
          <p:cNvSpPr txBox="1"/>
          <p:nvPr/>
        </p:nvSpPr>
        <p:spPr>
          <a:xfrm>
            <a:off x="-38100" y="5638800"/>
            <a:ext cx="10934700" cy="1015663"/>
          </a:xfrm>
          <a:prstGeom prst="rect">
            <a:avLst/>
          </a:prstGeom>
          <a:noFill/>
        </p:spPr>
        <p:txBody>
          <a:bodyPr wrap="square" rtlCol="0">
            <a:spAutoFit/>
          </a:bodyPr>
          <a:lstStyle/>
          <a:p>
            <a:r>
              <a:rPr lang="en-US" sz="1200" dirty="0"/>
              <a:t>In this correlation chart, a significant relationship to the </a:t>
            </a:r>
            <a:r>
              <a:rPr lang="en-US" sz="1200" dirty="0" smtClean="0"/>
              <a:t>target </a:t>
            </a:r>
            <a:r>
              <a:rPr lang="en-US" sz="1200" dirty="0"/>
              <a:t>is what is what is most desired in order to establish a strong correlation. A proper correlation would be identified between +o and +1 and that is shown </a:t>
            </a:r>
            <a:r>
              <a:rPr lang="en-US" sz="1200" dirty="0" smtClean="0"/>
              <a:t>across </a:t>
            </a:r>
            <a:r>
              <a:rPr lang="en-US" sz="1200" dirty="0"/>
              <a:t>the correlation map. Relative to the target, we can see that the </a:t>
            </a:r>
            <a:r>
              <a:rPr lang="en-US" sz="1200" b="1" dirty="0"/>
              <a:t>Chest Pain Type</a:t>
            </a:r>
            <a:r>
              <a:rPr lang="en-US" sz="1200" dirty="0"/>
              <a:t>, </a:t>
            </a:r>
            <a:r>
              <a:rPr lang="en-US" sz="1200" b="1" dirty="0"/>
              <a:t>Maximum Heart Rate achieved</a:t>
            </a:r>
            <a:r>
              <a:rPr lang="en-US" sz="1200" dirty="0"/>
              <a:t> and </a:t>
            </a:r>
            <a:r>
              <a:rPr lang="en-US" sz="1200" b="1" dirty="0"/>
              <a:t>the slope</a:t>
            </a:r>
            <a:r>
              <a:rPr lang="en-US" sz="1200" dirty="0"/>
              <a:t> have significant correlations. Hence, they can be regarded as valuable markers for predicting heart </a:t>
            </a:r>
            <a:r>
              <a:rPr lang="en-US" sz="1200" dirty="0" err="1"/>
              <a:t>diesease</a:t>
            </a:r>
            <a:r>
              <a:rPr lang="en-US" sz="1200" dirty="0"/>
              <a:t>.</a:t>
            </a:r>
          </a:p>
          <a:p>
            <a:r>
              <a:rPr lang="en-US" sz="1200" dirty="0"/>
              <a:t>All other features may not be direct causes of heart disease as they have negative relationships.</a:t>
            </a:r>
          </a:p>
          <a:p>
            <a:endParaRPr lang="en-US" sz="1200" dirty="0"/>
          </a:p>
        </p:txBody>
      </p:sp>
    </p:spTree>
    <p:extLst>
      <p:ext uri="{BB962C8B-B14F-4D97-AF65-F5344CB8AC3E}">
        <p14:creationId xmlns:p14="http://schemas.microsoft.com/office/powerpoint/2010/main" val="2294526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TotalTime>
  <Words>2532</Words>
  <Application>Microsoft Office PowerPoint</Application>
  <PresentationFormat>Widescreen</PresentationFormat>
  <Paragraphs>106</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Calibri</vt:lpstr>
      <vt:lpstr>Georgia</vt:lpstr>
      <vt:lpstr>Office Theme</vt:lpstr>
      <vt:lpstr>Heart Disease Predictions using Supervised Learning</vt:lpstr>
      <vt:lpstr>About Peterside Hospital</vt:lpstr>
      <vt:lpstr>Objective:</vt:lpstr>
      <vt:lpstr>Features in the dataset and meaning</vt:lpstr>
      <vt:lpstr>Exploratory Data Analysis Univariate analysis</vt:lpstr>
      <vt:lpstr>Exploratory Data Analysis Univariate analysis</vt:lpstr>
      <vt:lpstr>Exploratory Data Analysis Bivariate analysis</vt:lpstr>
      <vt:lpstr>Exploratory Data Analysis Bivariate analysis</vt:lpstr>
      <vt:lpstr>Exploratory Data Analysis Multivariate Analysis</vt:lpstr>
      <vt:lpstr>Data Preprocessing/ML Model building and training</vt:lpstr>
      <vt:lpstr>Machine Learning Model Evaluation</vt:lpstr>
      <vt:lpstr>Machine Learning Model Evaluation</vt:lpstr>
      <vt:lpstr>Conclusions</vt:lpstr>
      <vt:lpstr>Machine Learning Model Evaluation</vt:lpstr>
      <vt:lpstr>Machine Learning Model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Efemena Ikpro</dc:creator>
  <cp:lastModifiedBy>Ebere Amadi</cp:lastModifiedBy>
  <cp:revision>12</cp:revision>
  <dcterms:created xsi:type="dcterms:W3CDTF">2024-01-23T21:33:04Z</dcterms:created>
  <dcterms:modified xsi:type="dcterms:W3CDTF">2024-01-24T00:34:33Z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2023-04-22T00:00:00Z</vt:filetime>
  </property>
  <property fmtid="{D5CDD505-2E9C-101B-9397-08002B2CF9AE}" pid="3" name="Creator">
    <vt:lpwstr>Microsoft® PowerPoint® for Microsoft 365</vt:lpwstr>
  </property>
  <property fmtid="{D5CDD505-2E9C-101B-9397-08002B2CF9AE}" pid="4" name="LastSaved">
    <vt:filetime>2024-01-23T00:00:00Z</vt:filetime>
  </property>
  <property fmtid="{D5CDD505-2E9C-101B-9397-08002B2CF9AE}" pid="5" name="Producer">
    <vt:lpwstr>3-Heights(TM) PDF Security Shell 4.8.25.2 (http://www.pdf-tools.com)</vt:lpwstr>
  </property>
</Properties>
</file>