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  <p:sldMasterId id="2147483732" r:id="rId3"/>
    <p:sldMasterId id="2147483744" r:id="rId4"/>
    <p:sldMasterId id="2147483756" r:id="rId5"/>
    <p:sldMasterId id="2147483768" r:id="rId6"/>
    <p:sldMasterId id="2147483780" r:id="rId7"/>
    <p:sldMasterId id="2147483792" r:id="rId8"/>
  </p:sldMasterIdLst>
  <p:sldIdLst>
    <p:sldId id="256" r:id="rId9"/>
    <p:sldId id="257" r:id="rId10"/>
    <p:sldId id="260" r:id="rId11"/>
    <p:sldId id="258" r:id="rId12"/>
    <p:sldId id="264" r:id="rId13"/>
    <p:sldId id="259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263"/>
    <a:srgbClr val="4E5B6F"/>
    <a:srgbClr val="96A6C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9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C2A099C-D987-41F5-9F1E-911AA81C1863}" type="datetimeFigureOut">
              <a:rPr lang="en-US" smtClean="0"/>
              <a:pPr/>
              <a:t>27-Mar-2018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76A5D79-EC60-489D-BB83-51FCFE55A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75000"/>
                <a:alpha val="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entury Schoolbook" pitchFamily="18" charset="0"/>
              </a:rPr>
              <a:t>PYTHON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876800" y="5257800"/>
            <a:ext cx="3810000" cy="8382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ndalus" pitchFamily="18" charset="-78"/>
                <a:cs typeface="Andalus" pitchFamily="18" charset="-78"/>
              </a:rPr>
              <a:t>Akshatha</a:t>
            </a:r>
            <a:r>
              <a:rPr 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3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ndalus" pitchFamily="18" charset="-78"/>
                <a:cs typeface="Andalus" pitchFamily="18" charset="-78"/>
              </a:rPr>
              <a:t>Sonal</a:t>
            </a:r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5334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2400"/>
              </a:spcAft>
            </a:pPr>
            <a:r>
              <a:rPr lang="en-US" sz="2400" dirty="0" smtClean="0">
                <a:latin typeface="Constantia" pitchFamily="18" charset="0"/>
              </a:rPr>
              <a:t>It is simple.</a:t>
            </a:r>
          </a:p>
          <a:p>
            <a:pPr>
              <a:spcBef>
                <a:spcPts val="600"/>
              </a:spcBef>
              <a:spcAft>
                <a:spcPts val="2400"/>
              </a:spcAft>
            </a:pPr>
            <a:r>
              <a:rPr lang="en-US" sz="2400" dirty="0" smtClean="0">
                <a:latin typeface="Constantia" pitchFamily="18" charset="0"/>
              </a:rPr>
              <a:t>Python lets the user build more functions with fewer lines of code as compared to other languages.</a:t>
            </a:r>
          </a:p>
          <a:p>
            <a:pPr>
              <a:spcBef>
                <a:spcPts val="600"/>
              </a:spcBef>
              <a:spcAft>
                <a:spcPts val="2400"/>
              </a:spcAft>
            </a:pPr>
            <a:r>
              <a:rPr lang="en-US" sz="2400" dirty="0" smtClean="0">
                <a:latin typeface="Constantia" pitchFamily="18" charset="0"/>
              </a:rPr>
              <a:t>It is open source and allows developers to build their own gadgets and devices using platforms like Raspberry Pi.</a:t>
            </a:r>
          </a:p>
          <a:p>
            <a:pPr>
              <a:spcBef>
                <a:spcPts val="600"/>
              </a:spcBef>
              <a:spcAft>
                <a:spcPts val="2400"/>
              </a:spcAft>
            </a:pPr>
            <a:r>
              <a:rPr lang="en-US" sz="2400" dirty="0" smtClean="0">
                <a:latin typeface="Constantia" pitchFamily="18" charset="0"/>
              </a:rPr>
              <a:t>It is at the core of </a:t>
            </a:r>
            <a:r>
              <a:rPr lang="en-US" sz="2400" dirty="0" err="1" smtClean="0">
                <a:latin typeface="Constantia" pitchFamily="18" charset="0"/>
              </a:rPr>
              <a:t>IoT</a:t>
            </a:r>
            <a:r>
              <a:rPr lang="en-US" sz="2400" dirty="0" smtClean="0">
                <a:latin typeface="Constantia" pitchFamily="18" charset="0"/>
              </a:rPr>
              <a:t> and many IT giants rely heavily on python.</a:t>
            </a:r>
          </a:p>
          <a:p>
            <a:pPr>
              <a:spcBef>
                <a:spcPts val="600"/>
              </a:spcBef>
              <a:spcAft>
                <a:spcPts val="2400"/>
              </a:spcAft>
            </a:pPr>
            <a:r>
              <a:rPr lang="en-US" sz="2400" dirty="0" smtClean="0">
                <a:latin typeface="Constantia" pitchFamily="18" charset="0"/>
              </a:rPr>
              <a:t>It is one of the popular and highest paying languages used in the industry.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pPr algn="ctr"/>
            <a:r>
              <a:rPr lang="en-US" b="0" dirty="0" smtClean="0">
                <a:latin typeface="Constantia" pitchFamily="18" charset="0"/>
              </a:rPr>
              <a:t>Why</a:t>
            </a:r>
            <a:r>
              <a:rPr lang="en-US" dirty="0" smtClean="0">
                <a:latin typeface="Constantia" pitchFamily="18" charset="0"/>
              </a:rPr>
              <a:t> </a:t>
            </a:r>
            <a:r>
              <a:rPr lang="en-US" b="0" dirty="0" smtClean="0">
                <a:latin typeface="Constantia" pitchFamily="18" charset="0"/>
              </a:rPr>
              <a:t>Python</a:t>
            </a:r>
            <a:r>
              <a:rPr lang="en-US" dirty="0" smtClean="0">
                <a:latin typeface="Constantia" pitchFamily="18" charset="0"/>
              </a:rPr>
              <a:t>?</a:t>
            </a:r>
            <a:endParaRPr lang="en-US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562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2400"/>
              </a:spcAft>
            </a:pPr>
            <a:r>
              <a:rPr lang="en-US" sz="2400" dirty="0" smtClean="0">
                <a:latin typeface="Constantia" pitchFamily="18" charset="0"/>
              </a:rPr>
              <a:t>It has an extensive library with built-in functionality and a stack of frameworks to be used.</a:t>
            </a:r>
          </a:p>
          <a:p>
            <a:pPr>
              <a:spcBef>
                <a:spcPts val="600"/>
              </a:spcBef>
              <a:spcAft>
                <a:spcPts val="2400"/>
              </a:spcAft>
            </a:pPr>
            <a:r>
              <a:rPr lang="en-US" sz="2400" dirty="0" err="1" smtClean="0">
                <a:latin typeface="Constantia" pitchFamily="18" charset="0"/>
              </a:rPr>
              <a:t>Django</a:t>
            </a:r>
            <a:r>
              <a:rPr lang="en-US" sz="2400" dirty="0" smtClean="0">
                <a:latin typeface="Constantia" pitchFamily="18" charset="0"/>
              </a:rPr>
              <a:t>  framework is very useful in SEO.</a:t>
            </a:r>
          </a:p>
          <a:p>
            <a:pPr>
              <a:spcBef>
                <a:spcPts val="600"/>
              </a:spcBef>
              <a:spcAft>
                <a:spcPts val="2400"/>
              </a:spcAft>
            </a:pPr>
            <a:r>
              <a:rPr lang="en-US" sz="2400" dirty="0" smtClean="0">
                <a:latin typeface="Constantia" pitchFamily="18" charset="0"/>
              </a:rPr>
              <a:t>It prevents many security mistakes, e.g. it hides the user’s site’s source code from direct viewing on the internet.</a:t>
            </a:r>
          </a:p>
          <a:p>
            <a:pPr>
              <a:spcBef>
                <a:spcPts val="600"/>
              </a:spcBef>
              <a:spcAft>
                <a:spcPts val="2400"/>
              </a:spcAft>
            </a:pPr>
            <a:r>
              <a:rPr lang="en-US" sz="2400" dirty="0" smtClean="0">
                <a:latin typeface="Constantia" pitchFamily="18" charset="0"/>
              </a:rPr>
              <a:t>It has built in template languages that make it easy to build applications ready for deployment.</a:t>
            </a:r>
          </a:p>
          <a:p>
            <a:pPr>
              <a:spcBef>
                <a:spcPts val="600"/>
              </a:spcBef>
              <a:spcAft>
                <a:spcPts val="2400"/>
              </a:spcAft>
            </a:pPr>
            <a:r>
              <a:rPr lang="en-US" sz="2400" dirty="0" err="1" smtClean="0">
                <a:latin typeface="Constantia" pitchFamily="18" charset="0"/>
              </a:rPr>
              <a:t>Matplotlib</a:t>
            </a:r>
            <a:r>
              <a:rPr lang="en-US" sz="2400" dirty="0" smtClean="0">
                <a:latin typeface="Constantia" pitchFamily="18" charset="0"/>
              </a:rPr>
              <a:t> library is useful to produce figures and animations in interactive environment across platforms.</a:t>
            </a:r>
            <a:endParaRPr lang="en-US" sz="2400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088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Companies using python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133600"/>
            <a:ext cx="3657600" cy="45259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NASA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JP Morgan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Google</a:t>
            </a:r>
          </a:p>
          <a:p>
            <a:pPr>
              <a:spcAft>
                <a:spcPts val="1200"/>
              </a:spcAft>
            </a:pPr>
            <a:r>
              <a:rPr lang="en-US" dirty="0" err="1" smtClean="0"/>
              <a:t>DropBox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Walt Disney Feature Animation Studios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2057400"/>
            <a:ext cx="4038600" cy="45259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Yahoo Maps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Yahoo Groups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Disney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Nokia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Mozilla</a:t>
            </a:r>
          </a:p>
          <a:p>
            <a:pPr>
              <a:spcAft>
                <a:spcPts val="1200"/>
              </a:spcAft>
            </a:pPr>
            <a:r>
              <a:rPr lang="en-US" dirty="0" err="1" smtClean="0"/>
              <a:t>Youtube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/>
          <p:cNvSpPr txBox="1">
            <a:spLocks/>
          </p:cNvSpPr>
          <p:nvPr/>
        </p:nvSpPr>
        <p:spPr>
          <a:xfrm>
            <a:off x="381000" y="533400"/>
            <a:ext cx="8229600" cy="944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>Applications of python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nstantia" pitchFamily="18" charset="0"/>
              <a:ea typeface="+mj-ea"/>
              <a:cs typeface="+mj-c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1000" y="1489075"/>
            <a:ext cx="4040188" cy="6397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5B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5B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Development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48200" y="1412875"/>
            <a:ext cx="4041775" cy="63976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5B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Graphics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E5B6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2174875"/>
            <a:ext cx="4040188" cy="20161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 components of the Google spider and search engine are written in Python .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572000" y="2098675"/>
            <a:ext cx="4267200" cy="2168525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Walt Disney Feature Animation use Python to add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scriptability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their animation production system.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533400" y="3927475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5B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 Development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304800" y="4613275"/>
            <a:ext cx="4040188" cy="216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Nokia uses Python to provide high level programming environment for their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Symbian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Linux Platforms.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4800600" y="3927475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5B6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Software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4800600" y="4537075"/>
            <a:ext cx="4040188" cy="2320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Constantia" pitchFamily="18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IBM uses Python to create the business practice logic to control material entry, exit and data collection at the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Micrus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semiconductor plant in East Fishkill.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duotone>
              <a:schemeClr val="bg1">
                <a:shade val="70000"/>
                <a:satMod val="115000"/>
              </a:schemeClr>
              <a:schemeClr val="bg1">
                <a:tint val="85000"/>
              </a:schemeClr>
            </a:duotone>
            <a:lum/>
          </a:blip>
          <a:srcRect/>
          <a:tile tx="0" ty="0" sx="85000" sy="8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6488"/>
          </a:xfrm>
        </p:spPr>
        <p:txBody>
          <a:bodyPr/>
          <a:lstStyle/>
          <a:p>
            <a:pPr algn="ctr"/>
            <a:r>
              <a:rPr lang="en-US" dirty="0" smtClean="0"/>
              <a:t>Python and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602163"/>
          </a:xfrm>
        </p:spPr>
        <p:txBody>
          <a:bodyPr>
            <a:normAutofit lnSpcReduction="10000"/>
          </a:bodyPr>
          <a:lstStyle/>
          <a:p>
            <a:pPr marL="457200" indent="-365760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Data scientists need to use data visualizations to communicate outputs and predictions to stakeholders at any level of a business. </a:t>
            </a:r>
          </a:p>
          <a:p>
            <a:pPr marL="457200" indent="-365760">
              <a:spcBef>
                <a:spcPts val="600"/>
              </a:spcBef>
              <a:spcAft>
                <a:spcPts val="600"/>
              </a:spcAft>
            </a:pPr>
            <a:endParaRPr lang="en-US" sz="2400" dirty="0" smtClean="0"/>
          </a:p>
          <a:p>
            <a:pPr marL="457200" lvl="0" indent="-365760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Python has a  large variety of libraries that perform data analysis e.g.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</a:t>
            </a:r>
            <a:r>
              <a:rPr lang="en-US" sz="2400" dirty="0" err="1" smtClean="0"/>
              <a:t>SciPy</a:t>
            </a:r>
            <a:r>
              <a:rPr lang="en-US" sz="2400" dirty="0" smtClean="0"/>
              <a:t>, </a:t>
            </a:r>
            <a:r>
              <a:rPr lang="en-US" sz="2400" dirty="0" err="1" smtClean="0"/>
              <a:t>StatsModels</a:t>
            </a:r>
            <a:r>
              <a:rPr lang="en-US" sz="2400" dirty="0" smtClean="0"/>
              <a:t>, </a:t>
            </a:r>
            <a:r>
              <a:rPr lang="en-US" sz="2400" dirty="0" err="1" smtClean="0"/>
              <a:t>Scikit</a:t>
            </a:r>
            <a:r>
              <a:rPr lang="en-US" sz="2400" dirty="0" smtClean="0"/>
              <a:t>-Learn, Pandas.</a:t>
            </a:r>
          </a:p>
          <a:p>
            <a:pPr marL="457200" lvl="0" indent="-365760">
              <a:spcBef>
                <a:spcPts val="600"/>
              </a:spcBef>
              <a:spcAft>
                <a:spcPts val="600"/>
              </a:spcAft>
            </a:pPr>
            <a:endParaRPr lang="en-US" sz="2400" dirty="0" smtClean="0"/>
          </a:p>
          <a:p>
            <a:pPr marL="457200" lvl="0" indent="-365760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It has very strong computational capabilities for the data science workflow, and is much faster and easier to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6000"/>
            <a:duotone>
              <a:schemeClr val="bg2">
                <a:shade val="48000"/>
              </a:schemeClr>
              <a:schemeClr val="bg2">
                <a:tint val="96000"/>
                <a:satMod val="150000"/>
              </a:schemeClr>
            </a:duotone>
            <a:lum/>
          </a:blip>
          <a:srcRect/>
          <a:tile tx="0" ty="0" sx="8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2400" dirty="0" err="1" smtClean="0"/>
              <a:t>NumPy</a:t>
            </a:r>
            <a:r>
              <a:rPr lang="en-US" sz="2400" dirty="0" smtClean="0"/>
              <a:t> supports large multi-dimensional arrays and matrices and includes high-level mathematical functions to operate on them.</a:t>
            </a:r>
          </a:p>
          <a:p>
            <a:pPr lvl="0">
              <a:spcAft>
                <a:spcPts val="600"/>
              </a:spcAft>
            </a:pP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dirty="0" err="1" smtClean="0"/>
              <a:t>Matplotlib</a:t>
            </a:r>
            <a:r>
              <a:rPr lang="en-US" sz="2400" dirty="0" smtClean="0"/>
              <a:t> is a 2D plotting library that can generate data visualizations such as histograms, power spectra, bar charts, and </a:t>
            </a:r>
            <a:r>
              <a:rPr lang="en-US" sz="2400" dirty="0" err="1" smtClean="0"/>
              <a:t>scatterplots</a:t>
            </a:r>
            <a:r>
              <a:rPr lang="en-US" sz="2400" dirty="0" smtClean="0"/>
              <a:t> with just a few lines of code.</a:t>
            </a:r>
          </a:p>
          <a:p>
            <a:pPr>
              <a:spcAft>
                <a:spcPts val="600"/>
              </a:spcAft>
            </a:pPr>
            <a:endParaRPr lang="en-US" sz="2400" dirty="0" smtClean="0"/>
          </a:p>
          <a:p>
            <a:pPr lvl="0">
              <a:spcAft>
                <a:spcPts val="600"/>
              </a:spcAft>
            </a:pPr>
            <a:r>
              <a:rPr lang="en-US" sz="2400" dirty="0" smtClean="0"/>
              <a:t>Pandas, built on top of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offers data structures and operations to manipulate numerical tables and time series.</a:t>
            </a:r>
          </a:p>
          <a:p>
            <a:pPr>
              <a:spcAft>
                <a:spcPts val="600"/>
              </a:spcAft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bg2">
                <a:lumMod val="20000"/>
                <a:lumOff val="80000"/>
              </a:schemeClr>
            </a:gs>
            <a:gs pos="60000">
              <a:schemeClr val="bg2">
                <a:shade val="92000"/>
                <a:satMod val="230000"/>
              </a:schemeClr>
            </a:gs>
            <a:gs pos="100000">
              <a:schemeClr val="bg2">
                <a:tint val="85000"/>
                <a:satMod val="4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n w="6350">
                  <a:solidFill>
                    <a:srgbClr val="274263"/>
                  </a:solidFill>
                </a:ln>
                <a:solidFill>
                  <a:srgbClr val="002060"/>
                </a:solidFill>
                <a:effectLst/>
                <a:latin typeface="Constantia" pitchFamily="18" charset="0"/>
              </a:rPr>
              <a:t>Thank You</a:t>
            </a:r>
            <a:endParaRPr lang="en-US" sz="5400" b="1" dirty="0">
              <a:ln w="6350">
                <a:solidFill>
                  <a:srgbClr val="274263"/>
                </a:solidFill>
              </a:ln>
              <a:solidFill>
                <a:srgbClr val="002060"/>
              </a:solidFill>
              <a:effectLst/>
              <a:latin typeface="Constantia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iv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Ve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pulent">
  <a:themeElements>
    <a:clrScheme name="Custom 2">
      <a:dk1>
        <a:srgbClr val="3F6797"/>
      </a:dk1>
      <a:lt1>
        <a:sysClr val="window" lastClr="FFFFFF"/>
      </a:lt1>
      <a:dk2>
        <a:srgbClr val="93ADFF"/>
      </a:dk2>
      <a:lt2>
        <a:srgbClr val="C5D0E9"/>
      </a:lt2>
      <a:accent1>
        <a:srgbClr val="0070C0"/>
      </a:accent1>
      <a:accent2>
        <a:srgbClr val="DDC1E3"/>
      </a:accent2>
      <a:accent3>
        <a:srgbClr val="DE6C36"/>
      </a:accent3>
      <a:accent4>
        <a:srgbClr val="F9B639"/>
      </a:accent4>
      <a:accent5>
        <a:srgbClr val="0051F2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145</TotalTime>
  <Words>350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Flow</vt:lpstr>
      <vt:lpstr>Solstice</vt:lpstr>
      <vt:lpstr>Oriel</vt:lpstr>
      <vt:lpstr>Civic</vt:lpstr>
      <vt:lpstr>Urban</vt:lpstr>
      <vt:lpstr>Concourse</vt:lpstr>
      <vt:lpstr>Verve</vt:lpstr>
      <vt:lpstr>Opulent</vt:lpstr>
      <vt:lpstr>PYTHON</vt:lpstr>
      <vt:lpstr>Why Python?</vt:lpstr>
      <vt:lpstr>Slide 3</vt:lpstr>
      <vt:lpstr>Companies using python</vt:lpstr>
      <vt:lpstr>Slide 5</vt:lpstr>
      <vt:lpstr>Python and Data Science</vt:lpstr>
      <vt:lpstr>Slide 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Akshatha</dc:creator>
  <cp:lastModifiedBy>Akshatha</cp:lastModifiedBy>
  <cp:revision>7</cp:revision>
  <dcterms:created xsi:type="dcterms:W3CDTF">2018-03-26T18:00:56Z</dcterms:created>
  <dcterms:modified xsi:type="dcterms:W3CDTF">2018-03-27T18:20:31Z</dcterms:modified>
</cp:coreProperties>
</file>