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F490F3-26D3-40D5-B773-E644F41813E6}">
  <a:tblStyle styleId="{8AF490F3-26D3-40D5-B773-E644F41813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885ca8fa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885ca8fa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885ca8fa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885ca8fa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885ca8f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885ca8f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885ca8f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885ca8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885ca8f9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885ca8f9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885ca8f97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885ca8f9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885ca8f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885ca8f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885ca8fa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885ca8f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885ca8f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885ca8f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885ca8fa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885ca8fa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885ca8fa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885ca8fa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885ca8fa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885ca8fa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3000"/>
              <a:t>ON THE ORIGIN OF IMPLICIT REGULARIZATION IN STOCHASTIC GRADIENT DESCENT</a:t>
            </a:r>
            <a:endParaRPr sz="30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After applying implicit regularization, we will find that the smaller we make the batch size and learning rate, the better and more significant we expect the performance to be on the test set.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Doing the opposite would lead to poorer performance.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fact, this paper is a very interesting analysis of stochastic gradient descent. The authors proposed a very interesting new technique for analysing optimization algorithms with finite stepsize.</a:t>
            </a:r>
            <a:endParaRPr/>
          </a:p>
          <a:p>
            <a:pPr indent="0" lvl="0" marL="0" rtl="0" algn="l">
              <a:spcBef>
                <a:spcPts val="1200"/>
              </a:spcBef>
              <a:spcAft>
                <a:spcPts val="1200"/>
              </a:spcAft>
              <a:buNone/>
            </a:pPr>
            <a:r>
              <a:rPr lang="en-GB"/>
              <a:t> Implicit regularization is a very interesting approach, it gives us an insight into how SGD works and what kind of minima it prefers to tend to first.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Thanks for your listening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176775"/>
            <a:ext cx="85206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6000"/>
              <a:t>Keywords:</a:t>
            </a:r>
            <a:endParaRPr sz="6000"/>
          </a:p>
        </p:txBody>
      </p:sp>
      <p:sp>
        <p:nvSpPr>
          <p:cNvPr id="139" name="Google Shape;139;p25"/>
          <p:cNvSpPr txBox="1"/>
          <p:nvPr>
            <p:ph idx="1" type="body"/>
          </p:nvPr>
        </p:nvSpPr>
        <p:spPr>
          <a:xfrm>
            <a:off x="197550" y="1715175"/>
            <a:ext cx="8520600" cy="10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SGD, learning rate, </a:t>
            </a:r>
            <a:endParaRPr sz="1200"/>
          </a:p>
          <a:p>
            <a:pPr indent="0" lvl="0" marL="0" rtl="0" algn="l">
              <a:spcBef>
                <a:spcPts val="1200"/>
              </a:spcBef>
              <a:spcAft>
                <a:spcPts val="0"/>
              </a:spcAft>
              <a:buNone/>
            </a:pPr>
            <a:r>
              <a:rPr lang="en-GB" sz="1200"/>
              <a:t>batch size,</a:t>
            </a:r>
            <a:endParaRPr sz="1200"/>
          </a:p>
          <a:p>
            <a:pPr indent="0" lvl="0" marL="0" rtl="0" algn="l">
              <a:spcBef>
                <a:spcPts val="1200"/>
              </a:spcBef>
              <a:spcAft>
                <a:spcPts val="0"/>
              </a:spcAft>
              <a:buNone/>
            </a:pPr>
            <a:r>
              <a:rPr lang="en-GB" sz="1200"/>
              <a:t>Optimization,</a:t>
            </a:r>
            <a:endParaRPr sz="1200"/>
          </a:p>
          <a:p>
            <a:pPr indent="0" lvl="0" marL="0" rtl="0" algn="l">
              <a:spcBef>
                <a:spcPts val="1200"/>
              </a:spcBef>
              <a:spcAft>
                <a:spcPts val="0"/>
              </a:spcAft>
              <a:buNone/>
            </a:pPr>
            <a:r>
              <a:rPr lang="en-GB" sz="1200"/>
              <a:t>generalization, </a:t>
            </a:r>
            <a:endParaRPr sz="1200"/>
          </a:p>
          <a:p>
            <a:pPr indent="0" lvl="0" marL="0" rtl="0" algn="r">
              <a:spcBef>
                <a:spcPts val="1200"/>
              </a:spcBef>
              <a:spcAft>
                <a:spcPts val="0"/>
              </a:spcAft>
              <a:buNone/>
            </a:pPr>
            <a:r>
              <a:rPr lang="en-GB" sz="1200"/>
              <a:t> implicit regularization,</a:t>
            </a:r>
            <a:endParaRPr sz="1200"/>
          </a:p>
          <a:p>
            <a:pPr indent="0" lvl="0" marL="0" rtl="0" algn="r">
              <a:spcBef>
                <a:spcPts val="1200"/>
              </a:spcBef>
              <a:spcAft>
                <a:spcPts val="0"/>
              </a:spcAft>
              <a:buNone/>
            </a:pPr>
            <a:r>
              <a:rPr lang="en-GB" sz="1200"/>
              <a:t> backward error analysis, </a:t>
            </a:r>
            <a:endParaRPr sz="1200"/>
          </a:p>
          <a:p>
            <a:pPr indent="0" lvl="0" marL="0" rtl="0" algn="r">
              <a:spcBef>
                <a:spcPts val="1200"/>
              </a:spcBef>
              <a:spcAft>
                <a:spcPts val="0"/>
              </a:spcAft>
              <a:buNone/>
            </a:pPr>
            <a:r>
              <a:rPr lang="en-GB" sz="1200"/>
              <a:t>stochastic differential equation(SDE),</a:t>
            </a:r>
            <a:endParaRPr sz="1200"/>
          </a:p>
          <a:p>
            <a:pPr indent="0" lvl="0" marL="0" rtl="0" algn="r">
              <a:spcBef>
                <a:spcPts val="1200"/>
              </a:spcBef>
              <a:spcAft>
                <a:spcPts val="0"/>
              </a:spcAft>
              <a:buNone/>
            </a:pPr>
            <a:r>
              <a:rPr lang="en-GB" sz="1200"/>
              <a:t> ordinary differential equation(ODE)</a:t>
            </a:r>
            <a:endParaRPr sz="1200"/>
          </a:p>
          <a:p>
            <a:pPr indent="0" lvl="0" marL="0" rtl="0" algn="ctr">
              <a:spcBef>
                <a:spcPts val="1200"/>
              </a:spcBef>
              <a:spcAft>
                <a:spcPts val="0"/>
              </a:spcAft>
              <a:buNone/>
            </a:pPr>
            <a:r>
              <a:t/>
            </a:r>
            <a:endParaRPr sz="1200"/>
          </a:p>
          <a:p>
            <a:pPr indent="0" lvl="0" marL="0" rtl="0" algn="ctr">
              <a:spcBef>
                <a:spcPts val="12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6000"/>
              <a:t>Presented</a:t>
            </a:r>
            <a:r>
              <a:rPr lang="en-GB" sz="6000"/>
              <a:t> by</a:t>
            </a:r>
            <a:endParaRPr sz="6000"/>
          </a:p>
        </p:txBody>
      </p:sp>
      <p:sp>
        <p:nvSpPr>
          <p:cNvPr id="73" name="Google Shape;73;p14"/>
          <p:cNvSpPr txBox="1"/>
          <p:nvPr>
            <p:ph idx="4294967295"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GB">
                <a:solidFill>
                  <a:schemeClr val="accent5"/>
                </a:solidFill>
              </a:rPr>
              <a:t>AWA LY</a:t>
            </a:r>
            <a:endParaRPr>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GB"/>
              <a:t>The paper analyzes the implicit regularization in SGD with finite learning rates via backward error analysis. </a:t>
            </a:r>
            <a:endParaRPr/>
          </a:p>
          <a:p>
            <a:pPr indent="0" lvl="0" marL="0" rtl="0" algn="l">
              <a:spcBef>
                <a:spcPts val="1200"/>
              </a:spcBef>
              <a:spcAft>
                <a:spcPts val="0"/>
              </a:spcAft>
              <a:buNone/>
            </a:pPr>
            <a:r>
              <a:rPr lang="en-GB"/>
              <a:t>The modified flow introduced in this paper better approximates the practical behavior of SGD as it does not require vanishing learning rates and it allows to use random shuffling </a:t>
            </a:r>
            <a:r>
              <a:rPr lang="en-GB"/>
              <a:t>instead</a:t>
            </a:r>
            <a:r>
              <a:rPr lang="en-GB"/>
              <a:t> of i.i.d sampling. </a:t>
            </a:r>
            <a:endParaRPr/>
          </a:p>
          <a:p>
            <a:pPr indent="0" lvl="0" marL="0" rtl="0" algn="l">
              <a:spcBef>
                <a:spcPts val="1200"/>
              </a:spcBef>
              <a:spcAft>
                <a:spcPts val="0"/>
              </a:spcAft>
              <a:buNone/>
            </a:pPr>
            <a:r>
              <a:rPr lang="en-GB"/>
              <a:t>The numerical experiments validates the existence of the implicit regularization and how it affects the generalization of the model trained by SGD. </a:t>
            </a:r>
            <a:endParaRPr/>
          </a:p>
          <a:p>
            <a:pPr indent="0" lvl="0" marL="0" rtl="0" algn="l">
              <a:spcBef>
                <a:spcPts val="1200"/>
              </a:spcBef>
              <a:spcAft>
                <a:spcPts val="0"/>
              </a:spcAft>
              <a:buNone/>
            </a:pPr>
            <a:r>
              <a:rPr lang="en-GB"/>
              <a:t>The difference from SDE analysis is also discussed.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ideas behind this work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learning rate plays in some case an important role. </a:t>
            </a:r>
            <a:endParaRPr/>
          </a:p>
          <a:p>
            <a:pPr indent="0" lvl="0" marL="0" rtl="0" algn="l">
              <a:spcBef>
                <a:spcPts val="1200"/>
              </a:spcBef>
              <a:spcAft>
                <a:spcPts val="0"/>
              </a:spcAft>
              <a:buNone/>
            </a:pPr>
            <a:r>
              <a:rPr lang="en-GB"/>
              <a:t>● Managing it can significantly achieve the performance both in test and train accuracies. </a:t>
            </a:r>
            <a:endParaRPr/>
          </a:p>
          <a:p>
            <a:pPr indent="0" lvl="0" marL="0" rtl="0" algn="l">
              <a:spcBef>
                <a:spcPts val="1200"/>
              </a:spcBef>
              <a:spcAft>
                <a:spcPts val="0"/>
              </a:spcAft>
              <a:buNone/>
            </a:pPr>
            <a:r>
              <a:rPr lang="en-GB"/>
              <a:t>● Large learning rate can give the high test accuracy and this effect can minimize the training accuracy.</a:t>
            </a:r>
            <a:endParaRPr/>
          </a:p>
          <a:p>
            <a:pPr indent="0" lvl="0" marL="0" rtl="0" algn="l">
              <a:spcBef>
                <a:spcPts val="1200"/>
              </a:spcBef>
              <a:spcAft>
                <a:spcPts val="1200"/>
              </a:spcAft>
              <a:buNone/>
            </a:pPr>
            <a:r>
              <a:rPr lang="en-GB"/>
              <a:t> ● It's often difficult to generalize this phenomenon.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t/>
            </a:r>
            <a:endParaRPr i="1"/>
          </a:p>
          <a:p>
            <a:pPr indent="457200" lvl="0" marL="0" rtl="0" algn="l">
              <a:spcBef>
                <a:spcPts val="1200"/>
              </a:spcBef>
              <a:spcAft>
                <a:spcPts val="0"/>
              </a:spcAft>
              <a:buNone/>
            </a:pPr>
            <a:r>
              <a:rPr i="1" lang="en-GB"/>
              <a:t>Modify the loss function in order to see how finite learning rate and small batch size can help generalization.</a:t>
            </a:r>
            <a:endParaRPr i="1"/>
          </a:p>
          <a:p>
            <a:pPr indent="0" lvl="0" marL="0" rtl="0" algn="l">
              <a:spcBef>
                <a:spcPts val="1200"/>
              </a:spcBef>
              <a:spcAft>
                <a:spcPts val="1200"/>
              </a:spcAft>
              <a:buNone/>
            </a:pPr>
            <a:r>
              <a:rPr lang="en-GB"/>
              <a:t>The use of finite learning rates and small batch sizes introduces implicit regularization, which can enhance test accuracy of deep networks.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p:txBody>
      </p:sp>
      <p:sp>
        <p:nvSpPr>
          <p:cNvPr id="96" name="Google Shape;96;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The CIFAR10 Dataset which comprises 1,000 classes.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 50,000 training examples and 10,000 examples in the test set.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 epoch = 10; batch_size = 16, 32, 64; learning rate = 2e-2, 1e-2, 1e-3.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102" name="Google Shape;10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the batch_size = 16 and  10 epochs</a:t>
            </a:r>
            <a:endParaRPr/>
          </a:p>
          <a:p>
            <a:pPr indent="0" lvl="0" marL="0" rtl="0" algn="l">
              <a:spcBef>
                <a:spcPts val="1200"/>
              </a:spcBef>
              <a:spcAft>
                <a:spcPts val="1200"/>
              </a:spcAft>
              <a:buNone/>
            </a:pPr>
            <a:r>
              <a:t/>
            </a:r>
            <a:endParaRPr/>
          </a:p>
        </p:txBody>
      </p:sp>
      <p:graphicFrame>
        <p:nvGraphicFramePr>
          <p:cNvPr id="103" name="Google Shape;103;p19"/>
          <p:cNvGraphicFramePr/>
          <p:nvPr/>
        </p:nvGraphicFramePr>
        <p:xfrm>
          <a:off x="952500" y="1809750"/>
          <a:ext cx="3000000" cy="3000000"/>
        </p:xfrm>
        <a:graphic>
          <a:graphicData uri="http://schemas.openxmlformats.org/drawingml/2006/table">
            <a:tbl>
              <a:tblPr>
                <a:noFill/>
                <a:tableStyleId>{8AF490F3-26D3-40D5-B773-E644F41813E6}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Train_accu</a:t>
                      </a:r>
                      <a:endParaRPr/>
                    </a:p>
                  </a:txBody>
                  <a:tcPr marT="91425" marB="91425" marR="91425" marL="91425"/>
                </a:tc>
                <a:tc>
                  <a:txBody>
                    <a:bodyPr/>
                    <a:lstStyle/>
                    <a:p>
                      <a:pPr indent="0" lvl="0" marL="0" rtl="0" algn="l">
                        <a:spcBef>
                          <a:spcPts val="0"/>
                        </a:spcBef>
                        <a:spcAft>
                          <a:spcPts val="0"/>
                        </a:spcAft>
                        <a:buNone/>
                      </a:pPr>
                      <a:r>
                        <a:rPr lang="en-GB"/>
                        <a:t>Test_accu</a:t>
                      </a:r>
                      <a:endParaRPr/>
                    </a:p>
                  </a:txBody>
                  <a:tcPr marT="91425" marB="91425" marR="91425" marL="91425"/>
                </a:tc>
                <a:tc>
                  <a:txBody>
                    <a:bodyPr/>
                    <a:lstStyle/>
                    <a:p>
                      <a:pPr indent="0" lvl="0" marL="0" rtl="0" algn="l">
                        <a:spcBef>
                          <a:spcPts val="0"/>
                        </a:spcBef>
                        <a:spcAft>
                          <a:spcPts val="0"/>
                        </a:spcAft>
                        <a:buNone/>
                      </a:pPr>
                      <a:r>
                        <a:rPr lang="en-GB"/>
                        <a:t>loss</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GB" sz="1800">
                          <a:solidFill>
                            <a:schemeClr val="dk2"/>
                          </a:solidFill>
                          <a:latin typeface="Open Sans"/>
                          <a:ea typeface="Open Sans"/>
                          <a:cs typeface="Open Sans"/>
                          <a:sym typeface="Open Sans"/>
                        </a:rPr>
                        <a:t>Lr = </a:t>
                      </a:r>
                      <a:r>
                        <a:rPr lang="en-GB" sz="1800">
                          <a:solidFill>
                            <a:schemeClr val="dk2"/>
                          </a:solidFill>
                          <a:latin typeface="Open Sans"/>
                          <a:ea typeface="Open Sans"/>
                          <a:cs typeface="Open Sans"/>
                          <a:sym typeface="Open Sans"/>
                        </a:rPr>
                        <a:t>2e-2 </a:t>
                      </a:r>
                      <a:endParaRPr/>
                    </a:p>
                  </a:txBody>
                  <a:tcPr marT="91425" marB="91425" marR="91425" marL="91425"/>
                </a:tc>
                <a:tc>
                  <a:txBody>
                    <a:bodyPr/>
                    <a:lstStyle/>
                    <a:p>
                      <a:pPr indent="0" lvl="0" marL="0" rtl="0" algn="l">
                        <a:spcBef>
                          <a:spcPts val="0"/>
                        </a:spcBef>
                        <a:spcAft>
                          <a:spcPts val="0"/>
                        </a:spcAft>
                        <a:buNone/>
                      </a:pPr>
                      <a:r>
                        <a:rPr lang="en-GB"/>
                        <a:t>          87%</a:t>
                      </a:r>
                      <a:endParaRPr/>
                    </a:p>
                  </a:txBody>
                  <a:tcPr marT="91425" marB="91425" marR="91425" marL="91425"/>
                </a:tc>
                <a:tc>
                  <a:txBody>
                    <a:bodyPr/>
                    <a:lstStyle/>
                    <a:p>
                      <a:pPr indent="0" lvl="0" marL="0" rtl="0" algn="l">
                        <a:spcBef>
                          <a:spcPts val="0"/>
                        </a:spcBef>
                        <a:spcAft>
                          <a:spcPts val="0"/>
                        </a:spcAft>
                        <a:buNone/>
                      </a:pPr>
                      <a:r>
                        <a:rPr lang="en-GB"/>
                        <a:t>           62%</a:t>
                      </a:r>
                      <a:endParaRPr/>
                    </a:p>
                  </a:txBody>
                  <a:tcPr marT="91425" marB="91425" marR="91425" marL="91425"/>
                </a:tc>
                <a:tc>
                  <a:txBody>
                    <a:bodyPr/>
                    <a:lstStyle/>
                    <a:p>
                      <a:pPr indent="0" lvl="0" marL="0" rtl="0" algn="l">
                        <a:spcBef>
                          <a:spcPts val="0"/>
                        </a:spcBef>
                        <a:spcAft>
                          <a:spcPts val="0"/>
                        </a:spcAft>
                        <a:buNone/>
                      </a:pPr>
                      <a:r>
                        <a:rPr lang="en-GB"/>
                        <a:t>0.058</a:t>
                      </a:r>
                      <a:endParaRPr/>
                    </a:p>
                  </a:txBody>
                  <a:tcPr marT="91425" marB="91425" marR="91425" marL="91425"/>
                </a:tc>
              </a:tr>
              <a:tr h="381000">
                <a:tc>
                  <a:txBody>
                    <a:bodyPr/>
                    <a:lstStyle/>
                    <a:p>
                      <a:pPr indent="0" lvl="0" marL="0" rtl="0" algn="l">
                        <a:spcBef>
                          <a:spcPts val="0"/>
                        </a:spcBef>
                        <a:spcAft>
                          <a:spcPts val="0"/>
                        </a:spcAft>
                        <a:buNone/>
                      </a:pPr>
                      <a:r>
                        <a:rPr lang="en-GB"/>
                        <a:t>Lr = 1e-3</a:t>
                      </a:r>
                      <a:endParaRPr/>
                    </a:p>
                  </a:txBody>
                  <a:tcPr marT="91425" marB="91425" marR="91425" marL="91425"/>
                </a:tc>
                <a:tc>
                  <a:txBody>
                    <a:bodyPr/>
                    <a:lstStyle/>
                    <a:p>
                      <a:pPr indent="0" lvl="0" marL="0" rtl="0" algn="l">
                        <a:spcBef>
                          <a:spcPts val="0"/>
                        </a:spcBef>
                        <a:spcAft>
                          <a:spcPts val="0"/>
                        </a:spcAft>
                        <a:buNone/>
                      </a:pPr>
                      <a:r>
                        <a:rPr lang="en-GB"/>
                        <a:t>         99%</a:t>
                      </a:r>
                      <a:endParaRPr/>
                    </a:p>
                  </a:txBody>
                  <a:tcPr marT="91425" marB="91425" marR="91425" marL="91425"/>
                </a:tc>
                <a:tc>
                  <a:txBody>
                    <a:bodyPr/>
                    <a:lstStyle/>
                    <a:p>
                      <a:pPr indent="0" lvl="0" marL="0" rtl="0" algn="l">
                        <a:spcBef>
                          <a:spcPts val="0"/>
                        </a:spcBef>
                        <a:spcAft>
                          <a:spcPts val="0"/>
                        </a:spcAft>
                        <a:buNone/>
                      </a:pPr>
                      <a:r>
                        <a:rPr lang="en-GB"/>
                        <a:t>           60%</a:t>
                      </a:r>
                      <a:endParaRPr/>
                    </a:p>
                  </a:txBody>
                  <a:tcPr marT="91425" marB="91425" marR="91425" marL="91425"/>
                </a:tc>
                <a:tc>
                  <a:txBody>
                    <a:bodyPr/>
                    <a:lstStyle/>
                    <a:p>
                      <a:pPr indent="0" lvl="0" marL="0" rtl="0" algn="l">
                        <a:spcBef>
                          <a:spcPts val="0"/>
                        </a:spcBef>
                        <a:spcAft>
                          <a:spcPts val="0"/>
                        </a:spcAft>
                        <a:buNone/>
                      </a:pPr>
                      <a:r>
                        <a:rPr lang="en-GB"/>
                        <a:t>0.007</a:t>
                      </a:r>
                      <a:endParaRPr/>
                    </a:p>
                  </a:txBody>
                  <a:tcPr marT="91425" marB="91425" marR="91425" marL="91425"/>
                </a:tc>
              </a:tr>
              <a:tr h="381000">
                <a:tc>
                  <a:txBody>
                    <a:bodyPr/>
                    <a:lstStyle/>
                    <a:p>
                      <a:pPr indent="0" lvl="0" marL="0" rtl="0" algn="l">
                        <a:spcBef>
                          <a:spcPts val="0"/>
                        </a:spcBef>
                        <a:spcAft>
                          <a:spcPts val="0"/>
                        </a:spcAft>
                        <a:buNone/>
                      </a:pPr>
                      <a:r>
                        <a:rPr lang="en-GB"/>
                        <a:t>Lr = 1e-2</a:t>
                      </a:r>
                      <a:endParaRPr/>
                    </a:p>
                  </a:txBody>
                  <a:tcPr marT="91425" marB="91425" marR="91425" marL="91425"/>
                </a:tc>
                <a:tc>
                  <a:txBody>
                    <a:bodyPr/>
                    <a:lstStyle/>
                    <a:p>
                      <a:pPr indent="0" lvl="0" marL="0" rtl="0" algn="l">
                        <a:spcBef>
                          <a:spcPts val="0"/>
                        </a:spcBef>
                        <a:spcAft>
                          <a:spcPts val="0"/>
                        </a:spcAft>
                        <a:buNone/>
                      </a:pPr>
                      <a:r>
                        <a:rPr lang="en-GB"/>
                        <a:t>         95%</a:t>
                      </a:r>
                      <a:endParaRPr/>
                    </a:p>
                  </a:txBody>
                  <a:tcPr marT="91425" marB="91425" marR="91425" marL="91425"/>
                </a:tc>
                <a:tc>
                  <a:txBody>
                    <a:bodyPr/>
                    <a:lstStyle/>
                    <a:p>
                      <a:pPr indent="0" lvl="0" marL="0" rtl="0" algn="l">
                        <a:spcBef>
                          <a:spcPts val="0"/>
                        </a:spcBef>
                        <a:spcAft>
                          <a:spcPts val="0"/>
                        </a:spcAft>
                        <a:buNone/>
                      </a:pPr>
                      <a:r>
                        <a:rPr lang="en-GB"/>
                        <a:t>           60%</a:t>
                      </a:r>
                      <a:endParaRPr/>
                    </a:p>
                  </a:txBody>
                  <a:tcPr marT="91425" marB="91425" marR="91425" marL="91425"/>
                </a:tc>
                <a:tc>
                  <a:txBody>
                    <a:bodyPr/>
                    <a:lstStyle/>
                    <a:p>
                      <a:pPr indent="0" lvl="0" marL="0" rtl="0" algn="l">
                        <a:spcBef>
                          <a:spcPts val="0"/>
                        </a:spcBef>
                        <a:spcAft>
                          <a:spcPts val="0"/>
                        </a:spcAft>
                        <a:buNone/>
                      </a:pPr>
                      <a:r>
                        <a:rPr lang="en-GB"/>
                        <a:t>0.013</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the batch_size = 32  and  10 epochs</a:t>
            </a:r>
            <a:endParaRPr/>
          </a:p>
          <a:p>
            <a:pPr indent="0" lvl="0" marL="0" rtl="0" algn="l">
              <a:spcBef>
                <a:spcPts val="1200"/>
              </a:spcBef>
              <a:spcAft>
                <a:spcPts val="1200"/>
              </a:spcAft>
              <a:buNone/>
            </a:pPr>
            <a:r>
              <a:t/>
            </a:r>
            <a:endParaRPr/>
          </a:p>
        </p:txBody>
      </p:sp>
      <p:graphicFrame>
        <p:nvGraphicFramePr>
          <p:cNvPr id="110" name="Google Shape;110;p20"/>
          <p:cNvGraphicFramePr/>
          <p:nvPr/>
        </p:nvGraphicFramePr>
        <p:xfrm>
          <a:off x="952500" y="1809750"/>
          <a:ext cx="3000000" cy="3000000"/>
        </p:xfrm>
        <a:graphic>
          <a:graphicData uri="http://schemas.openxmlformats.org/drawingml/2006/table">
            <a:tbl>
              <a:tblPr>
                <a:noFill/>
                <a:tableStyleId>{8AF490F3-26D3-40D5-B773-E644F41813E6}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Train_accu</a:t>
                      </a:r>
                      <a:endParaRPr/>
                    </a:p>
                  </a:txBody>
                  <a:tcPr marT="91425" marB="91425" marR="91425" marL="91425"/>
                </a:tc>
                <a:tc>
                  <a:txBody>
                    <a:bodyPr/>
                    <a:lstStyle/>
                    <a:p>
                      <a:pPr indent="0" lvl="0" marL="0" rtl="0" algn="l">
                        <a:spcBef>
                          <a:spcPts val="0"/>
                        </a:spcBef>
                        <a:spcAft>
                          <a:spcPts val="0"/>
                        </a:spcAft>
                        <a:buNone/>
                      </a:pPr>
                      <a:r>
                        <a:rPr lang="en-GB"/>
                        <a:t>Test_accu</a:t>
                      </a:r>
                      <a:endParaRPr/>
                    </a:p>
                  </a:txBody>
                  <a:tcPr marT="91425" marB="91425" marR="91425" marL="91425"/>
                </a:tc>
                <a:tc>
                  <a:txBody>
                    <a:bodyPr/>
                    <a:lstStyle/>
                    <a:p>
                      <a:pPr indent="0" lvl="0" marL="0" rtl="0" algn="l">
                        <a:spcBef>
                          <a:spcPts val="0"/>
                        </a:spcBef>
                        <a:spcAft>
                          <a:spcPts val="0"/>
                        </a:spcAft>
                        <a:buNone/>
                      </a:pPr>
                      <a:r>
                        <a:rPr lang="en-GB"/>
                        <a:t>loss</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GB" sz="1800">
                          <a:solidFill>
                            <a:schemeClr val="dk2"/>
                          </a:solidFill>
                          <a:latin typeface="Open Sans"/>
                          <a:ea typeface="Open Sans"/>
                          <a:cs typeface="Open Sans"/>
                          <a:sym typeface="Open Sans"/>
                        </a:rPr>
                        <a:t>Lr = 2e-2 </a:t>
                      </a:r>
                      <a:endParaRPr/>
                    </a:p>
                  </a:txBody>
                  <a:tcPr marT="91425" marB="91425" marR="91425" marL="91425"/>
                </a:tc>
                <a:tc>
                  <a:txBody>
                    <a:bodyPr/>
                    <a:lstStyle/>
                    <a:p>
                      <a:pPr indent="0" lvl="0" marL="0" rtl="0" algn="l">
                        <a:spcBef>
                          <a:spcPts val="0"/>
                        </a:spcBef>
                        <a:spcAft>
                          <a:spcPts val="0"/>
                        </a:spcAft>
                        <a:buNone/>
                      </a:pPr>
                      <a:r>
                        <a:rPr lang="en-GB"/>
                        <a:t>           91%</a:t>
                      </a:r>
                      <a:endParaRPr/>
                    </a:p>
                  </a:txBody>
                  <a:tcPr marT="91425" marB="91425" marR="91425" marL="91425"/>
                </a:tc>
                <a:tc>
                  <a:txBody>
                    <a:bodyPr/>
                    <a:lstStyle/>
                    <a:p>
                      <a:pPr indent="0" lvl="0" marL="0" rtl="0" algn="l">
                        <a:spcBef>
                          <a:spcPts val="0"/>
                        </a:spcBef>
                        <a:spcAft>
                          <a:spcPts val="0"/>
                        </a:spcAft>
                        <a:buNone/>
                      </a:pPr>
                      <a:r>
                        <a:rPr lang="en-GB"/>
                        <a:t>          59%</a:t>
                      </a:r>
                      <a:endParaRPr/>
                    </a:p>
                  </a:txBody>
                  <a:tcPr marT="91425" marB="91425" marR="91425" marL="91425"/>
                </a:tc>
                <a:tc>
                  <a:txBody>
                    <a:bodyPr/>
                    <a:lstStyle/>
                    <a:p>
                      <a:pPr indent="0" lvl="0" marL="0" rtl="0" algn="l">
                        <a:spcBef>
                          <a:spcPts val="0"/>
                        </a:spcBef>
                        <a:spcAft>
                          <a:spcPts val="0"/>
                        </a:spcAft>
                        <a:buNone/>
                      </a:pPr>
                      <a:r>
                        <a:rPr lang="en-GB"/>
                        <a:t>          0.444</a:t>
                      </a:r>
                      <a:endParaRPr/>
                    </a:p>
                  </a:txBody>
                  <a:tcPr marT="91425" marB="91425" marR="91425" marL="91425"/>
                </a:tc>
              </a:tr>
              <a:tr h="381000">
                <a:tc>
                  <a:txBody>
                    <a:bodyPr/>
                    <a:lstStyle/>
                    <a:p>
                      <a:pPr indent="0" lvl="0" marL="0" rtl="0" algn="l">
                        <a:spcBef>
                          <a:spcPts val="0"/>
                        </a:spcBef>
                        <a:spcAft>
                          <a:spcPts val="0"/>
                        </a:spcAft>
                        <a:buNone/>
                      </a:pPr>
                      <a:r>
                        <a:rPr lang="en-GB"/>
                        <a:t>Lr = 1e-3</a:t>
                      </a:r>
                      <a:endParaRPr/>
                    </a:p>
                  </a:txBody>
                  <a:tcPr marT="91425" marB="91425" marR="91425" marL="91425"/>
                </a:tc>
                <a:tc>
                  <a:txBody>
                    <a:bodyPr/>
                    <a:lstStyle/>
                    <a:p>
                      <a:pPr indent="0" lvl="0" marL="0" rtl="0" algn="l">
                        <a:spcBef>
                          <a:spcPts val="0"/>
                        </a:spcBef>
                        <a:spcAft>
                          <a:spcPts val="0"/>
                        </a:spcAft>
                        <a:buNone/>
                      </a:pPr>
                      <a:r>
                        <a:rPr lang="en-GB"/>
                        <a:t>           99%</a:t>
                      </a:r>
                      <a:endParaRPr/>
                    </a:p>
                  </a:txBody>
                  <a:tcPr marT="91425" marB="91425" marR="91425" marL="91425"/>
                </a:tc>
                <a:tc>
                  <a:txBody>
                    <a:bodyPr/>
                    <a:lstStyle/>
                    <a:p>
                      <a:pPr indent="0" lvl="0" marL="0" rtl="0" algn="l">
                        <a:spcBef>
                          <a:spcPts val="0"/>
                        </a:spcBef>
                        <a:spcAft>
                          <a:spcPts val="0"/>
                        </a:spcAft>
                        <a:buNone/>
                      </a:pPr>
                      <a:r>
                        <a:rPr lang="en-GB"/>
                        <a:t>          60%</a:t>
                      </a:r>
                      <a:endParaRPr/>
                    </a:p>
                  </a:txBody>
                  <a:tcPr marT="91425" marB="91425" marR="91425" marL="91425"/>
                </a:tc>
                <a:tc>
                  <a:txBody>
                    <a:bodyPr/>
                    <a:lstStyle/>
                    <a:p>
                      <a:pPr indent="0" lvl="0" marL="0" rtl="0" algn="l">
                        <a:spcBef>
                          <a:spcPts val="0"/>
                        </a:spcBef>
                        <a:spcAft>
                          <a:spcPts val="0"/>
                        </a:spcAft>
                        <a:buNone/>
                      </a:pPr>
                      <a:r>
                        <a:rPr lang="en-GB"/>
                        <a:t>          0.029</a:t>
                      </a:r>
                      <a:endParaRPr/>
                    </a:p>
                  </a:txBody>
                  <a:tcPr marT="91425" marB="91425" marR="91425" marL="91425"/>
                </a:tc>
              </a:tr>
              <a:tr h="381000">
                <a:tc>
                  <a:txBody>
                    <a:bodyPr/>
                    <a:lstStyle/>
                    <a:p>
                      <a:pPr indent="0" lvl="0" marL="0" rtl="0" algn="l">
                        <a:spcBef>
                          <a:spcPts val="0"/>
                        </a:spcBef>
                        <a:spcAft>
                          <a:spcPts val="0"/>
                        </a:spcAft>
                        <a:buNone/>
                      </a:pPr>
                      <a:r>
                        <a:rPr lang="en-GB"/>
                        <a:t>Lr = 1e-2</a:t>
                      </a:r>
                      <a:endParaRPr/>
                    </a:p>
                  </a:txBody>
                  <a:tcPr marT="91425" marB="91425" marR="91425" marL="91425"/>
                </a:tc>
                <a:tc>
                  <a:txBody>
                    <a:bodyPr/>
                    <a:lstStyle/>
                    <a:p>
                      <a:pPr indent="0" lvl="0" marL="0" rtl="0" algn="l">
                        <a:spcBef>
                          <a:spcPts val="0"/>
                        </a:spcBef>
                        <a:spcAft>
                          <a:spcPts val="0"/>
                        </a:spcAft>
                        <a:buNone/>
                      </a:pPr>
                      <a:r>
                        <a:rPr lang="en-GB"/>
                        <a:t>           99%</a:t>
                      </a:r>
                      <a:endParaRPr/>
                    </a:p>
                  </a:txBody>
                  <a:tcPr marT="91425" marB="91425" marR="91425" marL="91425"/>
                </a:tc>
                <a:tc>
                  <a:txBody>
                    <a:bodyPr/>
                    <a:lstStyle/>
                    <a:p>
                      <a:pPr indent="0" lvl="0" marL="0" rtl="0" algn="l">
                        <a:spcBef>
                          <a:spcPts val="0"/>
                        </a:spcBef>
                        <a:spcAft>
                          <a:spcPts val="0"/>
                        </a:spcAft>
                        <a:buNone/>
                      </a:pPr>
                      <a:r>
                        <a:rPr lang="en-GB"/>
                        <a:t>          60%</a:t>
                      </a:r>
                      <a:endParaRPr/>
                    </a:p>
                  </a:txBody>
                  <a:tcPr marT="91425" marB="91425" marR="91425" marL="91425"/>
                </a:tc>
                <a:tc>
                  <a:txBody>
                    <a:bodyPr/>
                    <a:lstStyle/>
                    <a:p>
                      <a:pPr indent="0" lvl="0" marL="0" rtl="0" algn="l">
                        <a:spcBef>
                          <a:spcPts val="0"/>
                        </a:spcBef>
                        <a:spcAft>
                          <a:spcPts val="0"/>
                        </a:spcAft>
                        <a:buNone/>
                      </a:pPr>
                      <a:r>
                        <a:rPr lang="en-GB"/>
                        <a:t>          0.032</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the batch_size = 64  and  10 epochs</a:t>
            </a:r>
            <a:endParaRPr/>
          </a:p>
          <a:p>
            <a:pPr indent="0" lvl="0" marL="0" rtl="0" algn="l">
              <a:spcBef>
                <a:spcPts val="1200"/>
              </a:spcBef>
              <a:spcAft>
                <a:spcPts val="1200"/>
              </a:spcAft>
              <a:buNone/>
            </a:pPr>
            <a:r>
              <a:t/>
            </a:r>
            <a:endParaRPr/>
          </a:p>
        </p:txBody>
      </p:sp>
      <p:graphicFrame>
        <p:nvGraphicFramePr>
          <p:cNvPr id="117" name="Google Shape;117;p21"/>
          <p:cNvGraphicFramePr/>
          <p:nvPr/>
        </p:nvGraphicFramePr>
        <p:xfrm>
          <a:off x="952500" y="1809750"/>
          <a:ext cx="3000000" cy="3000000"/>
        </p:xfrm>
        <a:graphic>
          <a:graphicData uri="http://schemas.openxmlformats.org/drawingml/2006/table">
            <a:tbl>
              <a:tblPr>
                <a:noFill/>
                <a:tableStyleId>{8AF490F3-26D3-40D5-B773-E644F41813E6}</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Train_accu</a:t>
                      </a:r>
                      <a:endParaRPr/>
                    </a:p>
                  </a:txBody>
                  <a:tcPr marT="91425" marB="91425" marR="91425" marL="91425"/>
                </a:tc>
                <a:tc>
                  <a:txBody>
                    <a:bodyPr/>
                    <a:lstStyle/>
                    <a:p>
                      <a:pPr indent="0" lvl="0" marL="0" rtl="0" algn="l">
                        <a:spcBef>
                          <a:spcPts val="0"/>
                        </a:spcBef>
                        <a:spcAft>
                          <a:spcPts val="0"/>
                        </a:spcAft>
                        <a:buNone/>
                      </a:pPr>
                      <a:r>
                        <a:rPr lang="en-GB"/>
                        <a:t>Test_accu</a:t>
                      </a:r>
                      <a:endParaRPr/>
                    </a:p>
                  </a:txBody>
                  <a:tcPr marT="91425" marB="91425" marR="91425" marL="91425"/>
                </a:tc>
                <a:tc>
                  <a:txBody>
                    <a:bodyPr/>
                    <a:lstStyle/>
                    <a:p>
                      <a:pPr indent="0" lvl="0" marL="0" rtl="0" algn="l">
                        <a:spcBef>
                          <a:spcPts val="0"/>
                        </a:spcBef>
                        <a:spcAft>
                          <a:spcPts val="0"/>
                        </a:spcAft>
                        <a:buNone/>
                      </a:pPr>
                      <a:r>
                        <a:rPr lang="en-GB"/>
                        <a:t>loss</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GB" sz="1800">
                          <a:solidFill>
                            <a:schemeClr val="dk2"/>
                          </a:solidFill>
                          <a:latin typeface="Open Sans"/>
                          <a:ea typeface="Open Sans"/>
                          <a:cs typeface="Open Sans"/>
                          <a:sym typeface="Open Sans"/>
                        </a:rPr>
                        <a:t>Lr = 2e-2 </a:t>
                      </a:r>
                      <a:endParaRPr/>
                    </a:p>
                  </a:txBody>
                  <a:tcPr marT="91425" marB="91425" marR="91425" marL="91425"/>
                </a:tc>
                <a:tc>
                  <a:txBody>
                    <a:bodyPr/>
                    <a:lstStyle/>
                    <a:p>
                      <a:pPr indent="0" lvl="0" marL="0" rtl="0" algn="l">
                        <a:spcBef>
                          <a:spcPts val="0"/>
                        </a:spcBef>
                        <a:spcAft>
                          <a:spcPts val="0"/>
                        </a:spcAft>
                        <a:buNone/>
                      </a:pPr>
                      <a:r>
                        <a:rPr lang="en-GB"/>
                        <a:t>           83%</a:t>
                      </a:r>
                      <a:endParaRPr/>
                    </a:p>
                  </a:txBody>
                  <a:tcPr marT="91425" marB="91425" marR="91425" marL="91425"/>
                </a:tc>
                <a:tc>
                  <a:txBody>
                    <a:bodyPr/>
                    <a:lstStyle/>
                    <a:p>
                      <a:pPr indent="0" lvl="0" marL="0" rtl="0" algn="l">
                        <a:spcBef>
                          <a:spcPts val="0"/>
                        </a:spcBef>
                        <a:spcAft>
                          <a:spcPts val="0"/>
                        </a:spcAft>
                        <a:buNone/>
                      </a:pPr>
                      <a:r>
                        <a:rPr lang="en-GB"/>
                        <a:t>          58%</a:t>
                      </a:r>
                      <a:endParaRPr/>
                    </a:p>
                  </a:txBody>
                  <a:tcPr marT="91425" marB="91425" marR="91425" marL="91425"/>
                </a:tc>
                <a:tc>
                  <a:txBody>
                    <a:bodyPr/>
                    <a:lstStyle/>
                    <a:p>
                      <a:pPr indent="0" lvl="0" marL="0" rtl="0" algn="l">
                        <a:spcBef>
                          <a:spcPts val="0"/>
                        </a:spcBef>
                        <a:spcAft>
                          <a:spcPts val="0"/>
                        </a:spcAft>
                        <a:buNone/>
                      </a:pPr>
                      <a:r>
                        <a:rPr lang="en-GB"/>
                        <a:t>          3.717</a:t>
                      </a:r>
                      <a:endParaRPr/>
                    </a:p>
                  </a:txBody>
                  <a:tcPr marT="91425" marB="91425" marR="91425" marL="91425"/>
                </a:tc>
              </a:tr>
              <a:tr h="381000">
                <a:tc>
                  <a:txBody>
                    <a:bodyPr/>
                    <a:lstStyle/>
                    <a:p>
                      <a:pPr indent="0" lvl="0" marL="0" rtl="0" algn="l">
                        <a:spcBef>
                          <a:spcPts val="0"/>
                        </a:spcBef>
                        <a:spcAft>
                          <a:spcPts val="0"/>
                        </a:spcAft>
                        <a:buNone/>
                      </a:pPr>
                      <a:r>
                        <a:rPr lang="en-GB"/>
                        <a:t>Lr = 1e-3</a:t>
                      </a:r>
                      <a:endParaRPr/>
                    </a:p>
                  </a:txBody>
                  <a:tcPr marT="91425" marB="91425" marR="91425" marL="91425"/>
                </a:tc>
                <a:tc>
                  <a:txBody>
                    <a:bodyPr/>
                    <a:lstStyle/>
                    <a:p>
                      <a:pPr indent="0" lvl="0" marL="0" rtl="0" algn="l">
                        <a:spcBef>
                          <a:spcPts val="0"/>
                        </a:spcBef>
                        <a:spcAft>
                          <a:spcPts val="0"/>
                        </a:spcAft>
                        <a:buNone/>
                      </a:pPr>
                      <a:r>
                        <a:rPr lang="en-GB"/>
                        <a:t>           99%</a:t>
                      </a:r>
                      <a:endParaRPr/>
                    </a:p>
                  </a:txBody>
                  <a:tcPr marT="91425" marB="91425" marR="91425" marL="91425"/>
                </a:tc>
                <a:tc>
                  <a:txBody>
                    <a:bodyPr/>
                    <a:lstStyle/>
                    <a:p>
                      <a:pPr indent="0" lvl="0" marL="0" rtl="0" algn="l">
                        <a:spcBef>
                          <a:spcPts val="0"/>
                        </a:spcBef>
                        <a:spcAft>
                          <a:spcPts val="0"/>
                        </a:spcAft>
                        <a:buNone/>
                      </a:pPr>
                      <a:r>
                        <a:rPr lang="en-GB"/>
                        <a:t>          60%</a:t>
                      </a:r>
                      <a:endParaRPr/>
                    </a:p>
                  </a:txBody>
                  <a:tcPr marT="91425" marB="91425" marR="91425" marL="91425"/>
                </a:tc>
                <a:tc>
                  <a:txBody>
                    <a:bodyPr/>
                    <a:lstStyle/>
                    <a:p>
                      <a:pPr indent="0" lvl="0" marL="0" rtl="0" algn="l">
                        <a:spcBef>
                          <a:spcPts val="0"/>
                        </a:spcBef>
                        <a:spcAft>
                          <a:spcPts val="0"/>
                        </a:spcAft>
                        <a:buNone/>
                      </a:pPr>
                      <a:r>
                        <a:rPr lang="en-GB"/>
                        <a:t>          0.412</a:t>
                      </a:r>
                      <a:endParaRPr/>
                    </a:p>
                  </a:txBody>
                  <a:tcPr marT="91425" marB="91425" marR="91425" marL="91425"/>
                </a:tc>
              </a:tr>
              <a:tr h="381000">
                <a:tc>
                  <a:txBody>
                    <a:bodyPr/>
                    <a:lstStyle/>
                    <a:p>
                      <a:pPr indent="0" lvl="0" marL="0" rtl="0" algn="l">
                        <a:spcBef>
                          <a:spcPts val="0"/>
                        </a:spcBef>
                        <a:spcAft>
                          <a:spcPts val="0"/>
                        </a:spcAft>
                        <a:buNone/>
                      </a:pPr>
                      <a:r>
                        <a:rPr lang="en-GB"/>
                        <a:t>Lr = 1e-2</a:t>
                      </a:r>
                      <a:endParaRPr/>
                    </a:p>
                  </a:txBody>
                  <a:tcPr marT="91425" marB="91425" marR="91425" marL="91425"/>
                </a:tc>
                <a:tc>
                  <a:txBody>
                    <a:bodyPr/>
                    <a:lstStyle/>
                    <a:p>
                      <a:pPr indent="0" lvl="0" marL="0" rtl="0" algn="l">
                        <a:spcBef>
                          <a:spcPts val="0"/>
                        </a:spcBef>
                        <a:spcAft>
                          <a:spcPts val="0"/>
                        </a:spcAft>
                        <a:buNone/>
                      </a:pPr>
                      <a:r>
                        <a:rPr lang="en-GB"/>
                        <a:t>           93%</a:t>
                      </a:r>
                      <a:endParaRPr/>
                    </a:p>
                  </a:txBody>
                  <a:tcPr marT="91425" marB="91425" marR="91425" marL="91425"/>
                </a:tc>
                <a:tc>
                  <a:txBody>
                    <a:bodyPr/>
                    <a:lstStyle/>
                    <a:p>
                      <a:pPr indent="0" lvl="0" marL="0" rtl="0" algn="l">
                        <a:spcBef>
                          <a:spcPts val="0"/>
                        </a:spcBef>
                        <a:spcAft>
                          <a:spcPts val="0"/>
                        </a:spcAft>
                        <a:buNone/>
                      </a:pPr>
                      <a:r>
                        <a:rPr lang="en-GB"/>
                        <a:t>          59%</a:t>
                      </a:r>
                      <a:endParaRPr/>
                    </a:p>
                  </a:txBody>
                  <a:tcPr marT="91425" marB="91425" marR="91425" marL="91425"/>
                </a:tc>
                <a:tc>
                  <a:txBody>
                    <a:bodyPr/>
                    <a:lstStyle/>
                    <a:p>
                      <a:pPr indent="0" lvl="0" marL="0" rtl="0" algn="l">
                        <a:spcBef>
                          <a:spcPts val="0"/>
                        </a:spcBef>
                        <a:spcAft>
                          <a:spcPts val="0"/>
                        </a:spcAft>
                        <a:buNone/>
                      </a:pPr>
                      <a:r>
                        <a:rPr lang="en-GB"/>
                        <a:t>          1.393</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