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1F71-7FE5-98B4-EEA5-00673934E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003BE-9C41-288A-734B-3B0340D5C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765C4-EBF8-B0A0-E96E-5150A1E9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703D8-30D3-7D74-73D7-CE6952BC3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3CA3B-1EC9-3FBC-3782-4E1BD393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9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755B6-4306-EF80-2D57-DF1D14A5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638C9-8E15-7BBF-5E64-C98287C03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B630D-0F19-CCC4-84C9-36D2AA77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A236-6B91-DE3A-7FDE-91FA2D64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6643B-8572-65EA-E1D0-23542B2A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00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73C9DC-8050-5271-9CF2-49ED4725F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9B16B-7270-69DF-7FC4-A277B357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5330-DDD0-837F-723D-3045C6F4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B2B87-5AF0-A456-5BE1-5576CFE4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021A7-6C92-FC31-160A-DF953CA63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000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C804-0A02-63C5-E7BD-9FC46686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7A494-32C7-9A95-8F5C-C8EBC785C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EE768-E25A-57F1-49E5-2BB7EB2A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7D524-E03E-6233-4D6E-B8E2BB91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11C36-7CDD-FCDF-FD75-22027C13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5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36EB-7828-EC46-B5E4-F85CF78D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024A7-DB29-3480-B701-EBED313C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C5BF-1652-8DDD-0960-97F8EB93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0C83-C02B-D842-473C-C8A38596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5C7C5-FF91-C68D-6638-D8764063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583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A26D3-9AE7-33BF-222D-1584F1F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9E5B3-B5E6-61D9-F8FC-20E79D92F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D20C4-8F2C-2E61-D811-A0C26857A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1EFC4-C8CA-55DC-4496-9F7F6FC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1C0A-11DF-4F7A-3B30-2F5F6003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1029D-AAA1-F827-B27C-7C0EAADAC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884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DEDE-840C-3C37-FE69-4FF8A6B8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57534-0889-8E8E-0D09-2669E52A7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25723-99CB-37FF-F80C-BE93333EDD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D56FA-07E4-60A0-C806-2F3AE33EF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F4A85-2C0D-46EA-A319-EB52E0C3E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924D4-CF8D-4821-5291-9FE7BEF6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F1A3A-F4FB-62A6-2189-A3360E62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9BFE7-2470-B07C-0995-842785F9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1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4A4A-3568-3BCF-1425-E10C1C63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904E3-E575-0889-7E59-24EAB8FF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D8972F-5A95-D987-0B9F-46E812C6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A7D94-74AF-358B-D913-90B18C8A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68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3AD05-2DCF-87F1-4EB8-CD8B0328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16B63-C500-E6D2-B838-A922535B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846A2-425B-5381-9BDF-8CC7A1C0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56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977F4-5DEE-4D22-DFB3-FCDA57A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E0DD-F77B-0822-5095-A819D29B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9D2CF-F4CE-15FD-6693-6CE99C0C9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A422D-7CA6-6579-49A2-09DFAE24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4C636-53A1-F316-AE94-56B9EFC9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4703D-A6CF-B87A-4AF1-63FB168F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35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BCE2-9290-4610-E632-5F9B11B2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EFC70D-1804-566F-A309-7A3F1BBD2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EA91A-D3FD-E44B-E816-BB9F8374E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480A1-9E8F-021F-EA57-E248426F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90C45-EEE4-55C1-613D-087E74198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49270-3DA5-7473-DC51-AF48D1B2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73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38EB1A-BDD5-9BC1-A0F1-1B292F293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2F6B3-8C76-C505-DD81-0DA53FB0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A6A48-6C4E-DC76-D395-01B2B090F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21296-7BA6-494F-A3E7-618415DFF77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97567-10B3-B05E-48F3-0EF6F5232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0F16-6AD2-61E4-9F17-C570E7A4C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AC5EC-14A6-49B4-B943-DB16A42C5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2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8B97DA9-3620-1FD3-4B4C-C95D7ED39BF2}"/>
              </a:ext>
            </a:extLst>
          </p:cNvPr>
          <p:cNvGrpSpPr/>
          <p:nvPr/>
        </p:nvGrpSpPr>
        <p:grpSpPr>
          <a:xfrm>
            <a:off x="662940" y="685800"/>
            <a:ext cx="11148060" cy="5056632"/>
            <a:chOff x="662940" y="685800"/>
            <a:chExt cx="11148060" cy="505663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97C66C1-39F8-57BE-E4A7-526D646BA9CB}"/>
                </a:ext>
              </a:extLst>
            </p:cNvPr>
            <p:cNvSpPr/>
            <p:nvPr/>
          </p:nvSpPr>
          <p:spPr>
            <a:xfrm>
              <a:off x="662940" y="685800"/>
              <a:ext cx="3154680" cy="50566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7A67938-876D-6C1F-5FDA-AD73A7B407E2}"/>
                </a:ext>
              </a:extLst>
            </p:cNvPr>
            <p:cNvSpPr txBox="1"/>
            <p:nvPr/>
          </p:nvSpPr>
          <p:spPr>
            <a:xfrm>
              <a:off x="914400" y="1305592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Python CNN Workload</a:t>
              </a:r>
            </a:p>
            <a:p>
              <a:pPr algn="ctr"/>
              <a:r>
                <a:rPr lang="en-IN" sz="1200" i="1" dirty="0"/>
                <a:t>CNN_digit_recognizer.py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103C29-3F47-31F9-6FF0-90C3CC0EA326}"/>
                </a:ext>
              </a:extLst>
            </p:cNvPr>
            <p:cNvSpPr txBox="1"/>
            <p:nvPr/>
          </p:nvSpPr>
          <p:spPr>
            <a:xfrm>
              <a:off x="914400" y="1957281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CNN Class (</a:t>
              </a:r>
              <a:r>
                <a:rPr lang="en-IN" sz="1200" dirty="0" err="1"/>
                <a:t>SimpleCNN</a:t>
              </a:r>
              <a:r>
                <a:rPr lang="en-IN" sz="1200" dirty="0"/>
                <a:t>)</a:t>
              </a:r>
              <a:br>
                <a:rPr lang="en-IN" sz="1200" dirty="0"/>
              </a:br>
              <a:r>
                <a:rPr lang="en-IN" sz="1200" dirty="0"/>
                <a:t>simple_cnn.py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F00ED4-54CD-5482-EFC5-6C1D9BE09D0C}"/>
                </a:ext>
              </a:extLst>
            </p:cNvPr>
            <p:cNvSpPr txBox="1"/>
            <p:nvPr/>
          </p:nvSpPr>
          <p:spPr>
            <a:xfrm>
              <a:off x="975360" y="2608118"/>
              <a:ext cx="260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Convolution Layer conv2d.py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223C10-D698-ED80-C0A0-622F34F7EAF3}"/>
                </a:ext>
              </a:extLst>
            </p:cNvPr>
            <p:cNvSpPr txBox="1"/>
            <p:nvPr/>
          </p:nvSpPr>
          <p:spPr>
            <a:xfrm>
              <a:off x="937260" y="3080324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Matrix Multiplication Operation</a:t>
              </a:r>
              <a:br>
                <a:rPr lang="en-IN" sz="1200" dirty="0"/>
              </a:br>
              <a:r>
                <a:rPr lang="en-US" sz="12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C</a:t>
              </a:r>
              <a:r>
                <a:rPr lang="en-US" sz="1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=</a:t>
              </a:r>
              <a:r>
                <a:rPr lang="en-US" sz="1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1" dirty="0" err="1">
                  <a:solidFill>
                    <a:srgbClr val="AA3731"/>
                  </a:solidFill>
                  <a:effectLst/>
                  <a:latin typeface="Consolas" panose="020B0609020204030204" pitchFamily="49" charset="0"/>
                </a:rPr>
                <a:t>matrix_mul_hw</a:t>
              </a:r>
              <a:r>
                <a:rPr lang="en-US" sz="12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2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A</a:t>
              </a:r>
              <a:r>
                <a:rPr lang="en-US" sz="12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,</a:t>
              </a:r>
              <a:r>
                <a:rPr lang="en-US" sz="1200" b="0" dirty="0">
                  <a:solidFill>
                    <a:srgbClr val="333333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200" b="0" dirty="0">
                  <a:solidFill>
                    <a:srgbClr val="7A3E9D"/>
                  </a:solidFill>
                  <a:effectLst/>
                  <a:latin typeface="Consolas" panose="020B0609020204030204" pitchFamily="49" charset="0"/>
                </a:rPr>
                <a:t>B</a:t>
              </a:r>
              <a:r>
                <a:rPr lang="en-US" sz="1200" b="0" dirty="0">
                  <a:solidFill>
                    <a:srgbClr val="777777"/>
                  </a:solidFill>
                  <a:effectLst/>
                  <a:latin typeface="Consolas" panose="020B0609020204030204" pitchFamily="49" charset="0"/>
                </a:rPr>
                <a:t>)</a:t>
              </a:r>
              <a:endParaRPr lang="en-IN" sz="12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6D92D91-9F5D-82ED-32EB-0345FD0D3EF1}"/>
                </a:ext>
              </a:extLst>
            </p:cNvPr>
            <p:cNvSpPr/>
            <p:nvPr/>
          </p:nvSpPr>
          <p:spPr>
            <a:xfrm>
              <a:off x="8656320" y="685800"/>
              <a:ext cx="3154680" cy="505663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4AC448D-04F3-9163-9AE1-0972EFBD27D0}"/>
                </a:ext>
              </a:extLst>
            </p:cNvPr>
            <p:cNvSpPr/>
            <p:nvPr/>
          </p:nvSpPr>
          <p:spPr>
            <a:xfrm>
              <a:off x="4659630" y="685800"/>
              <a:ext cx="3154680" cy="5056632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949BF0-6916-60D7-25B8-C10440C55A3F}"/>
                </a:ext>
              </a:extLst>
            </p:cNvPr>
            <p:cNvSpPr txBox="1"/>
            <p:nvPr/>
          </p:nvSpPr>
          <p:spPr>
            <a:xfrm>
              <a:off x="4933950" y="1305592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Python </a:t>
              </a:r>
              <a:r>
                <a:rPr lang="en-IN" sz="1200" dirty="0" err="1"/>
                <a:t>cocotb</a:t>
              </a:r>
              <a:r>
                <a:rPr lang="en-IN" sz="1200" dirty="0"/>
                <a:t> testbench</a:t>
              </a:r>
              <a:br>
                <a:rPr lang="en-IN" sz="1200" dirty="0"/>
              </a:br>
              <a:r>
                <a:rPr lang="en-IN" sz="1200" dirty="0"/>
                <a:t>test_matrix_mul_spi.py</a:t>
              </a:r>
              <a:endParaRPr lang="en-IN" sz="1200" i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5FC7067-25D3-F0AB-87AC-B0048D5608F0}"/>
                </a:ext>
              </a:extLst>
            </p:cNvPr>
            <p:cNvSpPr txBox="1"/>
            <p:nvPr/>
          </p:nvSpPr>
          <p:spPr>
            <a:xfrm>
              <a:off x="937260" y="3731839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 err="1"/>
                <a:t>Cocotb</a:t>
              </a:r>
              <a:r>
                <a:rPr lang="en-IN" sz="1200" dirty="0"/>
                <a:t> is called by </a:t>
              </a:r>
              <a:r>
                <a:rPr lang="en-IN" sz="1200" dirty="0" err="1"/>
                <a:t>hw</a:t>
              </a:r>
              <a:r>
                <a:rPr lang="en-IN" sz="1200" dirty="0"/>
                <a:t> wrapper</a:t>
              </a:r>
              <a:br>
                <a:rPr lang="en-IN" sz="1200" dirty="0"/>
              </a:br>
              <a:r>
                <a:rPr lang="en-IN" sz="1200" dirty="0"/>
                <a:t>matrix_hw_wrapper.py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B24755-5F10-2C10-37B0-C2A3EADE6A53}"/>
                </a:ext>
              </a:extLst>
            </p:cNvPr>
            <p:cNvSpPr txBox="1"/>
            <p:nvPr/>
          </p:nvSpPr>
          <p:spPr>
            <a:xfrm>
              <a:off x="4933950" y="1957281"/>
              <a:ext cx="260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DUT signal stimulation like </a:t>
              </a:r>
              <a:r>
                <a:rPr lang="en-IN" sz="1200" i="1" dirty="0" err="1"/>
                <a:t>clk</a:t>
              </a:r>
              <a:r>
                <a:rPr lang="en-IN" sz="1200" i="1" dirty="0"/>
                <a:t> &amp; </a:t>
              </a:r>
              <a:r>
                <a:rPr lang="en-IN" sz="1200" i="1" dirty="0" err="1"/>
                <a:t>rst_n</a:t>
              </a:r>
              <a:endParaRPr lang="en-IN" sz="1200" i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0DCF158-0A0D-D63B-E042-CCA0C06DF5BA}"/>
                </a:ext>
              </a:extLst>
            </p:cNvPr>
            <p:cNvSpPr txBox="1"/>
            <p:nvPr/>
          </p:nvSpPr>
          <p:spPr>
            <a:xfrm>
              <a:off x="4933950" y="2424304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Input Matrix A &amp; B are transferred via SPI bus to DUT</a:t>
              </a:r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0C0E7E59-1E22-C35D-A249-366078CB2B45}"/>
                </a:ext>
              </a:extLst>
            </p:cNvPr>
            <p:cNvCxnSpPr>
              <a:stCxn id="16" idx="3"/>
              <a:endCxn id="15" idx="1"/>
            </p:cNvCxnSpPr>
            <p:nvPr/>
          </p:nvCxnSpPr>
          <p:spPr>
            <a:xfrm flipV="1">
              <a:off x="3543300" y="1536425"/>
              <a:ext cx="1390650" cy="2426247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BE27AE8-4EF7-387E-7898-342949CC3828}"/>
                </a:ext>
              </a:extLst>
            </p:cNvPr>
            <p:cNvSpPr txBox="1"/>
            <p:nvPr/>
          </p:nvSpPr>
          <p:spPr>
            <a:xfrm>
              <a:off x="9003792" y="2340222"/>
              <a:ext cx="2606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DUT RTL top module receives the input Matrix A &amp; B over SPI bus</a:t>
              </a:r>
              <a:br>
                <a:rPr lang="en-IN" sz="1200" dirty="0"/>
              </a:br>
              <a:r>
                <a:rPr lang="en-IN" sz="1200" dirty="0" err="1"/>
                <a:t>spi_matrix_loader.v</a:t>
              </a:r>
              <a:endParaRPr lang="en-IN" sz="1200" i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6F29C9-9D4D-655D-C206-F96B503C5BD7}"/>
                </a:ext>
              </a:extLst>
            </p:cNvPr>
            <p:cNvSpPr txBox="1"/>
            <p:nvPr/>
          </p:nvSpPr>
          <p:spPr>
            <a:xfrm>
              <a:off x="9003792" y="3428999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Matrix Multiplication is done using</a:t>
              </a:r>
              <a:br>
                <a:rPr lang="en-IN" sz="1200" dirty="0"/>
              </a:br>
              <a:r>
                <a:rPr lang="en-IN" sz="1200" dirty="0" err="1"/>
                <a:t>MatrixMulEngine.v</a:t>
              </a:r>
              <a:endParaRPr lang="en-IN" sz="1200" i="1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3021C1F-4306-5259-37BA-DAA1B972E98F}"/>
                </a:ext>
              </a:extLst>
            </p:cNvPr>
            <p:cNvSpPr txBox="1"/>
            <p:nvPr/>
          </p:nvSpPr>
          <p:spPr>
            <a:xfrm>
              <a:off x="9003792" y="4317608"/>
              <a:ext cx="2606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Output Matrix C is sent back to </a:t>
              </a:r>
              <a:r>
                <a:rPr lang="en-IN" sz="1200" dirty="0" err="1"/>
                <a:t>cocotb</a:t>
              </a:r>
              <a:r>
                <a:rPr lang="en-IN" sz="1200" dirty="0"/>
                <a:t> via SPI bus</a:t>
              </a:r>
              <a:br>
                <a:rPr lang="en-IN" sz="1200" dirty="0"/>
              </a:br>
              <a:r>
                <a:rPr lang="en-IN" sz="1200" dirty="0" err="1"/>
                <a:t>spi_matrix_sender.v</a:t>
              </a:r>
              <a:endParaRPr lang="en-IN" sz="1200" i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61B029-D54A-5366-4BEE-2AFB1EAB37DD}"/>
                </a:ext>
              </a:extLst>
            </p:cNvPr>
            <p:cNvSpPr txBox="1"/>
            <p:nvPr/>
          </p:nvSpPr>
          <p:spPr>
            <a:xfrm>
              <a:off x="8930640" y="1305591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Top Module DUT</a:t>
              </a:r>
              <a:br>
                <a:rPr lang="en-IN" sz="1200" dirty="0"/>
              </a:br>
              <a:r>
                <a:rPr lang="en-IN" sz="1200" dirty="0" err="1"/>
                <a:t>MatrixMul_top.v</a:t>
              </a:r>
              <a:endParaRPr lang="en-IN" sz="1200" i="1" dirty="0"/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B7829B3B-2F68-A2D2-9EBA-DD483AA41CA4}"/>
                </a:ext>
              </a:extLst>
            </p:cNvPr>
            <p:cNvSpPr/>
            <p:nvPr/>
          </p:nvSpPr>
          <p:spPr>
            <a:xfrm>
              <a:off x="7498842" y="2342862"/>
              <a:ext cx="1543050" cy="6152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SPI MOSI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744A5912-2B35-EABE-14D7-79530D616055}"/>
                </a:ext>
              </a:extLst>
            </p:cNvPr>
            <p:cNvSpPr/>
            <p:nvPr/>
          </p:nvSpPr>
          <p:spPr>
            <a:xfrm flipH="1">
              <a:off x="7498842" y="4185444"/>
              <a:ext cx="1543050" cy="6152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200" dirty="0"/>
                <a:t>SPI MISO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A46ADD-7CF8-7B76-6D32-86D9EBCD0DE7}"/>
                </a:ext>
              </a:extLst>
            </p:cNvPr>
            <p:cNvSpPr txBox="1"/>
            <p:nvPr/>
          </p:nvSpPr>
          <p:spPr>
            <a:xfrm>
              <a:off x="4933950" y="4267579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Output Matrix C is received via SPI bus from DUT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E28CA-6A7F-89FA-CAFB-B42FDFA75D1E}"/>
                </a:ext>
              </a:extLst>
            </p:cNvPr>
            <p:cNvSpPr txBox="1"/>
            <p:nvPr/>
          </p:nvSpPr>
          <p:spPr>
            <a:xfrm>
              <a:off x="4933950" y="4882867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Result Matrix C is returned to Python Workload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67FA04-4C5D-0C1B-0793-1E743B488135}"/>
                </a:ext>
              </a:extLst>
            </p:cNvPr>
            <p:cNvSpPr txBox="1"/>
            <p:nvPr/>
          </p:nvSpPr>
          <p:spPr>
            <a:xfrm>
              <a:off x="975360" y="4388286"/>
              <a:ext cx="26060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Result Matrix C is received from </a:t>
              </a:r>
              <a:r>
                <a:rPr lang="en-IN" sz="1200" dirty="0" err="1"/>
                <a:t>cocotb</a:t>
              </a:r>
              <a:endParaRPr lang="en-IN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A8448DA-F32C-8E50-3B91-FF18FADC6A40}"/>
                </a:ext>
              </a:extLst>
            </p:cNvPr>
            <p:cNvSpPr txBox="1"/>
            <p:nvPr/>
          </p:nvSpPr>
          <p:spPr>
            <a:xfrm>
              <a:off x="975360" y="4952399"/>
              <a:ext cx="2606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dirty="0"/>
                <a:t>Python Workload proceeds to further functions</a:t>
              </a:r>
            </a:p>
          </p:txBody>
        </p: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8A9E4F9E-8A94-7A3E-0A9F-EDE21F3FDB3E}"/>
                </a:ext>
              </a:extLst>
            </p:cNvPr>
            <p:cNvCxnSpPr>
              <a:cxnSpLocks/>
              <a:stCxn id="30" idx="1"/>
              <a:endCxn id="32" idx="3"/>
            </p:cNvCxnSpPr>
            <p:nvPr/>
          </p:nvCxnSpPr>
          <p:spPr>
            <a:xfrm rot="10800000">
              <a:off x="3581400" y="4526786"/>
              <a:ext cx="1352550" cy="586914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5FE45C-7DDE-599D-0487-C5F66437C0ED}"/>
                </a:ext>
              </a:extLst>
            </p:cNvPr>
            <p:cNvSpPr txBox="1"/>
            <p:nvPr/>
          </p:nvSpPr>
          <p:spPr>
            <a:xfrm>
              <a:off x="937260" y="762824"/>
              <a:ext cx="2606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Python Framework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E121C0C-17F9-0CA8-8E24-9F884EBB9536}"/>
                </a:ext>
              </a:extLst>
            </p:cNvPr>
            <p:cNvSpPr txBox="1"/>
            <p:nvPr/>
          </p:nvSpPr>
          <p:spPr>
            <a:xfrm>
              <a:off x="4933950" y="794736"/>
              <a:ext cx="2606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 err="1"/>
                <a:t>Cocotb</a:t>
              </a:r>
              <a:r>
                <a:rPr lang="en-IN" sz="1600" b="1" dirty="0"/>
                <a:t> Framework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D0328D-AEE4-88F7-39A9-CADAAAA1E829}"/>
                </a:ext>
              </a:extLst>
            </p:cNvPr>
            <p:cNvSpPr txBox="1"/>
            <p:nvPr/>
          </p:nvSpPr>
          <p:spPr>
            <a:xfrm>
              <a:off x="8930640" y="794736"/>
              <a:ext cx="26060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RTL DUT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9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5EB1859F-7965-47A8-E27D-082BA5F24DC0}"/>
              </a:ext>
            </a:extLst>
          </p:cNvPr>
          <p:cNvGrpSpPr/>
          <p:nvPr/>
        </p:nvGrpSpPr>
        <p:grpSpPr>
          <a:xfrm>
            <a:off x="192031" y="762824"/>
            <a:ext cx="3881613" cy="2666176"/>
            <a:chOff x="192031" y="762824"/>
            <a:chExt cx="3881613" cy="2666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105DC-262E-159D-C1E3-FE9628D51E3A}"/>
                </a:ext>
              </a:extLst>
            </p:cNvPr>
            <p:cNvSpPr txBox="1"/>
            <p:nvPr/>
          </p:nvSpPr>
          <p:spPr>
            <a:xfrm>
              <a:off x="937260" y="762824"/>
              <a:ext cx="2606040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Pure Python Software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D69BA1A-3009-5B3F-A165-9FA9A71B6A03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84" y="1101378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2C6404-66F7-A255-96B7-F83654B1B571}"/>
                </a:ext>
              </a:extLst>
            </p:cNvPr>
            <p:cNvCxnSpPr/>
            <p:nvPr/>
          </p:nvCxnSpPr>
          <p:spPr>
            <a:xfrm>
              <a:off x="3104388" y="1874520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AF47E66-D09B-5C1E-DE38-412DD7209219}"/>
                </a:ext>
              </a:extLst>
            </p:cNvPr>
            <p:cNvCxnSpPr>
              <a:cxnSpLocks/>
            </p:cNvCxnSpPr>
            <p:nvPr/>
          </p:nvCxnSpPr>
          <p:spPr>
            <a:xfrm>
              <a:off x="1289304" y="1101378"/>
              <a:ext cx="0" cy="232762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4A836D7-8497-8171-BED1-3343D0E9D2D0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84" y="1878618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58F048-85F8-DB9B-AC13-CBD70C4FA78D}"/>
                </a:ext>
              </a:extLst>
            </p:cNvPr>
            <p:cNvCxnSpPr/>
            <p:nvPr/>
          </p:nvCxnSpPr>
          <p:spPr>
            <a:xfrm>
              <a:off x="3104388" y="2651760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BAE130-DBE4-DA27-FD1C-2D2704BB7747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84" y="2655857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5AE48A-7AC2-E960-0C54-1176184344F3}"/>
                </a:ext>
              </a:extLst>
            </p:cNvPr>
            <p:cNvCxnSpPr/>
            <p:nvPr/>
          </p:nvCxnSpPr>
          <p:spPr>
            <a:xfrm>
              <a:off x="3104388" y="3428999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ABE45-6235-B9BA-4AD2-2ACFF7686DE7}"/>
                </a:ext>
              </a:extLst>
            </p:cNvPr>
            <p:cNvSpPr txBox="1"/>
            <p:nvPr/>
          </p:nvSpPr>
          <p:spPr>
            <a:xfrm>
              <a:off x="192031" y="2080522"/>
              <a:ext cx="1097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 = 0.00432 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A17F8C-3833-8208-B72C-29693185F277}"/>
                </a:ext>
              </a:extLst>
            </p:cNvPr>
            <p:cNvSpPr txBox="1"/>
            <p:nvPr/>
          </p:nvSpPr>
          <p:spPr>
            <a:xfrm>
              <a:off x="2939801" y="1314576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 = 0.00148 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47D3FD-C2F8-EEB9-438B-F2643E175D6D}"/>
                </a:ext>
              </a:extLst>
            </p:cNvPr>
            <p:cNvSpPr txBox="1"/>
            <p:nvPr/>
          </p:nvSpPr>
          <p:spPr>
            <a:xfrm>
              <a:off x="2958092" y="2104697"/>
              <a:ext cx="1115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T3 = 0.00136 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6C2CA0-049B-06E4-A3DA-4CDA7A10A6A3}"/>
                </a:ext>
              </a:extLst>
            </p:cNvPr>
            <p:cNvSpPr txBox="1"/>
            <p:nvPr/>
          </p:nvSpPr>
          <p:spPr>
            <a:xfrm rot="16200000">
              <a:off x="1796439" y="2034356"/>
              <a:ext cx="1171150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Computational </a:t>
              </a:r>
              <a:br>
                <a:rPr lang="en-IN" sz="1200" b="1" dirty="0"/>
              </a:br>
              <a:r>
                <a:rPr lang="en-IN" sz="1200" b="1" dirty="0"/>
                <a:t>Bottleneck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7E168831-241C-6972-AC75-ACC7DE1CF221}"/>
                </a:ext>
              </a:extLst>
            </p:cNvPr>
            <p:cNvSpPr/>
            <p:nvPr/>
          </p:nvSpPr>
          <p:spPr>
            <a:xfrm>
              <a:off x="2633479" y="1874520"/>
              <a:ext cx="393192" cy="781336"/>
            </a:xfrm>
            <a:prstGeom prst="leftBrace">
              <a:avLst>
                <a:gd name="adj1" fmla="val 17635"/>
                <a:gd name="adj2" fmla="val 50000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69E21D5-8D0B-0BD0-9E5C-90FE37EB2407}"/>
                </a:ext>
              </a:extLst>
            </p:cNvPr>
            <p:cNvSpPr txBox="1"/>
            <p:nvPr/>
          </p:nvSpPr>
          <p:spPr>
            <a:xfrm>
              <a:off x="2939800" y="2902224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T4 = 0.00148 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7BDA4A-DDB1-1750-2589-D960174F00F4}"/>
              </a:ext>
            </a:extLst>
          </p:cNvPr>
          <p:cNvGrpSpPr/>
          <p:nvPr/>
        </p:nvGrpSpPr>
        <p:grpSpPr>
          <a:xfrm>
            <a:off x="4231526" y="762824"/>
            <a:ext cx="4584106" cy="2743834"/>
            <a:chOff x="4231526" y="762824"/>
            <a:chExt cx="4584106" cy="27438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DB9D298-24D3-7D68-BF4E-A2AF672A3F7D}"/>
                </a:ext>
              </a:extLst>
            </p:cNvPr>
            <p:cNvSpPr txBox="1"/>
            <p:nvPr/>
          </p:nvSpPr>
          <p:spPr>
            <a:xfrm>
              <a:off x="4231526" y="762824"/>
              <a:ext cx="4261127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Software with Hardware Acceleration (SPI)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AAE319D-C88C-0F82-310D-6549A043FF56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78" y="1090258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8F9721E-C0EF-CCE3-A6BA-7A47D9104278}"/>
                </a:ext>
              </a:extLst>
            </p:cNvPr>
            <p:cNvCxnSpPr>
              <a:cxnSpLocks/>
            </p:cNvCxnSpPr>
            <p:nvPr/>
          </p:nvCxnSpPr>
          <p:spPr>
            <a:xfrm>
              <a:off x="4592722" y="1090258"/>
              <a:ext cx="0" cy="232762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8C6216-044D-4845-75FC-B48D05F4DD27}"/>
                </a:ext>
              </a:extLst>
            </p:cNvPr>
            <p:cNvCxnSpPr>
              <a:cxnSpLocks/>
            </p:cNvCxnSpPr>
            <p:nvPr/>
          </p:nvCxnSpPr>
          <p:spPr>
            <a:xfrm>
              <a:off x="7717689" y="1871595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70E8DB9-31A4-D5D8-8025-3ED46FB9254E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78" y="2644737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2CE5A8-2DF6-1134-17BA-A28A734B1A81}"/>
                </a:ext>
              </a:extLst>
            </p:cNvPr>
            <p:cNvCxnSpPr/>
            <p:nvPr/>
          </p:nvCxnSpPr>
          <p:spPr>
            <a:xfrm>
              <a:off x="5758582" y="3417879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49DE8A-6B74-8EDD-3BC8-88CA8853AD10}"/>
                </a:ext>
              </a:extLst>
            </p:cNvPr>
            <p:cNvSpPr txBox="1"/>
            <p:nvPr/>
          </p:nvSpPr>
          <p:spPr>
            <a:xfrm>
              <a:off x="4290981" y="2084791"/>
              <a:ext cx="1097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T8 = 93.308 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7E3E07E-0480-347D-F55C-8B80A66F86AF}"/>
                </a:ext>
              </a:extLst>
            </p:cNvPr>
            <p:cNvSpPr txBox="1"/>
            <p:nvPr/>
          </p:nvSpPr>
          <p:spPr>
            <a:xfrm>
              <a:off x="5593995" y="1303456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 = 0.00148 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1B2A51-EFFC-2D2A-F5BD-24DDF885F40E}"/>
                </a:ext>
              </a:extLst>
            </p:cNvPr>
            <p:cNvSpPr txBox="1"/>
            <p:nvPr/>
          </p:nvSpPr>
          <p:spPr>
            <a:xfrm>
              <a:off x="7317623" y="2079963"/>
              <a:ext cx="820537" cy="281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T6 = 90 ns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C4FB298-D4A4-E3F1-0DE3-FD06C66F822B}"/>
                </a:ext>
              </a:extLst>
            </p:cNvPr>
            <p:cNvSpPr txBox="1"/>
            <p:nvPr/>
          </p:nvSpPr>
          <p:spPr>
            <a:xfrm>
              <a:off x="5593994" y="2891104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T4 = 0.00148 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E75D2AB-7410-2799-1FB0-BF768B6883B2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78" y="1863400"/>
              <a:ext cx="17625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9FDD8C8-CA53-5D8A-9349-61B8EB6345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5178" y="2644737"/>
              <a:ext cx="1762511" cy="19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BA4C83E-486A-1297-CC89-2B28C983477A}"/>
                </a:ext>
              </a:extLst>
            </p:cNvPr>
            <p:cNvSpPr/>
            <p:nvPr/>
          </p:nvSpPr>
          <p:spPr>
            <a:xfrm>
              <a:off x="6709551" y="1445953"/>
              <a:ext cx="608072" cy="159904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3159F23-44FE-C066-0468-375B566107D5}"/>
                </a:ext>
              </a:extLst>
            </p:cNvPr>
            <p:cNvSpPr txBox="1"/>
            <p:nvPr/>
          </p:nvSpPr>
          <p:spPr>
            <a:xfrm>
              <a:off x="6709550" y="1520019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T5 = 46.653 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AC3A102-0DAC-5EC7-5795-005B9A688188}"/>
                </a:ext>
              </a:extLst>
            </p:cNvPr>
            <p:cNvSpPr txBox="1"/>
            <p:nvPr/>
          </p:nvSpPr>
          <p:spPr>
            <a:xfrm>
              <a:off x="6736969" y="2751679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T7 = 46.653 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039B544-E795-B024-8093-867C357E7706}"/>
                </a:ext>
              </a:extLst>
            </p:cNvPr>
            <p:cNvSpPr txBox="1"/>
            <p:nvPr/>
          </p:nvSpPr>
          <p:spPr>
            <a:xfrm>
              <a:off x="6638495" y="3044993"/>
              <a:ext cx="1312504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Communication Cost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7EA2A7E-B116-EE39-260B-66BF9889C24B}"/>
                </a:ext>
              </a:extLst>
            </p:cNvPr>
            <p:cNvSpPr txBox="1"/>
            <p:nvPr/>
          </p:nvSpPr>
          <p:spPr>
            <a:xfrm rot="16200000">
              <a:off x="7999225" y="2038626"/>
              <a:ext cx="1171150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Hardware Execution Time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322C879-DB53-0604-13B5-CB200735B953}"/>
                </a:ext>
              </a:extLst>
            </p:cNvPr>
            <p:cNvSpPr/>
            <p:nvPr/>
          </p:nvSpPr>
          <p:spPr>
            <a:xfrm flipH="1">
              <a:off x="7888972" y="1871595"/>
              <a:ext cx="393192" cy="781336"/>
            </a:xfrm>
            <a:prstGeom prst="leftBrace">
              <a:avLst>
                <a:gd name="adj1" fmla="val 17635"/>
                <a:gd name="adj2" fmla="val 50000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4702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ABA34-E57E-1EDA-D3AB-A728A7017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E7996C7-4591-FDC7-C769-44492E5DBF9F}"/>
              </a:ext>
            </a:extLst>
          </p:cNvPr>
          <p:cNvGrpSpPr/>
          <p:nvPr/>
        </p:nvGrpSpPr>
        <p:grpSpPr>
          <a:xfrm>
            <a:off x="192031" y="762824"/>
            <a:ext cx="3881613" cy="2666176"/>
            <a:chOff x="192031" y="762824"/>
            <a:chExt cx="3881613" cy="266617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50C1A0-B48E-AE32-D161-8A077ED67F98}"/>
                </a:ext>
              </a:extLst>
            </p:cNvPr>
            <p:cNvSpPr txBox="1"/>
            <p:nvPr/>
          </p:nvSpPr>
          <p:spPr>
            <a:xfrm>
              <a:off x="937260" y="762824"/>
              <a:ext cx="2606040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Pure Python Software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D613EC7-50E9-2CA7-7CF2-4B3578251BEF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84" y="1101378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AE4026-200A-0B79-7305-5AD71ED93566}"/>
                </a:ext>
              </a:extLst>
            </p:cNvPr>
            <p:cNvCxnSpPr/>
            <p:nvPr/>
          </p:nvCxnSpPr>
          <p:spPr>
            <a:xfrm>
              <a:off x="3104388" y="1874520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98EBA0-6B6B-FD24-7DED-9F17E9FE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289304" y="1101378"/>
              <a:ext cx="0" cy="232762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269CFB-923A-7044-6DE1-2CDDAA4B9B6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84" y="1878618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FB01C3-02FA-0038-B7F5-97034D312D7D}"/>
                </a:ext>
              </a:extLst>
            </p:cNvPr>
            <p:cNvCxnSpPr/>
            <p:nvPr/>
          </p:nvCxnSpPr>
          <p:spPr>
            <a:xfrm>
              <a:off x="3104388" y="2651760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9FC582-5C7E-29B0-C44F-2807F395B0CD}"/>
                </a:ext>
              </a:extLst>
            </p:cNvPr>
            <p:cNvCxnSpPr>
              <a:cxnSpLocks/>
            </p:cNvCxnSpPr>
            <p:nvPr/>
          </p:nvCxnSpPr>
          <p:spPr>
            <a:xfrm>
              <a:off x="3300984" y="2655857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44A37E-37C9-061C-BA97-ECECB1EC8CFD}"/>
                </a:ext>
              </a:extLst>
            </p:cNvPr>
            <p:cNvCxnSpPr/>
            <p:nvPr/>
          </p:nvCxnSpPr>
          <p:spPr>
            <a:xfrm>
              <a:off x="3104388" y="3428999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46931C-1766-90F7-3848-DC2C36C47003}"/>
                </a:ext>
              </a:extLst>
            </p:cNvPr>
            <p:cNvSpPr txBox="1"/>
            <p:nvPr/>
          </p:nvSpPr>
          <p:spPr>
            <a:xfrm>
              <a:off x="192031" y="2080522"/>
              <a:ext cx="10972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T1 = 0.00432 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907C0A-0465-424F-9C58-36A39E67C0CB}"/>
                </a:ext>
              </a:extLst>
            </p:cNvPr>
            <p:cNvSpPr txBox="1"/>
            <p:nvPr/>
          </p:nvSpPr>
          <p:spPr>
            <a:xfrm>
              <a:off x="2939801" y="1314576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 = 0.00148 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BF807B4-03A0-34B2-7B40-4EE8ADC6131D}"/>
                </a:ext>
              </a:extLst>
            </p:cNvPr>
            <p:cNvSpPr txBox="1"/>
            <p:nvPr/>
          </p:nvSpPr>
          <p:spPr>
            <a:xfrm>
              <a:off x="2958092" y="2104697"/>
              <a:ext cx="1115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T3 = 0.00136 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66AC24-585D-0C18-78CF-7C87A8046415}"/>
                </a:ext>
              </a:extLst>
            </p:cNvPr>
            <p:cNvSpPr txBox="1"/>
            <p:nvPr/>
          </p:nvSpPr>
          <p:spPr>
            <a:xfrm rot="16200000">
              <a:off x="1796439" y="2034356"/>
              <a:ext cx="1171150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Computational </a:t>
              </a:r>
              <a:br>
                <a:rPr lang="en-IN" sz="1200" b="1" dirty="0"/>
              </a:br>
              <a:r>
                <a:rPr lang="en-IN" sz="1200" b="1" dirty="0"/>
                <a:t>Bottleneck</a:t>
              </a:r>
            </a:p>
          </p:txBody>
        </p:sp>
        <p:sp>
          <p:nvSpPr>
            <p:cNvPr id="28" name="Left Brace 27">
              <a:extLst>
                <a:ext uri="{FF2B5EF4-FFF2-40B4-BE49-F238E27FC236}">
                  <a16:creationId xmlns:a16="http://schemas.microsoft.com/office/drawing/2014/main" id="{8D2D12C7-837D-CBF8-F95A-6D943C0E746B}"/>
                </a:ext>
              </a:extLst>
            </p:cNvPr>
            <p:cNvSpPr/>
            <p:nvPr/>
          </p:nvSpPr>
          <p:spPr>
            <a:xfrm>
              <a:off x="2633479" y="1874520"/>
              <a:ext cx="393192" cy="781336"/>
            </a:xfrm>
            <a:prstGeom prst="leftBrace">
              <a:avLst>
                <a:gd name="adj1" fmla="val 17635"/>
                <a:gd name="adj2" fmla="val 50000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82A36E-E950-8EF7-FD5D-BC1021C54B61}"/>
                </a:ext>
              </a:extLst>
            </p:cNvPr>
            <p:cNvSpPr txBox="1"/>
            <p:nvPr/>
          </p:nvSpPr>
          <p:spPr>
            <a:xfrm>
              <a:off x="2939800" y="2902224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T4 = 0.00148 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7F0CDD2-9512-B623-DAF1-C5FA580EC916}"/>
              </a:ext>
            </a:extLst>
          </p:cNvPr>
          <p:cNvGrpSpPr/>
          <p:nvPr/>
        </p:nvGrpSpPr>
        <p:grpSpPr>
          <a:xfrm>
            <a:off x="4231526" y="762824"/>
            <a:ext cx="4565818" cy="2743834"/>
            <a:chOff x="4231526" y="762824"/>
            <a:chExt cx="4565818" cy="274383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E6D116-3695-4951-F8D8-92249B18D528}"/>
                </a:ext>
              </a:extLst>
            </p:cNvPr>
            <p:cNvSpPr txBox="1"/>
            <p:nvPr/>
          </p:nvSpPr>
          <p:spPr>
            <a:xfrm>
              <a:off x="4231526" y="762824"/>
              <a:ext cx="4261127" cy="33855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/>
                <a:t>Software with Hardware Acceleration (PCI-E)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FC9D7E-4FC4-E653-A605-F0ADA325105F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78" y="1090258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E42569D-C37B-EA03-52AC-E85FA630ADF7}"/>
                </a:ext>
              </a:extLst>
            </p:cNvPr>
            <p:cNvCxnSpPr>
              <a:cxnSpLocks/>
            </p:cNvCxnSpPr>
            <p:nvPr/>
          </p:nvCxnSpPr>
          <p:spPr>
            <a:xfrm>
              <a:off x="4592722" y="1090258"/>
              <a:ext cx="0" cy="232762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6CBE70-6884-7B04-B01B-692CA17913F7}"/>
                </a:ext>
              </a:extLst>
            </p:cNvPr>
            <p:cNvCxnSpPr>
              <a:cxnSpLocks/>
            </p:cNvCxnSpPr>
            <p:nvPr/>
          </p:nvCxnSpPr>
          <p:spPr>
            <a:xfrm>
              <a:off x="7717689" y="1871595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93E3B58-5905-9E72-4A1F-659659C7E2B5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78" y="2644737"/>
              <a:ext cx="0" cy="7731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787084-92B8-BB5E-FB50-1CF7DDB83103}"/>
                </a:ext>
              </a:extLst>
            </p:cNvPr>
            <p:cNvCxnSpPr/>
            <p:nvPr/>
          </p:nvCxnSpPr>
          <p:spPr>
            <a:xfrm>
              <a:off x="5758582" y="3417879"/>
              <a:ext cx="393192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FC7B9B-5CC7-B9AB-86C4-D6A68C4A2BFF}"/>
                </a:ext>
              </a:extLst>
            </p:cNvPr>
            <p:cNvSpPr txBox="1"/>
            <p:nvPr/>
          </p:nvSpPr>
          <p:spPr>
            <a:xfrm>
              <a:off x="4290980" y="2084791"/>
              <a:ext cx="15111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T8 = 0.0000676027 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C4D550-85CC-9C8E-0500-2FC9DA4D1007}"/>
                </a:ext>
              </a:extLst>
            </p:cNvPr>
            <p:cNvSpPr txBox="1"/>
            <p:nvPr/>
          </p:nvSpPr>
          <p:spPr>
            <a:xfrm>
              <a:off x="5593995" y="1303456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T2 = 0.00148 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A72494F-F40D-B6EB-7FB6-9FB0A8552C4C}"/>
                </a:ext>
              </a:extLst>
            </p:cNvPr>
            <p:cNvSpPr txBox="1"/>
            <p:nvPr/>
          </p:nvSpPr>
          <p:spPr>
            <a:xfrm>
              <a:off x="7317624" y="2079963"/>
              <a:ext cx="9018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b="1" dirty="0"/>
                <a:t>T6 = 90 ns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61279CF-D706-D1D0-A52E-3309ED22A237}"/>
                </a:ext>
              </a:extLst>
            </p:cNvPr>
            <p:cNvSpPr txBox="1"/>
            <p:nvPr/>
          </p:nvSpPr>
          <p:spPr>
            <a:xfrm>
              <a:off x="5593994" y="2891104"/>
              <a:ext cx="1115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T4 = 0.00148 s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F1F2EC-4C03-EE25-9736-511D363E9620}"/>
                </a:ext>
              </a:extLst>
            </p:cNvPr>
            <p:cNvCxnSpPr>
              <a:cxnSpLocks/>
            </p:cNvCxnSpPr>
            <p:nvPr/>
          </p:nvCxnSpPr>
          <p:spPr>
            <a:xfrm>
              <a:off x="5955178" y="1863400"/>
              <a:ext cx="176251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E9C8B59-BCB7-8DDB-5BD0-5156CEB75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5178" y="2644737"/>
              <a:ext cx="1762511" cy="19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06CE137-DA45-EF97-D5F2-6FE5F98E90D9}"/>
                </a:ext>
              </a:extLst>
            </p:cNvPr>
            <p:cNvSpPr/>
            <p:nvPr/>
          </p:nvSpPr>
          <p:spPr>
            <a:xfrm>
              <a:off x="6709551" y="1445953"/>
              <a:ext cx="608072" cy="1599040"/>
            </a:xfrm>
            <a:prstGeom prst="roundRect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BCD70F1-0F33-A49F-B597-2C1DF5A6843E}"/>
                </a:ext>
              </a:extLst>
            </p:cNvPr>
            <p:cNvSpPr txBox="1"/>
            <p:nvPr/>
          </p:nvSpPr>
          <p:spPr>
            <a:xfrm>
              <a:off x="6709550" y="1520019"/>
              <a:ext cx="12414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T5 = 33756.35 ns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22ADF72-90ED-0F73-39CA-58EDEE253A49}"/>
                </a:ext>
              </a:extLst>
            </p:cNvPr>
            <p:cNvSpPr txBox="1"/>
            <p:nvPr/>
          </p:nvSpPr>
          <p:spPr>
            <a:xfrm>
              <a:off x="6736968" y="2751679"/>
              <a:ext cx="12639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T7 = 33756.35 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E7D34FB-21AE-4ADB-F2FC-EA1961D8BF6A}"/>
                </a:ext>
              </a:extLst>
            </p:cNvPr>
            <p:cNvSpPr txBox="1"/>
            <p:nvPr/>
          </p:nvSpPr>
          <p:spPr>
            <a:xfrm>
              <a:off x="6638495" y="3044993"/>
              <a:ext cx="1312504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Communication Cost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FDB02EC-9956-5476-5B16-27EF4F6D2E72}"/>
                </a:ext>
              </a:extLst>
            </p:cNvPr>
            <p:cNvSpPr txBox="1"/>
            <p:nvPr/>
          </p:nvSpPr>
          <p:spPr>
            <a:xfrm rot="16200000">
              <a:off x="7980937" y="2038626"/>
              <a:ext cx="1171150" cy="4616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/>
                <a:t>Hardware Execution Time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7BF4016B-6A84-045D-3A0C-B1F9187D8B36}"/>
                </a:ext>
              </a:extLst>
            </p:cNvPr>
            <p:cNvSpPr/>
            <p:nvPr/>
          </p:nvSpPr>
          <p:spPr>
            <a:xfrm flipH="1">
              <a:off x="7870684" y="1871595"/>
              <a:ext cx="393192" cy="781336"/>
            </a:xfrm>
            <a:prstGeom prst="leftBrace">
              <a:avLst>
                <a:gd name="adj1" fmla="val 17635"/>
                <a:gd name="adj2" fmla="val 50000"/>
              </a:avLst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346891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8182</TotalTime>
  <Words>306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Amey Kulkarni</dc:creator>
  <cp:lastModifiedBy>Amey Kulkarni</cp:lastModifiedBy>
  <cp:revision>11</cp:revision>
  <dcterms:created xsi:type="dcterms:W3CDTF">2025-06-09T03:20:43Z</dcterms:created>
  <dcterms:modified xsi:type="dcterms:W3CDTF">2025-06-14T19:42:45Z</dcterms:modified>
</cp:coreProperties>
</file>