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60" r:id="rId3"/>
    <p:sldId id="258" r:id="rId4"/>
    <p:sldId id="314" r:id="rId5"/>
    <p:sldId id="315" r:id="rId6"/>
    <p:sldId id="316" r:id="rId7"/>
    <p:sldId id="317" r:id="rId8"/>
    <p:sldId id="318" r:id="rId9"/>
    <p:sldId id="319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FB29F6-DB05-4E75-91B6-7C72074CB63A}">
  <a:tblStyle styleId="{6BFB29F6-DB05-4E75-91B6-7C72074CB6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>
        <p:scale>
          <a:sx n="131" d="100"/>
          <a:sy n="131" d="100"/>
        </p:scale>
        <p:origin x="5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11552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655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09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38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966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49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753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043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24ed99bf1a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24ed99bf1a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252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02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508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134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89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360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45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445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46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56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5" r:id="rId4"/>
    <p:sldLayoutId id="2147483671" r:id="rId5"/>
    <p:sldLayoutId id="2147483672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nfoescola.com/informatica/o-que-sao-linguagens-de-programaca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your presentation begins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A linguagem C++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10272" y="358669"/>
            <a:ext cx="73053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Palavras reservadas</a:t>
            </a:r>
            <a:endParaRPr dirty="0"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1223251" y="1216902"/>
            <a:ext cx="6967438" cy="3501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b="1" dirty="0" err="1"/>
              <a:t>static</a:t>
            </a:r>
            <a:r>
              <a:rPr lang="pt-PT" dirty="0"/>
              <a:t>: Utilizado </a:t>
            </a:r>
            <a:r>
              <a:rPr lang="pt-PT" dirty="0" smtClean="0"/>
              <a:t>para </a:t>
            </a:r>
            <a:r>
              <a:rPr lang="pt-PT" dirty="0"/>
              <a:t>especificar membros de uma classe que pertencem à classe em vez de instâncias </a:t>
            </a:r>
            <a:r>
              <a:rPr lang="pt-PT" dirty="0" smtClean="0"/>
              <a:t>individuais.</a:t>
            </a:r>
          </a:p>
          <a:p>
            <a:r>
              <a:rPr lang="pt-PT" b="1" dirty="0" err="1"/>
              <a:t>const</a:t>
            </a:r>
            <a:r>
              <a:rPr lang="pt-PT" dirty="0"/>
              <a:t>: Utilizado para declarar </a:t>
            </a:r>
            <a:r>
              <a:rPr lang="pt-PT" dirty="0" smtClean="0"/>
              <a:t>constantes.</a:t>
            </a:r>
          </a:p>
          <a:p>
            <a:r>
              <a:rPr lang="pt-PT" b="1" dirty="0" err="1"/>
              <a:t>class</a:t>
            </a:r>
            <a:r>
              <a:rPr lang="pt-PT" dirty="0"/>
              <a:t>: Utilizado para definir uma </a:t>
            </a:r>
            <a:r>
              <a:rPr lang="pt-PT" dirty="0" smtClean="0"/>
              <a:t>classe.</a:t>
            </a:r>
          </a:p>
          <a:p>
            <a:r>
              <a:rPr lang="pt-PT" b="1" dirty="0" err="1"/>
              <a:t>new</a:t>
            </a:r>
            <a:r>
              <a:rPr lang="pt-PT" dirty="0"/>
              <a:t> e </a:t>
            </a:r>
            <a:r>
              <a:rPr lang="pt-PT" b="1" dirty="0"/>
              <a:t>delete</a:t>
            </a:r>
            <a:r>
              <a:rPr lang="pt-PT" dirty="0"/>
              <a:t>: Utilizados para alocar e desalocar memória </a:t>
            </a:r>
            <a:r>
              <a:rPr lang="pt-PT" dirty="0" smtClean="0"/>
              <a:t>dinamicamente.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673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10272" y="358669"/>
            <a:ext cx="73053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Palavras reservadas</a:t>
            </a:r>
            <a:endParaRPr dirty="0"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1223251" y="1216902"/>
            <a:ext cx="6967438" cy="3501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b="1" dirty="0" err="1"/>
              <a:t>static</a:t>
            </a:r>
            <a:r>
              <a:rPr lang="pt-PT" dirty="0"/>
              <a:t>: Utilizado </a:t>
            </a:r>
            <a:r>
              <a:rPr lang="pt-PT" dirty="0" smtClean="0"/>
              <a:t>para </a:t>
            </a:r>
            <a:r>
              <a:rPr lang="pt-PT" dirty="0"/>
              <a:t>especificar membros de uma classe que pertencem à classe em vez de instâncias </a:t>
            </a:r>
            <a:r>
              <a:rPr lang="pt-PT" dirty="0" smtClean="0"/>
              <a:t>individuais.</a:t>
            </a:r>
          </a:p>
          <a:p>
            <a:r>
              <a:rPr lang="pt-PT" b="1" dirty="0" err="1"/>
              <a:t>const</a:t>
            </a:r>
            <a:r>
              <a:rPr lang="pt-PT" dirty="0"/>
              <a:t>: Utilizado para declarar </a:t>
            </a:r>
            <a:r>
              <a:rPr lang="pt-PT" dirty="0" smtClean="0"/>
              <a:t>constantes.</a:t>
            </a:r>
          </a:p>
          <a:p>
            <a:r>
              <a:rPr lang="pt-PT" b="1" dirty="0" err="1"/>
              <a:t>class</a:t>
            </a:r>
            <a:r>
              <a:rPr lang="pt-PT" dirty="0"/>
              <a:t>: Utilizado para definir </a:t>
            </a:r>
            <a:r>
              <a:rPr lang="pt-PT"/>
              <a:t>uma </a:t>
            </a:r>
            <a:r>
              <a:rPr lang="pt-PT" smtClean="0"/>
              <a:t>classe.</a:t>
            </a:r>
            <a:endParaRPr lang="pt-PT" dirty="0" smtClean="0"/>
          </a:p>
          <a:p>
            <a:r>
              <a:rPr lang="pt-PT" b="1" dirty="0" err="1"/>
              <a:t>new</a:t>
            </a:r>
            <a:r>
              <a:rPr lang="pt-PT" dirty="0"/>
              <a:t> e </a:t>
            </a:r>
            <a:r>
              <a:rPr lang="pt-PT" b="1" dirty="0"/>
              <a:t>delete</a:t>
            </a:r>
            <a:r>
              <a:rPr lang="pt-PT" dirty="0"/>
              <a:t>: Utilizados para alocar e desalocar memória </a:t>
            </a:r>
            <a:r>
              <a:rPr lang="pt-PT" dirty="0" smtClean="0"/>
              <a:t>dinamicamente.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02545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10272" y="358669"/>
            <a:ext cx="73053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Estruturas de seleção</a:t>
            </a:r>
            <a:endParaRPr dirty="0"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1223251" y="1216902"/>
            <a:ext cx="6967438" cy="3501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b="1" dirty="0" err="1" smtClean="0"/>
              <a:t>If</a:t>
            </a:r>
            <a:r>
              <a:rPr lang="pt-PT" b="1" dirty="0" smtClean="0"/>
              <a:t>: </a:t>
            </a:r>
            <a:r>
              <a:rPr lang="pt-PT" dirty="0" smtClean="0"/>
              <a:t>permite </a:t>
            </a:r>
            <a:r>
              <a:rPr lang="pt-PT" dirty="0"/>
              <a:t>executar um bloco de código se uma condição especificada for verdadeira</a:t>
            </a:r>
            <a:r>
              <a:rPr lang="pt-PT" dirty="0" smtClean="0"/>
              <a:t>. </a:t>
            </a:r>
            <a:r>
              <a:rPr lang="pt-PT" dirty="0"/>
              <a:t>Pode ser seguido opcionalmente por </a:t>
            </a:r>
            <a:r>
              <a:rPr lang="pt-PT" dirty="0" smtClean="0"/>
              <a:t>uma </a:t>
            </a:r>
            <a:r>
              <a:rPr lang="pt-PT" dirty="0"/>
              <a:t>cláusula </a:t>
            </a:r>
            <a:r>
              <a:rPr lang="pt-PT" dirty="0" err="1"/>
              <a:t>else</a:t>
            </a:r>
            <a:r>
              <a:rPr lang="pt-PT" dirty="0"/>
              <a:t> para condições </a:t>
            </a:r>
            <a:r>
              <a:rPr lang="pt-PT" dirty="0" smtClean="0"/>
              <a:t>alternativas.</a:t>
            </a:r>
          </a:p>
          <a:p>
            <a:r>
              <a:rPr lang="pt-PT" b="1" dirty="0" err="1" smtClean="0"/>
              <a:t>Switch</a:t>
            </a:r>
            <a:r>
              <a:rPr lang="pt-PT" b="1" dirty="0" smtClean="0"/>
              <a:t>: </a:t>
            </a:r>
            <a:r>
              <a:rPr lang="pt-PT" dirty="0"/>
              <a:t>permite selecionar um dos muitos blocos de código a serem executados com base no valor de uma expressão inteira ou característica</a:t>
            </a:r>
            <a:endParaRPr lang="pt-PT" b="1" dirty="0" smtClean="0"/>
          </a:p>
          <a:p>
            <a:r>
              <a:rPr lang="pt-PT" b="1" dirty="0"/>
              <a:t>Operador ternário</a:t>
            </a:r>
            <a:r>
              <a:rPr lang="pt-PT" dirty="0" smtClean="0"/>
              <a:t>: </a:t>
            </a:r>
            <a:r>
              <a:rPr lang="pt-PT" dirty="0"/>
              <a:t>pode ser usado como uma forma concisa de expressar uma condição </a:t>
            </a:r>
            <a:r>
              <a:rPr lang="pt-PT" dirty="0" err="1" smtClean="0"/>
              <a:t>if-else</a:t>
            </a:r>
            <a:r>
              <a:rPr lang="pt-PT" dirty="0" smtClean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2487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10272" y="358669"/>
            <a:ext cx="73053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Estruturas de repetição</a:t>
            </a:r>
            <a:endParaRPr dirty="0"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1223251" y="1216902"/>
            <a:ext cx="6967438" cy="3501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b="1" dirty="0" err="1"/>
              <a:t>while</a:t>
            </a:r>
            <a:r>
              <a:rPr lang="pt-PT" dirty="0"/>
              <a:t>: A estrutura </a:t>
            </a:r>
            <a:r>
              <a:rPr lang="pt-PT" dirty="0" err="1"/>
              <a:t>while</a:t>
            </a:r>
            <a:r>
              <a:rPr lang="pt-PT" dirty="0"/>
              <a:t> executa um bloco de código repetidamente enquanto uma condição específica </a:t>
            </a:r>
            <a:r>
              <a:rPr lang="pt-PT" dirty="0" smtClean="0"/>
              <a:t>for </a:t>
            </a:r>
            <a:r>
              <a:rPr lang="pt-PT" dirty="0"/>
              <a:t>verdadeira</a:t>
            </a:r>
            <a:r>
              <a:rPr lang="pt-PT" dirty="0" smtClean="0"/>
              <a:t>.</a:t>
            </a:r>
          </a:p>
          <a:p>
            <a:r>
              <a:rPr lang="pt-PT" b="1" dirty="0"/>
              <a:t>do-</a:t>
            </a:r>
            <a:r>
              <a:rPr lang="pt-PT" b="1" dirty="0" err="1"/>
              <a:t>while</a:t>
            </a:r>
            <a:r>
              <a:rPr lang="pt-PT" dirty="0"/>
              <a:t>: A estrutura </a:t>
            </a:r>
            <a:r>
              <a:rPr lang="pt-PT" dirty="0"/>
              <a:t>do-</a:t>
            </a:r>
            <a:r>
              <a:rPr lang="pt-PT" dirty="0" err="1"/>
              <a:t>while</a:t>
            </a:r>
            <a:r>
              <a:rPr lang="pt-PT" dirty="0"/>
              <a:t> é semelhante ao </a:t>
            </a:r>
            <a:r>
              <a:rPr lang="pt-PT" dirty="0" err="1"/>
              <a:t>while</a:t>
            </a:r>
            <a:r>
              <a:rPr lang="pt-PT" dirty="0"/>
              <a:t>, mas a condição é verificada após cada iteração, garantindo que o bloco de código seja executado pelo menos uma vez, mesmo se a condição for falsa desde o início</a:t>
            </a:r>
            <a:r>
              <a:rPr lang="pt-PT" dirty="0" smtClean="0"/>
              <a:t>.</a:t>
            </a:r>
          </a:p>
          <a:p>
            <a:r>
              <a:rPr lang="pt-PT" b="1" dirty="0"/>
              <a:t>for</a:t>
            </a:r>
            <a:r>
              <a:rPr lang="pt-PT" dirty="0"/>
              <a:t>: A estrutura </a:t>
            </a:r>
            <a:r>
              <a:rPr lang="pt-PT" dirty="0"/>
              <a:t>for</a:t>
            </a:r>
            <a:r>
              <a:rPr lang="pt-PT" dirty="0"/>
              <a:t> é utilizada para criar um </a:t>
            </a:r>
            <a:r>
              <a:rPr lang="pt-PT" dirty="0" err="1"/>
              <a:t>loop</a:t>
            </a:r>
            <a:r>
              <a:rPr lang="pt-PT" dirty="0"/>
              <a:t> que executa um bloco de código um número específico de vezes. Ela inclui uma inicialização, uma condição de continuação e uma expressão de iteração. </a:t>
            </a:r>
          </a:p>
        </p:txBody>
      </p:sp>
    </p:spTree>
    <p:extLst>
      <p:ext uri="{BB962C8B-B14F-4D97-AF65-F5344CB8AC3E}">
        <p14:creationId xmlns:p14="http://schemas.microsoft.com/office/powerpoint/2010/main" val="163308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10272" y="358669"/>
            <a:ext cx="73053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Variáveis compostas</a:t>
            </a:r>
            <a:endParaRPr dirty="0"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710272" y="2053482"/>
            <a:ext cx="3553030" cy="3501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 smtClean="0"/>
              <a:t>São </a:t>
            </a:r>
            <a:r>
              <a:rPr lang="pt-PT" dirty="0"/>
              <a:t>coleção de elementos do mesmo </a:t>
            </a:r>
            <a:r>
              <a:rPr lang="pt-PT" dirty="0" smtClean="0"/>
              <a:t>tipo.</a:t>
            </a:r>
            <a:endParaRPr lang="pt-PT" dirty="0"/>
          </a:p>
          <a:p>
            <a:r>
              <a:rPr lang="pt-PT" dirty="0" smtClean="0"/>
              <a:t>Podem ser declarados vetores ou </a:t>
            </a:r>
            <a:r>
              <a:rPr lang="pt-PT" dirty="0" err="1" smtClean="0"/>
              <a:t>containers</a:t>
            </a:r>
            <a:r>
              <a:rPr lang="pt-PT" dirty="0" smtClean="0"/>
              <a:t> da biblioteca padrão de C++</a:t>
            </a:r>
          </a:p>
        </p:txBody>
      </p:sp>
      <p:sp>
        <p:nvSpPr>
          <p:cNvPr id="4" name="Google Shape;1735;p43"/>
          <p:cNvSpPr txBox="1">
            <a:spLocks/>
          </p:cNvSpPr>
          <p:nvPr/>
        </p:nvSpPr>
        <p:spPr>
          <a:xfrm>
            <a:off x="327651" y="1258558"/>
            <a:ext cx="4117890" cy="54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pt-PT" dirty="0" smtClean="0"/>
              <a:t>Homogêneas</a:t>
            </a:r>
            <a:endParaRPr lang="pt-PT" dirty="0"/>
          </a:p>
        </p:txBody>
      </p:sp>
      <p:sp>
        <p:nvSpPr>
          <p:cNvPr id="5" name="Google Shape;1735;p43"/>
          <p:cNvSpPr txBox="1">
            <a:spLocks/>
          </p:cNvSpPr>
          <p:nvPr/>
        </p:nvSpPr>
        <p:spPr>
          <a:xfrm>
            <a:off x="4445541" y="1258558"/>
            <a:ext cx="4117890" cy="54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pt-PT" dirty="0" smtClean="0"/>
              <a:t>Heterogéneas</a:t>
            </a:r>
            <a:endParaRPr lang="pt-PT" dirty="0"/>
          </a:p>
        </p:txBody>
      </p:sp>
      <p:sp>
        <p:nvSpPr>
          <p:cNvPr id="6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5010401" y="2053482"/>
            <a:ext cx="3553030" cy="3501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 smtClean="0"/>
              <a:t>Utiliza-se a palavra reservada </a:t>
            </a:r>
            <a:r>
              <a:rPr lang="pt-PT" dirty="0" err="1" smtClean="0"/>
              <a:t>struct</a:t>
            </a:r>
            <a:r>
              <a:rPr lang="pt-PT" dirty="0" smtClean="0"/>
              <a:t> para a criação de variáveis heterogéneas.</a:t>
            </a:r>
          </a:p>
          <a:p>
            <a:r>
              <a:rPr lang="pt-PT" dirty="0" smtClean="0"/>
              <a:t>A diferença delas, com as classes, é que nas classes é possível encapsular os atributos e métodos.</a:t>
            </a:r>
          </a:p>
        </p:txBody>
      </p:sp>
    </p:spTree>
    <p:extLst>
      <p:ext uri="{BB962C8B-B14F-4D97-AF65-F5344CB8AC3E}">
        <p14:creationId xmlns:p14="http://schemas.microsoft.com/office/powerpoint/2010/main" val="185619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10272" y="358669"/>
            <a:ext cx="73053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Função e procedimento</a:t>
            </a:r>
            <a:endParaRPr dirty="0"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710272" y="2053482"/>
            <a:ext cx="3553030" cy="3501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 smtClean="0"/>
              <a:t>Indica-se o tipo de dado que a função retorna</a:t>
            </a:r>
          </a:p>
          <a:p>
            <a:r>
              <a:rPr lang="pt-PT" dirty="0" smtClean="0"/>
              <a:t>Define-se um nome para a função</a:t>
            </a:r>
          </a:p>
          <a:p>
            <a:r>
              <a:rPr lang="pt-PT" dirty="0" smtClean="0"/>
              <a:t>Define-se os parâmetros da função</a:t>
            </a:r>
          </a:p>
          <a:p>
            <a:r>
              <a:rPr lang="pt-PT" dirty="0" smtClean="0"/>
              <a:t>Define-se o corpo da função e o seu valor de retorno</a:t>
            </a:r>
          </a:p>
        </p:txBody>
      </p:sp>
      <p:sp>
        <p:nvSpPr>
          <p:cNvPr id="4" name="Google Shape;1735;p43"/>
          <p:cNvSpPr txBox="1">
            <a:spLocks/>
          </p:cNvSpPr>
          <p:nvPr/>
        </p:nvSpPr>
        <p:spPr>
          <a:xfrm>
            <a:off x="327651" y="1258558"/>
            <a:ext cx="4117890" cy="54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pt-PT" dirty="0" smtClean="0"/>
              <a:t>Funções</a:t>
            </a:r>
            <a:endParaRPr lang="pt-PT" dirty="0"/>
          </a:p>
        </p:txBody>
      </p:sp>
      <p:sp>
        <p:nvSpPr>
          <p:cNvPr id="5" name="Google Shape;1735;p43"/>
          <p:cNvSpPr txBox="1">
            <a:spLocks/>
          </p:cNvSpPr>
          <p:nvPr/>
        </p:nvSpPr>
        <p:spPr>
          <a:xfrm>
            <a:off x="4445541" y="1258558"/>
            <a:ext cx="4117890" cy="54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pt-PT" dirty="0" smtClean="0"/>
              <a:t>Procedimento</a:t>
            </a:r>
            <a:endParaRPr lang="pt-PT" dirty="0"/>
          </a:p>
        </p:txBody>
      </p:sp>
      <p:sp>
        <p:nvSpPr>
          <p:cNvPr id="6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5010401" y="2053482"/>
            <a:ext cx="3553030" cy="3501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 smtClean="0"/>
              <a:t>Usa-se o </a:t>
            </a:r>
            <a:r>
              <a:rPr lang="pt-PT" dirty="0" err="1" smtClean="0"/>
              <a:t>void</a:t>
            </a:r>
            <a:r>
              <a:rPr lang="pt-PT" dirty="0" smtClean="0"/>
              <a:t>, pois não retorna um valor</a:t>
            </a:r>
            <a:endParaRPr lang="pt-PT" dirty="0"/>
          </a:p>
          <a:p>
            <a:r>
              <a:rPr lang="pt-PT" dirty="0"/>
              <a:t>Define-se um nome para </a:t>
            </a:r>
            <a:r>
              <a:rPr lang="pt-PT" dirty="0" smtClean="0"/>
              <a:t>o procedimento</a:t>
            </a:r>
            <a:endParaRPr lang="pt-PT" dirty="0"/>
          </a:p>
          <a:p>
            <a:r>
              <a:rPr lang="pt-PT" dirty="0"/>
              <a:t>Define-se os </a:t>
            </a:r>
            <a:r>
              <a:rPr lang="pt-PT" dirty="0" smtClean="0"/>
              <a:t>parâmetros do procedimento</a:t>
            </a:r>
            <a:endParaRPr lang="pt-PT" dirty="0"/>
          </a:p>
          <a:p>
            <a:r>
              <a:rPr lang="pt-PT" dirty="0"/>
              <a:t>Define-se o corpo </a:t>
            </a:r>
            <a:r>
              <a:rPr lang="pt-PT" dirty="0" smtClean="0"/>
              <a:t>do </a:t>
            </a:r>
            <a:r>
              <a:rPr lang="pt-PT" dirty="0" err="1" smtClean="0"/>
              <a:t>procediemnto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5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Percentual de uso de C++</a:t>
            </a:r>
            <a:endParaRPr dirty="0"/>
          </a:p>
        </p:txBody>
      </p:sp>
      <p:sp>
        <p:nvSpPr>
          <p:cNvPr id="1747" name="Google Shape;1747;p44"/>
          <p:cNvSpPr txBox="1">
            <a:spLocks noGrp="1"/>
          </p:cNvSpPr>
          <p:nvPr>
            <p:ph type="subTitle" idx="1"/>
          </p:nvPr>
        </p:nvSpPr>
        <p:spPr>
          <a:xfrm>
            <a:off x="265315" y="3520475"/>
            <a:ext cx="3214671" cy="1555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/>
              <a:t>O</a:t>
            </a:r>
            <a:r>
              <a:rPr lang="pt-PT" dirty="0" smtClean="0"/>
              <a:t> </a:t>
            </a:r>
            <a:r>
              <a:rPr lang="pt-PT" dirty="0"/>
              <a:t>uso de C++ a nível acadêmico mundial está na faixa de 20% a 30%. Essa estimativa é baseada na </a:t>
            </a:r>
            <a:r>
              <a:rPr lang="pt-PT" dirty="0" smtClean="0"/>
              <a:t>observação </a:t>
            </a:r>
            <a:r>
              <a:rPr lang="pt-PT" dirty="0"/>
              <a:t>contínua de cursos que ensinam C++ em programas de ciência da computação, engenharia de software </a:t>
            </a:r>
            <a:r>
              <a:rPr lang="pt-PT" dirty="0" smtClean="0"/>
              <a:t>e afins.</a:t>
            </a:r>
            <a:endParaRPr dirty="0"/>
          </a:p>
        </p:txBody>
      </p:sp>
      <p:sp>
        <p:nvSpPr>
          <p:cNvPr id="1748" name="Google Shape;1748;p44"/>
          <p:cNvSpPr txBox="1">
            <a:spLocks noGrp="1"/>
          </p:cNvSpPr>
          <p:nvPr>
            <p:ph type="subTitle" idx="2"/>
          </p:nvPr>
        </p:nvSpPr>
        <p:spPr>
          <a:xfrm>
            <a:off x="3532234" y="3520475"/>
            <a:ext cx="2514299" cy="1623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/>
              <a:t>Uma estimativa aproximada do uso de C++ a nível empresarial poderia variar na faixa de 30% a 40%</a:t>
            </a:r>
            <a:endParaRPr dirty="0"/>
          </a:p>
        </p:txBody>
      </p:sp>
      <p:sp>
        <p:nvSpPr>
          <p:cNvPr id="1749" name="Google Shape;1749;p44"/>
          <p:cNvSpPr txBox="1">
            <a:spLocks noGrp="1"/>
          </p:cNvSpPr>
          <p:nvPr>
            <p:ph type="subTitle" idx="6"/>
          </p:nvPr>
        </p:nvSpPr>
        <p:spPr>
          <a:xfrm>
            <a:off x="6448950" y="3046737"/>
            <a:ext cx="2403198" cy="697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No desenvolvimento </a:t>
            </a:r>
            <a:r>
              <a:rPr lang="pt-PT" smtClean="0"/>
              <a:t>de videojogos</a:t>
            </a:r>
            <a:endParaRPr dirty="0"/>
          </a:p>
        </p:txBody>
      </p:sp>
      <p:sp>
        <p:nvSpPr>
          <p:cNvPr id="1750" name="Google Shape;1750;p44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2305302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A </a:t>
            </a:r>
            <a:r>
              <a:rPr lang="pt-PT" dirty="0" err="1" smtClean="0"/>
              <a:t>nivel</a:t>
            </a:r>
            <a:r>
              <a:rPr lang="pt-PT" dirty="0" smtClean="0"/>
              <a:t> </a:t>
            </a:r>
            <a:r>
              <a:rPr lang="pt-PT" dirty="0" err="1" smtClean="0"/>
              <a:t>academico</a:t>
            </a:r>
            <a:endParaRPr dirty="0"/>
          </a:p>
        </p:txBody>
      </p:sp>
      <p:sp>
        <p:nvSpPr>
          <p:cNvPr id="1751" name="Google Shape;1751;p44"/>
          <p:cNvSpPr txBox="1">
            <a:spLocks noGrp="1"/>
          </p:cNvSpPr>
          <p:nvPr>
            <p:ph type="subTitle" idx="5"/>
          </p:nvPr>
        </p:nvSpPr>
        <p:spPr>
          <a:xfrm>
            <a:off x="3584482" y="3194375"/>
            <a:ext cx="240980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A </a:t>
            </a:r>
            <a:r>
              <a:rPr lang="pt-PT" dirty="0" err="1" smtClean="0"/>
              <a:t>nivel</a:t>
            </a:r>
            <a:r>
              <a:rPr lang="pt-PT" dirty="0" smtClean="0"/>
              <a:t> empresarial</a:t>
            </a:r>
            <a:endParaRPr dirty="0"/>
          </a:p>
        </p:txBody>
      </p:sp>
      <p:sp>
        <p:nvSpPr>
          <p:cNvPr id="1752" name="Google Shape;1752;p44"/>
          <p:cNvSpPr txBox="1">
            <a:spLocks noGrp="1"/>
          </p:cNvSpPr>
          <p:nvPr>
            <p:ph type="subTitle" idx="3"/>
          </p:nvPr>
        </p:nvSpPr>
        <p:spPr>
          <a:xfrm>
            <a:off x="6377269" y="3675123"/>
            <a:ext cx="2766731" cy="1400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 smtClean="0"/>
              <a:t>Tendo em conta que grande parte das </a:t>
            </a:r>
            <a:r>
              <a:rPr lang="pt-PT" dirty="0" err="1" smtClean="0"/>
              <a:t>engines</a:t>
            </a:r>
            <a:r>
              <a:rPr lang="pt-PT" dirty="0" smtClean="0"/>
              <a:t> de videojogos são desenvolvidas com C++, o </a:t>
            </a:r>
            <a:r>
              <a:rPr lang="pt-PT" dirty="0" smtClean="0"/>
              <a:t>uso </a:t>
            </a:r>
            <a:r>
              <a:rPr lang="pt-PT" dirty="0"/>
              <a:t>de C++ no desenvolvimento de jogos pode estar na faixa de 50% a 70%</a:t>
            </a:r>
            <a:endParaRPr dirty="0"/>
          </a:p>
        </p:txBody>
      </p:sp>
      <p:pic>
        <p:nvPicPr>
          <p:cNvPr id="1753" name="Google Shape;1753;p44"/>
          <p:cNvPicPr preferRelativeResize="0">
            <a:picLocks noGrp="1"/>
          </p:cNvPicPr>
          <p:nvPr>
            <p:ph type="pic" idx="7"/>
          </p:nvPr>
        </p:nvPicPr>
        <p:blipFill rotWithShape="1">
          <a:blip r:embed="rId3">
            <a:alphaModFix/>
          </a:blip>
          <a:srcRect l="10430" r="10430"/>
          <a:stretch/>
        </p:blipFill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</p:spPr>
      </p:pic>
      <p:pic>
        <p:nvPicPr>
          <p:cNvPr id="1754" name="Google Shape;1754;p44"/>
          <p:cNvPicPr preferRelativeResize="0">
            <a:picLocks noGrp="1"/>
          </p:cNvPicPr>
          <p:nvPr>
            <p:ph type="pic" idx="8"/>
          </p:nvPr>
        </p:nvPicPr>
        <p:blipFill rotWithShape="1">
          <a:blip r:embed="rId4">
            <a:alphaModFix/>
          </a:blip>
          <a:srcRect l="16469" r="16469"/>
          <a:stretch/>
        </p:blipFill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</p:spPr>
      </p:pic>
      <p:pic>
        <p:nvPicPr>
          <p:cNvPr id="1755" name="Google Shape;1755;p44"/>
          <p:cNvPicPr preferRelativeResize="0">
            <a:picLocks noGrp="1"/>
          </p:cNvPicPr>
          <p:nvPr>
            <p:ph type="pic" idx="9"/>
          </p:nvPr>
        </p:nvPicPr>
        <p:blipFill rotWithShape="1">
          <a:blip r:embed="rId5">
            <a:alphaModFix/>
          </a:blip>
          <a:srcRect l="10888" r="10888"/>
          <a:stretch/>
        </p:blipFill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181130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10272" y="358669"/>
            <a:ext cx="73053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Porquê recomendar C++</a:t>
            </a:r>
            <a:endParaRPr dirty="0"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1011828" y="1258558"/>
            <a:ext cx="3920095" cy="2136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 smtClean="0"/>
              <a:t>Uma vasta gama de programadores já teve contacto com a linguagem C, portanto, considerando o C++ como um “C com classes”, um programador pode sentir-se facilmente familiarizado no uso de C++.</a:t>
            </a:r>
          </a:p>
        </p:txBody>
      </p:sp>
      <p:sp>
        <p:nvSpPr>
          <p:cNvPr id="4" name="Google Shape;1735;p43"/>
          <p:cNvSpPr txBox="1">
            <a:spLocks/>
          </p:cNvSpPr>
          <p:nvPr/>
        </p:nvSpPr>
        <p:spPr>
          <a:xfrm>
            <a:off x="347107" y="1258558"/>
            <a:ext cx="4117890" cy="54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 lang="pt-PT" dirty="0"/>
          </a:p>
        </p:txBody>
      </p:sp>
      <p:pic>
        <p:nvPicPr>
          <p:cNvPr id="8" name="Google Shape;1852;p4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33895" r="6732"/>
          <a:stretch/>
        </p:blipFill>
        <p:spPr>
          <a:xfrm>
            <a:off x="5012986" y="931369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13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Introdução</a:t>
            </a:r>
            <a:endParaRPr dirty="0"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882850" cy="2345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/>
              <a:t>Para desenvolver a linguagem, foram </a:t>
            </a:r>
            <a:r>
              <a:rPr lang="pt-PT" dirty="0" smtClean="0"/>
              <a:t>acrescentados </a:t>
            </a:r>
            <a:r>
              <a:rPr lang="pt-PT" dirty="0"/>
              <a:t>elementos de outras linguagens de vários níveis, na tentativa de criar uma linguagem com elementos novos, sem trazer problemas para a programação. No inicio do desenvolvimento, a linguagem usava um pré-processador, </a:t>
            </a:r>
            <a:r>
              <a:rPr lang="pt-PT" dirty="0" smtClean="0"/>
              <a:t>mas </a:t>
            </a:r>
            <a:r>
              <a:rPr lang="pt-PT" dirty="0" err="1"/>
              <a:t>Stroustrup</a:t>
            </a:r>
            <a:r>
              <a:rPr lang="pt-PT" dirty="0"/>
              <a:t> criou um compilador </a:t>
            </a:r>
            <a:r>
              <a:rPr lang="pt-PT" dirty="0" smtClean="0"/>
              <a:t>próprio (</a:t>
            </a:r>
            <a:r>
              <a:rPr lang="pt-PT" dirty="0" err="1" smtClean="0"/>
              <a:t>Cfront</a:t>
            </a:r>
            <a:r>
              <a:rPr lang="pt-PT" dirty="0" smtClean="0"/>
              <a:t>) que traduzia o código de C++ para C, e também possuía novas características.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831452" cy="2437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 smtClean="0"/>
              <a:t>O</a:t>
            </a:r>
            <a:r>
              <a:rPr lang="pt-PT" dirty="0"/>
              <a:t> </a:t>
            </a:r>
            <a:r>
              <a:rPr lang="pt-PT" b="1" dirty="0"/>
              <a:t>C++</a:t>
            </a:r>
            <a:r>
              <a:rPr lang="pt-PT" dirty="0"/>
              <a:t> é uma </a:t>
            </a:r>
            <a:r>
              <a:rPr lang="pt-PT" u="sng" dirty="0">
                <a:hlinkClick r:id="rId3"/>
              </a:rPr>
              <a:t>linguagem de programação</a:t>
            </a:r>
            <a:r>
              <a:rPr lang="pt-PT" dirty="0"/>
              <a:t> de nível médio, baseada na linguagem C. O desenvolvimento da linguagem começou na década de 80, por </a:t>
            </a:r>
            <a:r>
              <a:rPr lang="pt-PT" dirty="0" err="1"/>
              <a:t>Bjarne</a:t>
            </a:r>
            <a:r>
              <a:rPr lang="pt-PT" dirty="0"/>
              <a:t> </a:t>
            </a:r>
            <a:r>
              <a:rPr lang="pt-PT" dirty="0" err="1" smtClean="0"/>
              <a:t>Stroustrup</a:t>
            </a:r>
            <a:r>
              <a:rPr lang="pt-PT" dirty="0" smtClean="0"/>
              <a:t> foi criada com o </a:t>
            </a:r>
            <a:r>
              <a:rPr lang="pt-PT" dirty="0"/>
              <a:t>objetivo </a:t>
            </a:r>
            <a:r>
              <a:rPr lang="pt-PT" dirty="0" smtClean="0"/>
              <a:t>de melhorar </a:t>
            </a:r>
            <a:r>
              <a:rPr lang="pt-PT" dirty="0"/>
              <a:t>uma versão do núcleo Unix</a:t>
            </a:r>
            <a:endParaRPr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dirty="0" smtClean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Compiladores de C++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596712" y="1857146"/>
            <a:ext cx="3233700" cy="842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/>
              <a:t>D</a:t>
            </a:r>
            <a:r>
              <a:rPr lang="pt-PT" dirty="0" smtClean="0"/>
              <a:t>esenvolvido </a:t>
            </a:r>
            <a:r>
              <a:rPr lang="pt-PT" dirty="0"/>
              <a:t>pelo Projeto </a:t>
            </a:r>
            <a:r>
              <a:rPr lang="pt-PT" dirty="0" smtClean="0"/>
              <a:t>GNU </a:t>
            </a:r>
            <a:r>
              <a:rPr lang="pt-PT" dirty="0"/>
              <a:t>é conhecido por ser altamente </a:t>
            </a:r>
            <a:r>
              <a:rPr lang="pt-PT" dirty="0" smtClean="0"/>
              <a:t>otimizado e pela portabilidade.</a:t>
            </a:r>
            <a:endParaRPr dirty="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895447" y="1976084"/>
            <a:ext cx="4032795" cy="131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 smtClean="0"/>
              <a:t>Desenvolvido pela </a:t>
            </a: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Level</a:t>
            </a:r>
            <a:r>
              <a:rPr lang="pt-PT" dirty="0"/>
              <a:t> Virtual </a:t>
            </a:r>
            <a:r>
              <a:rPr lang="pt-PT" dirty="0" err="1" smtClean="0"/>
              <a:t>Machine</a:t>
            </a:r>
            <a:r>
              <a:rPr lang="pt-PT" dirty="0" smtClean="0"/>
              <a:t> Project, </a:t>
            </a:r>
            <a:r>
              <a:rPr lang="pt-PT" dirty="0"/>
              <a:t>atua como um </a:t>
            </a:r>
            <a:r>
              <a:rPr lang="pt-PT" dirty="0" err="1" smtClean="0"/>
              <a:t>otimizador</a:t>
            </a:r>
            <a:r>
              <a:rPr lang="pt-PT" dirty="0" smtClean="0"/>
              <a:t> </a:t>
            </a:r>
            <a:r>
              <a:rPr lang="pt-PT" dirty="0"/>
              <a:t>e gerador de </a:t>
            </a:r>
            <a:r>
              <a:rPr lang="pt-PT" dirty="0" smtClean="0"/>
              <a:t>código, proporcionando</a:t>
            </a:r>
            <a:r>
              <a:rPr lang="pt-PT" dirty="0"/>
              <a:t> </a:t>
            </a:r>
            <a:r>
              <a:rPr lang="pt-PT" dirty="0" smtClean="0"/>
              <a:t>melhorias de </a:t>
            </a:r>
            <a:r>
              <a:rPr lang="pt-PT" dirty="0"/>
              <a:t>desempenho ao transformar o código intermediário em código de máquina</a:t>
            </a:r>
            <a:endParaRPr dirty="0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510788" y="3720070"/>
            <a:ext cx="4170939" cy="1423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 smtClean="0"/>
              <a:t>Faz </a:t>
            </a:r>
            <a:r>
              <a:rPr lang="pt-PT" dirty="0"/>
              <a:t>parte do conjunto de ferramentas do Visual </a:t>
            </a:r>
            <a:r>
              <a:rPr lang="pt-PT" dirty="0" err="1" smtClean="0"/>
              <a:t>Studio</a:t>
            </a:r>
            <a:r>
              <a:rPr lang="pt-PT" dirty="0" smtClean="0"/>
              <a:t>, </a:t>
            </a:r>
            <a:r>
              <a:rPr lang="pt-PT" dirty="0"/>
              <a:t>é usado para desenvolvimento em ambientes Windows, especialmente para aplicativos </a:t>
            </a:r>
            <a:r>
              <a:rPr lang="pt-PT" dirty="0" smtClean="0"/>
              <a:t>gráficos, </a:t>
            </a:r>
            <a:r>
              <a:rPr lang="pt-PT" dirty="0"/>
              <a:t>jogos e software de interface do usuário, devido ao suporte integrado ao Windows </a:t>
            </a:r>
            <a:r>
              <a:rPr lang="pt-PT" dirty="0" err="1"/>
              <a:t>Presentation</a:t>
            </a:r>
            <a:r>
              <a:rPr lang="pt-PT" dirty="0"/>
              <a:t> Foundation</a:t>
            </a:r>
            <a:endParaRPr dirty="0"/>
          </a:p>
        </p:txBody>
      </p:sp>
      <p:sp>
        <p:nvSpPr>
          <p:cNvPr id="1472" name="Google Shape;1472;p37"/>
          <p:cNvSpPr txBox="1">
            <a:spLocks noGrp="1"/>
          </p:cNvSpPr>
          <p:nvPr>
            <p:ph type="subTitle" idx="4"/>
          </p:nvPr>
        </p:nvSpPr>
        <p:spPr>
          <a:xfrm>
            <a:off x="4787567" y="3762790"/>
            <a:ext cx="4248553" cy="1380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/>
              <a:t>O </a:t>
            </a:r>
            <a:r>
              <a:rPr lang="pt-PT" dirty="0" err="1"/>
              <a:t>MinGW</a:t>
            </a:r>
            <a:r>
              <a:rPr lang="pt-PT" dirty="0"/>
              <a:t> traz a robustez do ambiente GNU para o Windows, possibilitando criar aplicativos nativos do sistema operacional com um software </a:t>
            </a:r>
            <a:r>
              <a:rPr lang="pt-PT" dirty="0" smtClean="0"/>
              <a:t>livre e </a:t>
            </a:r>
            <a:r>
              <a:rPr lang="pt-PT" dirty="0"/>
              <a:t>fornece facilidade de integração </a:t>
            </a:r>
            <a:r>
              <a:rPr lang="pt-PT" dirty="0" smtClean="0"/>
              <a:t>com ambientes de desenvolvimento integrado</a:t>
            </a:r>
            <a:r>
              <a:rPr lang="pt-PT" dirty="0"/>
              <a:t> populares. 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596712" y="1305440"/>
            <a:ext cx="3893276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PT" sz="2000" b="0" dirty="0" smtClean="0"/>
              <a:t>GNU </a:t>
            </a:r>
            <a:r>
              <a:rPr lang="pt-PT" sz="2000" b="0" dirty="0" err="1"/>
              <a:t>Compiler</a:t>
            </a:r>
            <a:r>
              <a:rPr lang="pt-PT" sz="2000" b="0" dirty="0"/>
              <a:t> </a:t>
            </a:r>
            <a:r>
              <a:rPr lang="pt-PT" sz="2000" b="0" dirty="0" err="1" smtClean="0"/>
              <a:t>Collection</a:t>
            </a:r>
            <a:r>
              <a:rPr lang="pt-PT" sz="2000" b="0" dirty="0" smtClean="0"/>
              <a:t> (GCC)</a:t>
            </a:r>
            <a:endParaRPr sz="2000" b="0" dirty="0"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510788" y="3231206"/>
            <a:ext cx="3769986" cy="8999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sz="2000" b="0" dirty="0"/>
              <a:t>Microsoft Visual C++ </a:t>
            </a:r>
            <a:r>
              <a:rPr lang="pt-PT" sz="2000" b="0" dirty="0" err="1"/>
              <a:t>Compiler</a:t>
            </a:r>
            <a:r>
              <a:rPr lang="pt-PT" sz="2000" b="0" dirty="0"/>
              <a:t/>
            </a:r>
            <a:br>
              <a:rPr lang="pt-PT" sz="2000" b="0" dirty="0"/>
            </a:br>
            <a:endParaRPr sz="2000" dirty="0"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895448" y="1509293"/>
            <a:ext cx="2075200" cy="4667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PT" sz="2000" b="0" dirty="0" err="1" smtClean="0"/>
              <a:t>Clang</a:t>
            </a:r>
            <a:r>
              <a:rPr lang="pt-PT" sz="2000" b="0" dirty="0" smtClean="0"/>
              <a:t> </a:t>
            </a:r>
            <a:endParaRPr sz="2000" b="0" dirty="0"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798366" y="3287729"/>
            <a:ext cx="5369334" cy="5629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sz="2000" b="0" dirty="0" err="1"/>
              <a:t>MinGW</a:t>
            </a:r>
            <a:r>
              <a:rPr lang="pt-PT" sz="2000" b="0" dirty="0"/>
              <a:t> (</a:t>
            </a:r>
            <a:r>
              <a:rPr lang="pt-PT" sz="2000" b="0" dirty="0" err="1"/>
              <a:t>Minimalist</a:t>
            </a:r>
            <a:r>
              <a:rPr lang="pt-PT" sz="2000" b="0" dirty="0"/>
              <a:t> GNU for Windows)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10272" y="358669"/>
            <a:ext cx="73053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GCC</a:t>
            </a:r>
            <a:endParaRPr dirty="0"/>
          </a:p>
        </p:txBody>
      </p:sp>
      <p:sp>
        <p:nvSpPr>
          <p:cNvPr id="1736" name="Google Shape;1736;p43"/>
          <p:cNvSpPr txBox="1">
            <a:spLocks noGrp="1"/>
          </p:cNvSpPr>
          <p:nvPr>
            <p:ph type="subTitle" idx="5"/>
          </p:nvPr>
        </p:nvSpPr>
        <p:spPr>
          <a:xfrm>
            <a:off x="1476170" y="165883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PT" sz="1800" b="0" smtClean="0"/>
              <a:t>1 - Versatilidade</a:t>
            </a:r>
            <a:endParaRPr sz="1800" dirty="0"/>
          </a:p>
        </p:txBody>
      </p:sp>
      <p:sp>
        <p:nvSpPr>
          <p:cNvPr id="1738" name="Google Shape;1738;p43"/>
          <p:cNvSpPr txBox="1">
            <a:spLocks noGrp="1"/>
          </p:cNvSpPr>
          <p:nvPr>
            <p:ph type="subTitle" idx="3"/>
          </p:nvPr>
        </p:nvSpPr>
        <p:spPr>
          <a:xfrm>
            <a:off x="1442242" y="3342474"/>
            <a:ext cx="2283028" cy="8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/>
              <a:t>P</a:t>
            </a:r>
            <a:r>
              <a:rPr lang="pt-PT" smtClean="0"/>
              <a:t>romove </a:t>
            </a:r>
            <a:r>
              <a:rPr lang="pt-PT"/>
              <a:t>a liberdade da pessoa desenvolvedora e a colaboração global. </a:t>
            </a:r>
            <a:endParaRPr dirty="0"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1476170" y="2044389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 smtClean="0"/>
              <a:t>Possui </a:t>
            </a:r>
            <a:r>
              <a:rPr lang="pt-PT" dirty="0"/>
              <a:t>suporte a diversas linguagens e arquiteturas</a:t>
            </a:r>
            <a:endParaRPr dirty="0"/>
          </a:p>
        </p:txBody>
      </p:sp>
      <p:sp>
        <p:nvSpPr>
          <p:cNvPr id="11" name="Google Shape;1735;p43"/>
          <p:cNvSpPr txBox="1">
            <a:spLocks/>
          </p:cNvSpPr>
          <p:nvPr/>
        </p:nvSpPr>
        <p:spPr>
          <a:xfrm>
            <a:off x="1549670" y="1018028"/>
            <a:ext cx="2175600" cy="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pt-PT" sz="2400" dirty="0" smtClean="0"/>
              <a:t>Vantagens</a:t>
            </a:r>
            <a:endParaRPr lang="pt-PT" sz="2400" dirty="0"/>
          </a:p>
        </p:txBody>
      </p:sp>
      <p:sp>
        <p:nvSpPr>
          <p:cNvPr id="12" name="Google Shape;1735;p43"/>
          <p:cNvSpPr txBox="1">
            <a:spLocks/>
          </p:cNvSpPr>
          <p:nvPr/>
        </p:nvSpPr>
        <p:spPr>
          <a:xfrm>
            <a:off x="5237150" y="1021897"/>
            <a:ext cx="2175600" cy="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pt-PT" sz="2400" dirty="0" smtClean="0"/>
              <a:t>Desvantagens</a:t>
            </a:r>
            <a:endParaRPr lang="pt-PT" sz="2400" dirty="0"/>
          </a:p>
        </p:txBody>
      </p:sp>
      <p:sp>
        <p:nvSpPr>
          <p:cNvPr id="13" name="Google Shape;1736;p43"/>
          <p:cNvSpPr txBox="1">
            <a:spLocks/>
          </p:cNvSpPr>
          <p:nvPr/>
        </p:nvSpPr>
        <p:spPr>
          <a:xfrm>
            <a:off x="1476170" y="2987550"/>
            <a:ext cx="21021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PT" sz="1800" b="0" dirty="0"/>
              <a:t>2</a:t>
            </a:r>
            <a:r>
              <a:rPr lang="pt-PT" sz="1800" b="0" dirty="0" smtClean="0"/>
              <a:t> - </a:t>
            </a:r>
            <a:r>
              <a:rPr lang="pt-PT" sz="1800" b="0" dirty="0"/>
              <a:t>Software livre</a:t>
            </a:r>
            <a:endParaRPr lang="pt-PT" sz="1800" dirty="0"/>
          </a:p>
        </p:txBody>
      </p:sp>
      <p:sp>
        <p:nvSpPr>
          <p:cNvPr id="20" name="Google Shape;1736;p43"/>
          <p:cNvSpPr txBox="1">
            <a:spLocks noGrp="1"/>
          </p:cNvSpPr>
          <p:nvPr>
            <p:ph type="subTitle" idx="5"/>
          </p:nvPr>
        </p:nvSpPr>
        <p:spPr>
          <a:xfrm>
            <a:off x="5237149" y="1644505"/>
            <a:ext cx="2778441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PT" sz="1800" b="0" dirty="0" smtClean="0"/>
              <a:t>1 </a:t>
            </a:r>
            <a:r>
              <a:rPr lang="mr-IN" sz="1800" b="0" dirty="0" smtClean="0"/>
              <a:t>–</a:t>
            </a:r>
            <a:r>
              <a:rPr lang="pt-PT" sz="1800" b="0" dirty="0" smtClean="0"/>
              <a:t> Consumo de memória</a:t>
            </a:r>
            <a:endParaRPr sz="1800" dirty="0"/>
          </a:p>
        </p:txBody>
      </p:sp>
      <p:sp>
        <p:nvSpPr>
          <p:cNvPr id="21" name="Google Shape;1738;p43"/>
          <p:cNvSpPr txBox="1">
            <a:spLocks noGrp="1"/>
          </p:cNvSpPr>
          <p:nvPr>
            <p:ph type="subTitle" idx="3"/>
          </p:nvPr>
        </p:nvSpPr>
        <p:spPr>
          <a:xfrm>
            <a:off x="5237150" y="3342474"/>
            <a:ext cx="3216186" cy="8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/>
              <a:t>O GCC pode ter tempos de compilação mais longos em comparação com alguns outros compiladores, especialmente em projetos grandes</a:t>
            </a:r>
            <a:endParaRPr dirty="0"/>
          </a:p>
        </p:txBody>
      </p:sp>
      <p:sp>
        <p:nvSpPr>
          <p:cNvPr id="22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5273900" y="1999166"/>
            <a:ext cx="3529632" cy="10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/>
              <a:t>O GCC pode consumir mais memória durante o processo de compilação, o que pode ser um problema em sistemas com recursos </a:t>
            </a:r>
            <a:r>
              <a:rPr lang="pt-PT" dirty="0" smtClean="0"/>
              <a:t>limitados.</a:t>
            </a:r>
            <a:endParaRPr dirty="0"/>
          </a:p>
        </p:txBody>
      </p:sp>
      <p:sp>
        <p:nvSpPr>
          <p:cNvPr id="23" name="Google Shape;1736;p43"/>
          <p:cNvSpPr txBox="1">
            <a:spLocks/>
          </p:cNvSpPr>
          <p:nvPr/>
        </p:nvSpPr>
        <p:spPr>
          <a:xfrm>
            <a:off x="5174652" y="2987550"/>
            <a:ext cx="2704752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PT" sz="1800" b="0" dirty="0"/>
              <a:t>2</a:t>
            </a:r>
            <a:r>
              <a:rPr lang="pt-PT" sz="1800" b="0" dirty="0" smtClean="0"/>
              <a:t> - </a:t>
            </a:r>
            <a:r>
              <a:rPr lang="pt-PT" sz="1800" b="0" dirty="0"/>
              <a:t>Tempo de compilação</a:t>
            </a:r>
          </a:p>
        </p:txBody>
      </p:sp>
    </p:spTree>
    <p:extLst>
      <p:ext uri="{BB962C8B-B14F-4D97-AF65-F5344CB8AC3E}">
        <p14:creationId xmlns:p14="http://schemas.microsoft.com/office/powerpoint/2010/main" val="145423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10272" y="358669"/>
            <a:ext cx="73053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 smtClean="0"/>
              <a:t>Clang</a:t>
            </a:r>
            <a:endParaRPr dirty="0"/>
          </a:p>
        </p:txBody>
      </p:sp>
      <p:sp>
        <p:nvSpPr>
          <p:cNvPr id="1736" name="Google Shape;1736;p43"/>
          <p:cNvSpPr txBox="1">
            <a:spLocks noGrp="1"/>
          </p:cNvSpPr>
          <p:nvPr>
            <p:ph type="subTitle" idx="5"/>
          </p:nvPr>
        </p:nvSpPr>
        <p:spPr>
          <a:xfrm>
            <a:off x="875932" y="1716649"/>
            <a:ext cx="2872094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PT" sz="1800" b="0" dirty="0" smtClean="0"/>
              <a:t>1 </a:t>
            </a:r>
            <a:r>
              <a:rPr lang="pt-PT" sz="1800" b="0" smtClean="0"/>
              <a:t>- </a:t>
            </a:r>
            <a:r>
              <a:rPr lang="pt-PT" sz="1800" b="0"/>
              <a:t>Eficiência de compilação</a:t>
            </a:r>
            <a:endParaRPr sz="1800" dirty="0"/>
          </a:p>
        </p:txBody>
      </p:sp>
      <p:sp>
        <p:nvSpPr>
          <p:cNvPr id="1738" name="Google Shape;1738;p43"/>
          <p:cNvSpPr txBox="1">
            <a:spLocks noGrp="1"/>
          </p:cNvSpPr>
          <p:nvPr>
            <p:ph type="subTitle" idx="3"/>
          </p:nvPr>
        </p:nvSpPr>
        <p:spPr>
          <a:xfrm>
            <a:off x="842004" y="3400292"/>
            <a:ext cx="2283028" cy="8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/>
              <a:t>F</a:t>
            </a:r>
            <a:r>
              <a:rPr lang="pt-PT" dirty="0" smtClean="0"/>
              <a:t>acilita </a:t>
            </a:r>
            <a:r>
              <a:rPr lang="pt-PT" dirty="0"/>
              <a:t>a identificação e resolução de problemas com mensagens de erro legíveis.  </a:t>
            </a:r>
            <a:endParaRPr dirty="0"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875931" y="2102207"/>
            <a:ext cx="2551081" cy="747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/>
              <a:t>V</a:t>
            </a:r>
            <a:r>
              <a:rPr lang="pt-PT" dirty="0" smtClean="0"/>
              <a:t>elocidade </a:t>
            </a:r>
            <a:r>
              <a:rPr lang="pt-PT" dirty="0"/>
              <a:t>notável na análise e compilação de código fonte. </a:t>
            </a:r>
            <a:endParaRPr dirty="0"/>
          </a:p>
        </p:txBody>
      </p:sp>
      <p:sp>
        <p:nvSpPr>
          <p:cNvPr id="11" name="Google Shape;1735;p43"/>
          <p:cNvSpPr txBox="1">
            <a:spLocks/>
          </p:cNvSpPr>
          <p:nvPr/>
        </p:nvSpPr>
        <p:spPr>
          <a:xfrm>
            <a:off x="842004" y="1035100"/>
            <a:ext cx="2175600" cy="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pt-PT" sz="2400" dirty="0" smtClean="0"/>
              <a:t>Vantagens</a:t>
            </a:r>
            <a:endParaRPr lang="pt-PT" sz="2400" dirty="0"/>
          </a:p>
        </p:txBody>
      </p:sp>
      <p:sp>
        <p:nvSpPr>
          <p:cNvPr id="12" name="Google Shape;1735;p43"/>
          <p:cNvSpPr txBox="1">
            <a:spLocks/>
          </p:cNvSpPr>
          <p:nvPr/>
        </p:nvSpPr>
        <p:spPr>
          <a:xfrm>
            <a:off x="4514719" y="1067813"/>
            <a:ext cx="2175600" cy="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pt-PT" sz="2400" dirty="0" smtClean="0"/>
              <a:t>Desvantagens</a:t>
            </a:r>
            <a:endParaRPr lang="pt-PT" sz="2400" dirty="0"/>
          </a:p>
        </p:txBody>
      </p:sp>
      <p:sp>
        <p:nvSpPr>
          <p:cNvPr id="13" name="Google Shape;1736;p43"/>
          <p:cNvSpPr txBox="1">
            <a:spLocks/>
          </p:cNvSpPr>
          <p:nvPr/>
        </p:nvSpPr>
        <p:spPr>
          <a:xfrm>
            <a:off x="875932" y="3045368"/>
            <a:ext cx="2872094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PT" sz="1800" b="0" dirty="0"/>
              <a:t>2</a:t>
            </a:r>
            <a:r>
              <a:rPr lang="pt-PT" sz="1800" b="0" dirty="0" smtClean="0"/>
              <a:t> </a:t>
            </a:r>
            <a:r>
              <a:rPr lang="pt-PT" sz="1800" b="0" smtClean="0"/>
              <a:t>- </a:t>
            </a:r>
            <a:r>
              <a:rPr lang="pt-PT" sz="1800" b="0"/>
              <a:t>Mensagens de erro claras</a:t>
            </a:r>
            <a:endParaRPr lang="pt-PT" sz="1800" dirty="0"/>
          </a:p>
        </p:txBody>
      </p:sp>
      <p:sp>
        <p:nvSpPr>
          <p:cNvPr id="20" name="Google Shape;1736;p43"/>
          <p:cNvSpPr txBox="1">
            <a:spLocks noGrp="1"/>
          </p:cNvSpPr>
          <p:nvPr>
            <p:ph type="subTitle" idx="5"/>
          </p:nvPr>
        </p:nvSpPr>
        <p:spPr>
          <a:xfrm>
            <a:off x="4514719" y="1952857"/>
            <a:ext cx="2937753" cy="4809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PT" sz="1800" b="0" dirty="0" smtClean="0"/>
              <a:t>1 - </a:t>
            </a:r>
            <a:r>
              <a:rPr lang="pt-PT" sz="1800" b="0" dirty="0"/>
              <a:t>Compatibilidade com código pré-existente</a:t>
            </a:r>
            <a:endParaRPr sz="1800" b="0" dirty="0"/>
          </a:p>
        </p:txBody>
      </p:sp>
      <p:sp>
        <p:nvSpPr>
          <p:cNvPr id="22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4514719" y="2416994"/>
            <a:ext cx="3500872" cy="1707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/>
              <a:t>E</a:t>
            </a:r>
            <a:r>
              <a:rPr lang="pt-PT" dirty="0" smtClean="0"/>
              <a:t>m </a:t>
            </a:r>
            <a:r>
              <a:rPr lang="pt-PT" dirty="0"/>
              <a:t>alguns casos pode haver diferenças sutis no comportamento em comparação com outros compiladores como o GCC. Isso pode levar a problemas de compatibilidade com código pré-existente que foi escrito e testado em outros compiladores.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16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10272" y="358669"/>
            <a:ext cx="73053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b="0" dirty="0"/>
              <a:t>Microsoft Visual C++ </a:t>
            </a:r>
            <a:r>
              <a:rPr lang="pt-PT" b="0" dirty="0" err="1"/>
              <a:t>Compiler</a:t>
            </a:r>
            <a:endParaRPr lang="pt-PT" b="0" dirty="0"/>
          </a:p>
        </p:txBody>
      </p:sp>
      <p:sp>
        <p:nvSpPr>
          <p:cNvPr id="1736" name="Google Shape;1736;p43"/>
          <p:cNvSpPr txBox="1">
            <a:spLocks noGrp="1"/>
          </p:cNvSpPr>
          <p:nvPr>
            <p:ph type="subTitle" idx="5"/>
          </p:nvPr>
        </p:nvSpPr>
        <p:spPr>
          <a:xfrm>
            <a:off x="807241" y="1664824"/>
            <a:ext cx="355303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PT" sz="1800" b="0" dirty="0" smtClean="0"/>
              <a:t>1 - </a:t>
            </a:r>
            <a:r>
              <a:rPr lang="pt-PT" sz="1800" b="0" dirty="0"/>
              <a:t>Desenvolvimento para Windows</a:t>
            </a:r>
            <a:endParaRPr sz="1800" dirty="0"/>
          </a:p>
        </p:txBody>
      </p:sp>
      <p:sp>
        <p:nvSpPr>
          <p:cNvPr id="1738" name="Google Shape;1738;p43"/>
          <p:cNvSpPr txBox="1">
            <a:spLocks noGrp="1"/>
          </p:cNvSpPr>
          <p:nvPr>
            <p:ph type="subTitle" idx="3"/>
          </p:nvPr>
        </p:nvSpPr>
        <p:spPr>
          <a:xfrm>
            <a:off x="873330" y="3319191"/>
            <a:ext cx="3173376" cy="1155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/>
              <a:t>P</a:t>
            </a:r>
            <a:r>
              <a:rPr lang="pt-PT" smtClean="0"/>
              <a:t>roporciona </a:t>
            </a:r>
            <a:r>
              <a:rPr lang="pt-PT" dirty="0"/>
              <a:t>uma experiência de desenvolvimento coesa, com recursos como editor de código, depurador, ferramentas de </a:t>
            </a:r>
            <a:r>
              <a:rPr lang="pt-PT" dirty="0" err="1"/>
              <a:t>refatoração</a:t>
            </a:r>
            <a:r>
              <a:rPr lang="pt-PT" dirty="0"/>
              <a:t> e testes. </a:t>
            </a:r>
            <a:endParaRPr dirty="0"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874247" y="2050104"/>
            <a:ext cx="2920852" cy="868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/>
              <a:t>I</a:t>
            </a:r>
            <a:r>
              <a:rPr lang="pt-PT" dirty="0" smtClean="0"/>
              <a:t>ntegra-se </a:t>
            </a:r>
            <a:r>
              <a:rPr lang="pt-PT" dirty="0"/>
              <a:t>bem com as </a:t>
            </a:r>
            <a:r>
              <a:rPr lang="pt-PT" dirty="0" smtClean="0"/>
              <a:t>tecnologias</a:t>
            </a:r>
            <a:r>
              <a:rPr lang="pt-PT" dirty="0"/>
              <a:t> e </a:t>
            </a:r>
            <a:r>
              <a:rPr lang="pt-PT" dirty="0" err="1"/>
              <a:t>frameworks</a:t>
            </a:r>
            <a:r>
              <a:rPr lang="pt-PT" dirty="0"/>
              <a:t> da Microsoft, além de </a:t>
            </a:r>
            <a:r>
              <a:rPr lang="pt-PT" dirty="0" err="1"/>
              <a:t>APIs</a:t>
            </a:r>
            <a:r>
              <a:rPr lang="pt-PT" dirty="0"/>
              <a:t> do sistema operacional. </a:t>
            </a:r>
            <a:endParaRPr dirty="0"/>
          </a:p>
        </p:txBody>
      </p:sp>
      <p:sp>
        <p:nvSpPr>
          <p:cNvPr id="11" name="Google Shape;1735;p43"/>
          <p:cNvSpPr txBox="1">
            <a:spLocks/>
          </p:cNvSpPr>
          <p:nvPr/>
        </p:nvSpPr>
        <p:spPr>
          <a:xfrm>
            <a:off x="873330" y="1090967"/>
            <a:ext cx="2175600" cy="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pt-PT" sz="2400" dirty="0" smtClean="0"/>
              <a:t>Vantagens</a:t>
            </a:r>
            <a:endParaRPr lang="pt-PT" sz="2400" dirty="0"/>
          </a:p>
        </p:txBody>
      </p:sp>
      <p:sp>
        <p:nvSpPr>
          <p:cNvPr id="12" name="Google Shape;1735;p43"/>
          <p:cNvSpPr txBox="1">
            <a:spLocks/>
          </p:cNvSpPr>
          <p:nvPr/>
        </p:nvSpPr>
        <p:spPr>
          <a:xfrm>
            <a:off x="5237150" y="1021897"/>
            <a:ext cx="2175600" cy="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pt-PT" sz="2400" dirty="0" smtClean="0"/>
              <a:t>Desvantagens</a:t>
            </a:r>
            <a:endParaRPr lang="pt-PT" sz="2400" dirty="0"/>
          </a:p>
        </p:txBody>
      </p:sp>
      <p:sp>
        <p:nvSpPr>
          <p:cNvPr id="13" name="Google Shape;1736;p43"/>
          <p:cNvSpPr txBox="1">
            <a:spLocks/>
          </p:cNvSpPr>
          <p:nvPr/>
        </p:nvSpPr>
        <p:spPr>
          <a:xfrm>
            <a:off x="807241" y="2987550"/>
            <a:ext cx="355303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PT" sz="1800" b="0" dirty="0"/>
              <a:t>2</a:t>
            </a:r>
            <a:r>
              <a:rPr lang="pt-PT" sz="1800" b="0" dirty="0" smtClean="0"/>
              <a:t> - </a:t>
            </a:r>
            <a:r>
              <a:rPr lang="pt-PT" sz="1800" b="0" dirty="0"/>
              <a:t>Integração com Visual </a:t>
            </a:r>
            <a:r>
              <a:rPr lang="pt-PT" sz="1800" b="0" dirty="0" err="1"/>
              <a:t>Studio</a:t>
            </a:r>
            <a:endParaRPr lang="pt-PT" sz="1800" dirty="0"/>
          </a:p>
        </p:txBody>
      </p:sp>
      <p:sp>
        <p:nvSpPr>
          <p:cNvPr id="20" name="Google Shape;1736;p43"/>
          <p:cNvSpPr txBox="1">
            <a:spLocks noGrp="1"/>
          </p:cNvSpPr>
          <p:nvPr>
            <p:ph type="subTitle" idx="5"/>
          </p:nvPr>
        </p:nvSpPr>
        <p:spPr>
          <a:xfrm>
            <a:off x="4765358" y="1636767"/>
            <a:ext cx="415977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PT" sz="1800" b="0" dirty="0" smtClean="0"/>
              <a:t>1 </a:t>
            </a:r>
            <a:r>
              <a:rPr lang="mr-IN" sz="1800" b="0" dirty="0" smtClean="0"/>
              <a:t>–</a:t>
            </a:r>
            <a:r>
              <a:rPr lang="pt-PT" sz="1800" b="0" dirty="0" smtClean="0"/>
              <a:t> </a:t>
            </a:r>
            <a:r>
              <a:rPr lang="pt-PT" sz="1800" b="0" dirty="0"/>
              <a:t>Disponibilidade em outras plataformas</a:t>
            </a:r>
            <a:endParaRPr sz="1800" b="0" dirty="0"/>
          </a:p>
        </p:txBody>
      </p:sp>
      <p:sp>
        <p:nvSpPr>
          <p:cNvPr id="21" name="Google Shape;1738;p43"/>
          <p:cNvSpPr txBox="1">
            <a:spLocks noGrp="1"/>
          </p:cNvSpPr>
          <p:nvPr>
            <p:ph type="subTitle" idx="3"/>
          </p:nvPr>
        </p:nvSpPr>
        <p:spPr>
          <a:xfrm>
            <a:off x="4801179" y="3590423"/>
            <a:ext cx="3216186" cy="8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/>
              <a:t>Versões mais recentes do Visual C++ </a:t>
            </a:r>
            <a:r>
              <a:rPr lang="pt-PT" dirty="0" err="1"/>
              <a:t>Compiler</a:t>
            </a:r>
            <a:r>
              <a:rPr lang="pt-PT" dirty="0"/>
              <a:t> podem ter menos suporte para plataformas mais antigas do </a:t>
            </a:r>
            <a:r>
              <a:rPr lang="pt-PT" dirty="0" smtClean="0"/>
              <a:t>Windows.</a:t>
            </a:r>
            <a:endParaRPr dirty="0"/>
          </a:p>
        </p:txBody>
      </p:sp>
      <p:sp>
        <p:nvSpPr>
          <p:cNvPr id="22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4801179" y="1931269"/>
            <a:ext cx="4342821" cy="10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/>
              <a:t>Microsoft Visual C++ </a:t>
            </a:r>
            <a:r>
              <a:rPr lang="pt-PT" dirty="0" err="1"/>
              <a:t>Compiler</a:t>
            </a:r>
            <a:r>
              <a:rPr lang="pt-PT" dirty="0"/>
              <a:t> é uma ferramenta específica para o ambiente Windows. </a:t>
            </a:r>
            <a:r>
              <a:rPr lang="pt-PT" dirty="0" smtClean="0"/>
              <a:t>Se estiver a desenvolver um </a:t>
            </a:r>
            <a:r>
              <a:rPr lang="pt-PT" dirty="0"/>
              <a:t>software para outras plataformas, como Linux ou </a:t>
            </a:r>
            <a:r>
              <a:rPr lang="pt-PT" dirty="0" err="1"/>
              <a:t>macOS</a:t>
            </a:r>
            <a:r>
              <a:rPr lang="pt-PT" dirty="0"/>
              <a:t>, pode enfrentar dificuldades na portabilidade do código.</a:t>
            </a:r>
            <a:endParaRPr dirty="0"/>
          </a:p>
        </p:txBody>
      </p:sp>
      <p:sp>
        <p:nvSpPr>
          <p:cNvPr id="23" name="Google Shape;1736;p43"/>
          <p:cNvSpPr txBox="1">
            <a:spLocks/>
          </p:cNvSpPr>
          <p:nvPr/>
        </p:nvSpPr>
        <p:spPr>
          <a:xfrm>
            <a:off x="4765358" y="3319191"/>
            <a:ext cx="3952554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PT" sz="1800" b="0" dirty="0"/>
              <a:t>2</a:t>
            </a:r>
            <a:r>
              <a:rPr lang="pt-PT" sz="1800" b="0" dirty="0" smtClean="0"/>
              <a:t> - </a:t>
            </a:r>
            <a:r>
              <a:rPr lang="pt-PT" sz="1800" b="0" dirty="0"/>
              <a:t>Suporte a plataformas mais antigas</a:t>
            </a:r>
            <a:endParaRPr lang="pt-PT" sz="1800" b="0" dirty="0"/>
          </a:p>
        </p:txBody>
      </p:sp>
    </p:spTree>
    <p:extLst>
      <p:ext uri="{BB962C8B-B14F-4D97-AF65-F5344CB8AC3E}">
        <p14:creationId xmlns:p14="http://schemas.microsoft.com/office/powerpoint/2010/main" val="110940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10272" y="358669"/>
            <a:ext cx="73053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b="0" dirty="0" err="1" smtClean="0"/>
              <a:t>MinGW</a:t>
            </a:r>
            <a:endParaRPr lang="pt-PT" b="0" dirty="0"/>
          </a:p>
        </p:txBody>
      </p:sp>
      <p:sp>
        <p:nvSpPr>
          <p:cNvPr id="1736" name="Google Shape;1736;p43"/>
          <p:cNvSpPr txBox="1">
            <a:spLocks noGrp="1"/>
          </p:cNvSpPr>
          <p:nvPr>
            <p:ph type="subTitle" idx="5"/>
          </p:nvPr>
        </p:nvSpPr>
        <p:spPr>
          <a:xfrm>
            <a:off x="807241" y="1664824"/>
            <a:ext cx="355303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PT" sz="1800" b="0" dirty="0" smtClean="0"/>
              <a:t>1 - </a:t>
            </a:r>
            <a:r>
              <a:rPr lang="pt-PT" sz="1800" b="0" dirty="0"/>
              <a:t>Ambiente GNU no </a:t>
            </a:r>
            <a:r>
              <a:rPr lang="pt-PT" sz="1800" b="0" dirty="0" smtClean="0"/>
              <a:t>Windows</a:t>
            </a:r>
            <a:endParaRPr sz="1800" dirty="0"/>
          </a:p>
        </p:txBody>
      </p:sp>
      <p:sp>
        <p:nvSpPr>
          <p:cNvPr id="1738" name="Google Shape;1738;p43"/>
          <p:cNvSpPr txBox="1">
            <a:spLocks noGrp="1"/>
          </p:cNvSpPr>
          <p:nvPr>
            <p:ph type="subTitle" idx="3"/>
          </p:nvPr>
        </p:nvSpPr>
        <p:spPr>
          <a:xfrm>
            <a:off x="873330" y="3319191"/>
            <a:ext cx="3173376" cy="1155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/>
              <a:t>F</a:t>
            </a:r>
            <a:r>
              <a:rPr lang="pt-PT" dirty="0" smtClean="0"/>
              <a:t>acilita </a:t>
            </a:r>
            <a:r>
              <a:rPr lang="pt-PT" dirty="0"/>
              <a:t>a compilação para </a:t>
            </a:r>
            <a:r>
              <a:rPr lang="pt-PT" dirty="0" smtClean="0"/>
              <a:t>Windows</a:t>
            </a:r>
            <a:r>
              <a:rPr lang="pt-PT" dirty="0"/>
              <a:t> a partir de sistemas Unix-</a:t>
            </a:r>
            <a:r>
              <a:rPr lang="pt-PT" dirty="0" err="1"/>
              <a:t>like</a:t>
            </a:r>
            <a:r>
              <a:rPr lang="pt-PT" dirty="0"/>
              <a:t>. </a:t>
            </a:r>
            <a:endParaRPr dirty="0"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874247" y="2050104"/>
            <a:ext cx="2920852" cy="868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/>
              <a:t>I</a:t>
            </a:r>
            <a:r>
              <a:rPr lang="pt-PT" dirty="0" smtClean="0"/>
              <a:t>ntroduz </a:t>
            </a:r>
            <a:r>
              <a:rPr lang="pt-PT" dirty="0"/>
              <a:t>o ambiente GNU no sistema operacional Windows. </a:t>
            </a:r>
            <a:endParaRPr dirty="0"/>
          </a:p>
        </p:txBody>
      </p:sp>
      <p:sp>
        <p:nvSpPr>
          <p:cNvPr id="11" name="Google Shape;1735;p43"/>
          <p:cNvSpPr txBox="1">
            <a:spLocks/>
          </p:cNvSpPr>
          <p:nvPr/>
        </p:nvSpPr>
        <p:spPr>
          <a:xfrm>
            <a:off x="873330" y="1090967"/>
            <a:ext cx="2175600" cy="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pt-PT" sz="2400" dirty="0" smtClean="0"/>
              <a:t>Vantagens</a:t>
            </a:r>
            <a:endParaRPr lang="pt-PT" sz="2400" dirty="0"/>
          </a:p>
        </p:txBody>
      </p:sp>
      <p:sp>
        <p:nvSpPr>
          <p:cNvPr id="12" name="Google Shape;1735;p43"/>
          <p:cNvSpPr txBox="1">
            <a:spLocks/>
          </p:cNvSpPr>
          <p:nvPr/>
        </p:nvSpPr>
        <p:spPr>
          <a:xfrm>
            <a:off x="5237150" y="1021897"/>
            <a:ext cx="2175600" cy="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pt-PT" sz="2400" dirty="0" smtClean="0"/>
              <a:t>Desvantagens</a:t>
            </a:r>
            <a:endParaRPr lang="pt-PT" sz="2400" dirty="0"/>
          </a:p>
        </p:txBody>
      </p:sp>
      <p:sp>
        <p:nvSpPr>
          <p:cNvPr id="13" name="Google Shape;1736;p43"/>
          <p:cNvSpPr txBox="1">
            <a:spLocks/>
          </p:cNvSpPr>
          <p:nvPr/>
        </p:nvSpPr>
        <p:spPr>
          <a:xfrm>
            <a:off x="807241" y="2987550"/>
            <a:ext cx="355303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PT" sz="1800" b="0" dirty="0"/>
              <a:t>2</a:t>
            </a:r>
            <a:r>
              <a:rPr lang="pt-PT" sz="1800" b="0" dirty="0" smtClean="0"/>
              <a:t> - </a:t>
            </a:r>
            <a:r>
              <a:rPr lang="pt-PT" sz="1800" b="0" dirty="0"/>
              <a:t>Compilação cruzada simples</a:t>
            </a:r>
            <a:endParaRPr lang="pt-PT" sz="1800" dirty="0"/>
          </a:p>
        </p:txBody>
      </p:sp>
      <p:sp>
        <p:nvSpPr>
          <p:cNvPr id="20" name="Google Shape;1736;p43"/>
          <p:cNvSpPr txBox="1">
            <a:spLocks noGrp="1"/>
          </p:cNvSpPr>
          <p:nvPr>
            <p:ph type="subTitle" idx="5"/>
          </p:nvPr>
        </p:nvSpPr>
        <p:spPr>
          <a:xfrm>
            <a:off x="4504640" y="1636767"/>
            <a:ext cx="4213272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PT" sz="1800" b="0" dirty="0" smtClean="0"/>
              <a:t>1 </a:t>
            </a:r>
            <a:r>
              <a:rPr lang="mr-IN" sz="1800" b="0" dirty="0" smtClean="0"/>
              <a:t>–</a:t>
            </a:r>
            <a:r>
              <a:rPr lang="pt-PT" sz="1800" b="0" dirty="0" smtClean="0"/>
              <a:t> </a:t>
            </a:r>
            <a:r>
              <a:rPr lang="pt-PT" sz="1800" b="0" dirty="0"/>
              <a:t>Suporte a </a:t>
            </a:r>
            <a:r>
              <a:rPr lang="pt-PT" sz="1800" b="0" dirty="0" err="1"/>
              <a:t>APIs</a:t>
            </a:r>
            <a:r>
              <a:rPr lang="pt-PT" sz="1800" b="0" dirty="0"/>
              <a:t> específicas do Windows</a:t>
            </a:r>
            <a:endParaRPr sz="1800" b="0" dirty="0"/>
          </a:p>
        </p:txBody>
      </p:sp>
      <p:sp>
        <p:nvSpPr>
          <p:cNvPr id="21" name="Google Shape;1738;p43"/>
          <p:cNvSpPr txBox="1">
            <a:spLocks noGrp="1"/>
          </p:cNvSpPr>
          <p:nvPr>
            <p:ph type="subTitle" idx="3"/>
          </p:nvPr>
        </p:nvSpPr>
        <p:spPr>
          <a:xfrm>
            <a:off x="4504640" y="3331633"/>
            <a:ext cx="4177451" cy="1411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smtClean="0"/>
              <a:t>A documentação </a:t>
            </a:r>
            <a:r>
              <a:rPr lang="pt-PT" dirty="0"/>
              <a:t>disponível para o </a:t>
            </a:r>
            <a:r>
              <a:rPr lang="pt-PT" dirty="0" err="1"/>
              <a:t>MinGW</a:t>
            </a:r>
            <a:r>
              <a:rPr lang="pt-PT" dirty="0"/>
              <a:t>, ela pode não ser tão extensa ou atualizada quanto a de outras ferramentas de desenvolvimento. Além disso, a comunidade de usuários do </a:t>
            </a:r>
            <a:r>
              <a:rPr lang="pt-PT" dirty="0" err="1"/>
              <a:t>MinGW</a:t>
            </a:r>
            <a:r>
              <a:rPr lang="pt-PT" dirty="0"/>
              <a:t> pode ser menor do que a de outras ferramentas mais populares, o que pode dificultar a obtenção de suporte ou assistência em caso de problemas.</a:t>
            </a:r>
            <a:endParaRPr dirty="0"/>
          </a:p>
        </p:txBody>
      </p:sp>
      <p:sp>
        <p:nvSpPr>
          <p:cNvPr id="22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4519460" y="1952350"/>
            <a:ext cx="4342821" cy="10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 smtClean="0"/>
              <a:t>O </a:t>
            </a:r>
            <a:r>
              <a:rPr lang="pt-PT" dirty="0" err="1"/>
              <a:t>MinGW</a:t>
            </a:r>
            <a:r>
              <a:rPr lang="pt-PT" dirty="0"/>
              <a:t> inclua suporte para muitas </a:t>
            </a:r>
            <a:r>
              <a:rPr lang="pt-PT" dirty="0" err="1"/>
              <a:t>APIs</a:t>
            </a:r>
            <a:r>
              <a:rPr lang="pt-PT" dirty="0"/>
              <a:t> do Windows, em alguns casos pode não oferecer suporte completo ou atualizado para </a:t>
            </a:r>
            <a:r>
              <a:rPr lang="pt-PT" dirty="0" err="1"/>
              <a:t>APIs</a:t>
            </a:r>
            <a:r>
              <a:rPr lang="pt-PT" dirty="0"/>
              <a:t> mais recentes ou menos comuns.</a:t>
            </a:r>
            <a:endParaRPr dirty="0"/>
          </a:p>
        </p:txBody>
      </p:sp>
      <p:sp>
        <p:nvSpPr>
          <p:cNvPr id="23" name="Google Shape;1736;p43"/>
          <p:cNvSpPr txBox="1">
            <a:spLocks/>
          </p:cNvSpPr>
          <p:nvPr/>
        </p:nvSpPr>
        <p:spPr>
          <a:xfrm>
            <a:off x="4504640" y="2987550"/>
            <a:ext cx="3952554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PT" sz="1800" b="0" dirty="0"/>
              <a:t>2</a:t>
            </a:r>
            <a:r>
              <a:rPr lang="pt-PT" sz="1800" b="0" dirty="0" smtClean="0"/>
              <a:t> - </a:t>
            </a:r>
            <a:r>
              <a:rPr lang="pt-PT" sz="1800" b="0" dirty="0"/>
              <a:t>Documentação e comunidade</a:t>
            </a:r>
            <a:endParaRPr lang="pt-PT" sz="1800" b="0" dirty="0"/>
          </a:p>
        </p:txBody>
      </p:sp>
    </p:spTree>
    <p:extLst>
      <p:ext uri="{BB962C8B-B14F-4D97-AF65-F5344CB8AC3E}">
        <p14:creationId xmlns:p14="http://schemas.microsoft.com/office/powerpoint/2010/main" val="127945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dirty="0" err="1" smtClean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IDEs</a:t>
            </a:r>
            <a:r>
              <a:rPr lang="pt-PT" sz="3200" dirty="0" smtClean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que suportam </a:t>
            </a:r>
            <a:r>
              <a:rPr lang="pt-PT" sz="3200" dirty="0" smtClean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C++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188149" y="1857146"/>
            <a:ext cx="4150387" cy="3286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 smtClean="0"/>
              <a:t>Foi desenvolvido pela Microsoft.</a:t>
            </a:r>
          </a:p>
          <a:p>
            <a:r>
              <a:rPr lang="pt-PT" dirty="0" smtClean="0"/>
              <a:t>É </a:t>
            </a:r>
            <a:r>
              <a:rPr lang="pt-PT" dirty="0"/>
              <a:t>um dos melhores </a:t>
            </a:r>
            <a:r>
              <a:rPr lang="pt-PT" dirty="0" smtClean="0"/>
              <a:t>IDE C++ </a:t>
            </a:r>
            <a:r>
              <a:rPr lang="pt-PT" dirty="0"/>
              <a:t>para </a:t>
            </a:r>
            <a:r>
              <a:rPr lang="pt-PT" dirty="0" err="1"/>
              <a:t>windows</a:t>
            </a:r>
            <a:r>
              <a:rPr lang="pt-PT" dirty="0"/>
              <a:t> que pode funcionar com o sistema de controle de versão </a:t>
            </a:r>
            <a:r>
              <a:rPr lang="pt-PT" dirty="0" err="1"/>
              <a:t>Git</a:t>
            </a:r>
            <a:r>
              <a:rPr lang="pt-PT" dirty="0"/>
              <a:t>.</a:t>
            </a:r>
          </a:p>
          <a:p>
            <a:r>
              <a:rPr lang="pt-PT" dirty="0" smtClean="0"/>
              <a:t>Permite </a:t>
            </a:r>
            <a:r>
              <a:rPr lang="pt-PT" dirty="0"/>
              <a:t>depurar código </a:t>
            </a:r>
            <a:r>
              <a:rPr lang="pt-PT" dirty="0" smtClean="0"/>
              <a:t>facilmente.</a:t>
            </a:r>
          </a:p>
          <a:p>
            <a:r>
              <a:rPr lang="pt-PT" dirty="0" smtClean="0"/>
              <a:t>Suporta </a:t>
            </a:r>
            <a:r>
              <a:rPr lang="pt-PT" dirty="0"/>
              <a:t>inúmeras extensões para incluir novos idiomas, temas e muito mais.</a:t>
            </a:r>
          </a:p>
          <a:p>
            <a:r>
              <a:rPr lang="pt-PT" dirty="0"/>
              <a:t>Visual </a:t>
            </a:r>
            <a:r>
              <a:rPr lang="pt-PT" dirty="0" err="1"/>
              <a:t>Studio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 pode ser usado em Windows e sistemas operacionais Mac</a:t>
            </a:r>
            <a:r>
              <a:rPr lang="pt-PT" dirty="0" smtClean="0"/>
              <a:t>.</a:t>
            </a:r>
          </a:p>
          <a:p>
            <a:r>
              <a:rPr lang="pt-PT" dirty="0"/>
              <a:t>F</a:t>
            </a:r>
            <a:r>
              <a:rPr lang="pt-PT" dirty="0" smtClean="0"/>
              <a:t>ornece </a:t>
            </a:r>
            <a:r>
              <a:rPr lang="pt-PT" dirty="0"/>
              <a:t>conclusão de código inteligente com base em tipos de variáveis, módulos essenciais e definições de funções.</a:t>
            </a:r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895448" y="2109952"/>
            <a:ext cx="4032795" cy="2780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 smtClean="0"/>
              <a:t>Foi desenvolvido pela IBM.</a:t>
            </a:r>
          </a:p>
          <a:p>
            <a:r>
              <a:rPr lang="pt-PT" dirty="0" smtClean="0"/>
              <a:t>Pode </a:t>
            </a:r>
            <a:r>
              <a:rPr lang="pt-PT" dirty="0"/>
              <a:t>ser usado em plataformas como Windows, Linux e OS X</a:t>
            </a:r>
            <a:r>
              <a:rPr lang="pt-PT" dirty="0" smtClean="0"/>
              <a:t>.</a:t>
            </a:r>
          </a:p>
          <a:p>
            <a:r>
              <a:rPr lang="pt-PT" dirty="0" smtClean="0"/>
              <a:t>Pode </a:t>
            </a:r>
            <a:r>
              <a:rPr lang="pt-PT" dirty="0"/>
              <a:t>ser configurado para trabalhar com uma variedade de compiladores C++, incluindo GCC, </a:t>
            </a:r>
            <a:r>
              <a:rPr lang="pt-PT" dirty="0" err="1"/>
              <a:t>Clang</a:t>
            </a:r>
            <a:r>
              <a:rPr lang="pt-PT" dirty="0"/>
              <a:t>, Microsoft Visual C++, </a:t>
            </a:r>
            <a:r>
              <a:rPr lang="pt-PT" dirty="0" err="1"/>
              <a:t>MinGW</a:t>
            </a:r>
            <a:endParaRPr lang="pt-PT" dirty="0"/>
          </a:p>
          <a:p>
            <a:r>
              <a:rPr lang="pt-PT" dirty="0" smtClean="0"/>
              <a:t>Pode gerar </a:t>
            </a:r>
            <a:r>
              <a:rPr lang="pt-PT" dirty="0" err="1"/>
              <a:t>Makefile</a:t>
            </a:r>
            <a:r>
              <a:rPr lang="pt-PT" dirty="0"/>
              <a:t> que contém instruções sobre como construir seu programa C++.</a:t>
            </a:r>
          </a:p>
          <a:p>
            <a:r>
              <a:rPr lang="pt-PT" dirty="0"/>
              <a:t>Ele fornece modelos de código prontos.</a:t>
            </a: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55184" y="1440955"/>
            <a:ext cx="3041433" cy="5351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PT" sz="2000" b="0" dirty="0" smtClean="0"/>
              <a:t>Visual </a:t>
            </a:r>
            <a:r>
              <a:rPr lang="pt-PT" sz="2000" b="0" dirty="0" err="1" smtClean="0"/>
              <a:t>Studio</a:t>
            </a:r>
            <a:r>
              <a:rPr lang="pt-PT" sz="2000" b="0" dirty="0" smtClean="0"/>
              <a:t> </a:t>
            </a:r>
            <a:r>
              <a:rPr lang="pt-PT" sz="2000" b="0" dirty="0" err="1" smtClean="0"/>
              <a:t>Code</a:t>
            </a:r>
            <a:endParaRPr sz="2000" b="0" dirty="0"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895448" y="1509293"/>
            <a:ext cx="2075200" cy="4667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PT" sz="2000" b="0" dirty="0" smtClean="0"/>
              <a:t>Eclipse</a:t>
            </a:r>
            <a:endParaRPr sz="2000" b="0" dirty="0"/>
          </a:p>
        </p:txBody>
      </p:sp>
    </p:spTree>
    <p:extLst>
      <p:ext uri="{BB962C8B-B14F-4D97-AF65-F5344CB8AC3E}">
        <p14:creationId xmlns:p14="http://schemas.microsoft.com/office/powerpoint/2010/main" val="13518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10272" y="358669"/>
            <a:ext cx="73053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Tipos de dados</a:t>
            </a:r>
            <a:endParaRPr dirty="0"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1223251" y="1216902"/>
            <a:ext cx="6967438" cy="3501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b="1" dirty="0" err="1"/>
              <a:t>int</a:t>
            </a:r>
            <a:r>
              <a:rPr lang="pt-PT" dirty="0"/>
              <a:t>: </a:t>
            </a:r>
            <a:r>
              <a:rPr lang="pt-PT" dirty="0" smtClean="0"/>
              <a:t>representa </a:t>
            </a:r>
            <a:r>
              <a:rPr lang="pt-PT" dirty="0"/>
              <a:t>números inteiros</a:t>
            </a:r>
            <a:r>
              <a:rPr lang="pt-PT" dirty="0" smtClean="0"/>
              <a:t>.</a:t>
            </a:r>
            <a:endParaRPr lang="pt-PT" dirty="0"/>
          </a:p>
          <a:p>
            <a:r>
              <a:rPr lang="pt-PT" b="1" dirty="0" err="1"/>
              <a:t>char</a:t>
            </a:r>
            <a:r>
              <a:rPr lang="pt-PT" dirty="0"/>
              <a:t>: </a:t>
            </a:r>
            <a:r>
              <a:rPr lang="pt-PT" dirty="0" smtClean="0"/>
              <a:t>representa </a:t>
            </a:r>
            <a:r>
              <a:rPr lang="pt-PT" dirty="0"/>
              <a:t>caracteres</a:t>
            </a:r>
            <a:r>
              <a:rPr lang="pt-PT" dirty="0" smtClean="0"/>
              <a:t>.</a:t>
            </a:r>
          </a:p>
          <a:p>
            <a:r>
              <a:rPr lang="pt-PT" dirty="0" err="1"/>
              <a:t>s</a:t>
            </a:r>
            <a:r>
              <a:rPr lang="pt-PT" dirty="0" err="1" smtClean="0"/>
              <a:t>tring</a:t>
            </a:r>
            <a:r>
              <a:rPr lang="pt-PT" dirty="0" smtClean="0"/>
              <a:t>: representa conjunto de caracteres</a:t>
            </a:r>
            <a:endParaRPr lang="pt-PT" dirty="0"/>
          </a:p>
          <a:p>
            <a:r>
              <a:rPr lang="pt-PT" b="1" dirty="0" err="1"/>
              <a:t>float</a:t>
            </a:r>
            <a:r>
              <a:rPr lang="pt-PT" dirty="0"/>
              <a:t>: </a:t>
            </a:r>
            <a:r>
              <a:rPr lang="pt-PT" dirty="0" smtClean="0"/>
              <a:t>representa </a:t>
            </a:r>
            <a:r>
              <a:rPr lang="pt-PT" dirty="0"/>
              <a:t>números de ponto flutuante de precisão simples</a:t>
            </a:r>
            <a:r>
              <a:rPr lang="pt-PT" dirty="0" smtClean="0"/>
              <a:t>.</a:t>
            </a:r>
            <a:endParaRPr lang="pt-PT" dirty="0"/>
          </a:p>
          <a:p>
            <a:r>
              <a:rPr lang="pt-PT" b="1" dirty="0" err="1"/>
              <a:t>double</a:t>
            </a:r>
            <a:r>
              <a:rPr lang="pt-PT" dirty="0" smtClean="0"/>
              <a:t>: </a:t>
            </a:r>
            <a:r>
              <a:rPr lang="pt-PT" dirty="0"/>
              <a:t>representa números de ponto flutuante de precisão </a:t>
            </a:r>
            <a:r>
              <a:rPr lang="pt-PT" dirty="0" smtClean="0"/>
              <a:t>dupla</a:t>
            </a:r>
            <a:endParaRPr lang="pt-PT" dirty="0"/>
          </a:p>
          <a:p>
            <a:r>
              <a:rPr lang="pt-PT" b="1" dirty="0" err="1"/>
              <a:t>void</a:t>
            </a:r>
            <a:r>
              <a:rPr lang="pt-PT" dirty="0"/>
              <a:t>: </a:t>
            </a:r>
            <a:r>
              <a:rPr lang="pt-PT" dirty="0" smtClean="0"/>
              <a:t>representa </a:t>
            </a:r>
            <a:r>
              <a:rPr lang="pt-PT" dirty="0"/>
              <a:t>a ausência de tipo</a:t>
            </a:r>
            <a:r>
              <a:rPr lang="pt-PT" dirty="0" smtClean="0"/>
              <a:t>.</a:t>
            </a:r>
            <a:endParaRPr lang="pt-PT" dirty="0"/>
          </a:p>
          <a:p>
            <a:r>
              <a:rPr lang="pt-PT" b="1" dirty="0" err="1"/>
              <a:t>bool</a:t>
            </a:r>
            <a:r>
              <a:rPr lang="pt-PT" dirty="0"/>
              <a:t>: </a:t>
            </a:r>
            <a:r>
              <a:rPr lang="pt-PT" dirty="0" smtClean="0"/>
              <a:t>representa </a:t>
            </a:r>
            <a:r>
              <a:rPr lang="pt-PT" dirty="0"/>
              <a:t>valores booleanos verdadeiro ou falso.</a:t>
            </a:r>
          </a:p>
          <a:p>
            <a:r>
              <a:rPr lang="pt-PT" b="1" dirty="0"/>
              <a:t>short</a:t>
            </a:r>
            <a:r>
              <a:rPr lang="pt-PT" dirty="0"/>
              <a:t>: </a:t>
            </a:r>
            <a:r>
              <a:rPr lang="pt-PT" dirty="0" smtClean="0"/>
              <a:t>representa </a:t>
            </a:r>
            <a:r>
              <a:rPr lang="pt-PT" dirty="0"/>
              <a:t>números inteiros curtos.</a:t>
            </a:r>
          </a:p>
          <a:p>
            <a:r>
              <a:rPr lang="pt-PT" b="1" dirty="0" err="1"/>
              <a:t>long</a:t>
            </a:r>
            <a:r>
              <a:rPr lang="pt-PT" dirty="0"/>
              <a:t>: </a:t>
            </a:r>
            <a:r>
              <a:rPr lang="pt-PT" dirty="0" smtClean="0"/>
              <a:t>representa </a:t>
            </a:r>
            <a:r>
              <a:rPr lang="pt-PT" dirty="0"/>
              <a:t>números inteiros longos.</a:t>
            </a:r>
          </a:p>
          <a:p>
            <a:r>
              <a:rPr lang="pt-PT" b="1" dirty="0" err="1"/>
              <a:t>long</a:t>
            </a:r>
            <a:r>
              <a:rPr lang="pt-PT" b="1" dirty="0"/>
              <a:t> </a:t>
            </a:r>
            <a:r>
              <a:rPr lang="pt-PT" b="1" dirty="0" err="1"/>
              <a:t>long</a:t>
            </a:r>
            <a:r>
              <a:rPr lang="pt-PT" dirty="0"/>
              <a:t>: </a:t>
            </a:r>
            <a:r>
              <a:rPr lang="pt-PT" dirty="0" smtClean="0"/>
              <a:t>representa </a:t>
            </a:r>
            <a:r>
              <a:rPr lang="pt-PT" dirty="0"/>
              <a:t>números inteiros longos longos.</a:t>
            </a:r>
          </a:p>
        </p:txBody>
      </p:sp>
    </p:spTree>
    <p:extLst>
      <p:ext uri="{BB962C8B-B14F-4D97-AF65-F5344CB8AC3E}">
        <p14:creationId xmlns:p14="http://schemas.microsoft.com/office/powerpoint/2010/main" val="1938017138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1356</Words>
  <Application>Microsoft Macintosh PowerPoint</Application>
  <PresentationFormat>Apresentação no Ecrã (16:9)</PresentationFormat>
  <Paragraphs>126</Paragraphs>
  <Slides>17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IBM Plex Mono</vt:lpstr>
      <vt:lpstr>Poppins</vt:lpstr>
      <vt:lpstr>Source Code Pro</vt:lpstr>
      <vt:lpstr>Arial</vt:lpstr>
      <vt:lpstr>Introduction to Coding Workshop by Slidesgo</vt:lpstr>
      <vt:lpstr>A linguagem C++</vt:lpstr>
      <vt:lpstr>Introdução</vt:lpstr>
      <vt:lpstr>Compiladores de C++</vt:lpstr>
      <vt:lpstr>GCC</vt:lpstr>
      <vt:lpstr>Clang</vt:lpstr>
      <vt:lpstr>Microsoft Visual C++ Compiler</vt:lpstr>
      <vt:lpstr>MinGW</vt:lpstr>
      <vt:lpstr>IDEs que suportam C++</vt:lpstr>
      <vt:lpstr>Tipos de dados</vt:lpstr>
      <vt:lpstr>Palavras reservadas</vt:lpstr>
      <vt:lpstr>Palavras reservadas</vt:lpstr>
      <vt:lpstr>Estruturas de seleção</vt:lpstr>
      <vt:lpstr>Estruturas de repetição</vt:lpstr>
      <vt:lpstr>Variáveis compostas</vt:lpstr>
      <vt:lpstr>Função e procedimento</vt:lpstr>
      <vt:lpstr>Percentual de uso de C++</vt:lpstr>
      <vt:lpstr>Porquê recomendar C++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 Workshop</dc:title>
  <cp:lastModifiedBy>Microsoft Office User</cp:lastModifiedBy>
  <cp:revision>42</cp:revision>
  <dcterms:modified xsi:type="dcterms:W3CDTF">2024-03-10T23:18:09Z</dcterms:modified>
</cp:coreProperties>
</file>