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61" r:id="rId5"/>
    <p:sldId id="262" r:id="rId6"/>
    <p:sldId id="521" r:id="rId7"/>
    <p:sldId id="524" r:id="rId8"/>
    <p:sldId id="522" r:id="rId9"/>
    <p:sldId id="523" r:id="rId10"/>
    <p:sldId id="525" r:id="rId11"/>
    <p:sldId id="526" r:id="rId12"/>
    <p:sldId id="528" r:id="rId13"/>
    <p:sldId id="5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A15D2-B352-466E-9D3A-531490C26C4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5C65F-25A0-44B2-B65E-876C68FEA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9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Hi, my name is Amit and I’m a biostatistician at the cancer research clinical trials unit in the university. My Ph.D. revolves around early phase trial designs, more specifically dose finding trials and developments to these methodologies.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C65F-25A0-44B2-B65E-876C68FEA58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8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be talking about one of the chapters in my </a:t>
            </a:r>
            <a:r>
              <a:rPr lang="en-US" dirty="0" err="1"/>
              <a:t>phd</a:t>
            </a:r>
            <a:r>
              <a:rPr lang="en-US" dirty="0"/>
              <a:t> which details the implementation of a novel design into a trial that is being run at the unit.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C65F-25A0-44B2-B65E-876C68FEA5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0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will give a quick introduction to early phase dose-finding trials and what they are.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C65F-25A0-44B2-B65E-876C68FEA58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4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60E8-98EC-86CA-6885-B46257CEB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58B4B-A844-3AA5-6BF5-9E0355D02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D802-18E1-4479-9BDF-E5BDF5A6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5B7C-7E93-4B69-550D-B733F90A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7ACA-F7C5-BD3E-F821-94A14A32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02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2AED-0EBE-7DF2-B3AB-E50CC4A2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AD960-D36C-FA14-7B18-599F9CD1D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0111-6207-42EB-1E43-2B4CFE47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053C-AEE8-5CC0-99B4-23D7CD1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18F0-57B1-3453-4ABE-AAA7629B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CCAAA-AB48-7554-46B7-302BF6E65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39A1C-3981-3A59-BF5C-BC4A8439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5449-C04E-51BF-F63B-FDAF91B6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6AC17-D2C6-F803-7A6D-5322CAD9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E3FA-E38E-8A3A-A24D-867E20D1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0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E173-0EE2-52F7-D096-1BE5FE08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F208-B7EC-C26C-1ADF-9647D237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F46A-13D8-357C-FDA2-FB1181BE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E1B-6935-B312-0357-A2DEC0F6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1786-B590-C059-740D-A6DA0D41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6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D1F0-26C8-ABE1-80F7-07A9EEA3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628D-8BC9-8EFB-58B3-E90CF55B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AFB8-9B7F-5377-7D90-2E355D85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E8CC-C7CF-37C3-E28A-157277DB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7292-D4CA-C93D-DBB4-FF62021A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09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4959-4563-B87D-648F-FB506366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CBBE-A29B-83F7-86A6-F00D61189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82DED-2F9D-C342-6D19-463DE67C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52B43-DB0C-690D-55AA-1B06195F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FE2C3-BB48-C3C4-F1CA-D12D36A0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5072-0092-9D57-50E6-D3D389B0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4E7F-272F-ECCA-2799-7626D3AC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3F002-E27A-8181-0810-6E866B3B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A998-BE1B-3A1F-DC94-69283D722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7B9F1-8DE5-29BA-4F65-0E199C550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046D8-42A6-08CA-7DFA-B0B8BDFC7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E39E-E735-4E0B-B13D-E29EB135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E1248-15FA-253A-FF9A-75D28B56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8F25F-16BF-A164-E37F-E95AC74A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7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0A22-D15A-DB77-7270-3A36D45F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CFEFB-1884-3105-AFA6-3646F79A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48E99-E540-E0AB-B58B-C5AAB9F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294BD-1673-F649-150B-128A2208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6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347BD-F341-D0B9-3491-21D99F86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3360-CD4C-9559-9936-82566DD7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E9148-16F9-703C-EE0A-497D0737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87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E6D6-2693-AFA1-5A9A-7B2BDF8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E46D-8B9E-5CAB-EA98-EC3A93B7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5EF68-89B3-739D-499F-BBF20A14A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2A832-01D0-E9BD-0C2F-D9BE89AD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98426-27F9-896C-B6A3-FD183632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E99E1-3709-A3A9-C2D1-CB4AD8AE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9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E24C-1D51-4925-A494-9171F38C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75D0C-4690-4B44-1300-1712CC8DC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83ED8-E315-66EB-6F8C-0E9F038A9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DA44F-E7FF-E9DC-90E5-62B58B12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68A6B-096E-CBFD-205E-40D0BF3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DFBC2-0D58-1843-7AE0-8883CF1E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1FC4D-3625-974B-0BDD-AA807D9B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276F0-51E2-C3ED-05DE-132A1BEC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9FE1-A98D-98FE-3C16-B1BCD8C86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D4D2-D5DC-4443-B90D-0E9491EDF32C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F55A-CB36-B911-109B-F3C3ACF84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F978-FEBA-8A20-C622-0707537CA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BD06-2B2E-4C08-93A8-F6D0787392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700-44B8-8AFB-A720-ADFBFA32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Developments to established dose-finding methodologies for application in trials with complex and innovative designs 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3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BB9F-05B1-CCD3-EB10-190887CE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for partial orders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BF36-D1E4-7905-1A72-D0B2FFD5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Primarily used when the ordering of some of the doses is unknown </a:t>
            </a:r>
          </a:p>
          <a:p>
            <a:r>
              <a:rPr lang="en-GB" dirty="0"/>
              <a:t> In this trial there are 2 possible orderings for the dose levels</a:t>
            </a:r>
          </a:p>
          <a:p>
            <a:endParaRPr lang="en-GB" dirty="0"/>
          </a:p>
          <a:p>
            <a:r>
              <a:rPr lang="en-GB" dirty="0"/>
              <a:t>Each order has a dose toxicity model </a:t>
            </a:r>
          </a:p>
          <a:p>
            <a:r>
              <a:rPr lang="en-GB" dirty="0"/>
              <a:t>Prior probabilities are assigned to each model which represent the plausibility of each order </a:t>
            </a:r>
          </a:p>
          <a:p>
            <a:r>
              <a:rPr lang="en-GB" dirty="0"/>
              <a:t>Once data is collected posterior probabilities can be established for each of the models </a:t>
            </a:r>
          </a:p>
          <a:p>
            <a:r>
              <a:rPr lang="en-GB" dirty="0"/>
              <a:t>Select the model with the highest posterior probability and apply the standard form of the CRM 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260614-04A5-846D-8D56-94143843446D}"/>
              </a:ext>
            </a:extLst>
          </p:cNvPr>
          <p:cNvCxnSpPr/>
          <p:nvPr/>
        </p:nvCxnSpPr>
        <p:spPr>
          <a:xfrm>
            <a:off x="1441443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1742068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/>
              <a:t>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A5E7E8-2956-3BFB-78D5-D88BB6D34875}"/>
              </a:ext>
            </a:extLst>
          </p:cNvPr>
          <p:cNvCxnSpPr/>
          <p:nvPr/>
        </p:nvCxnSpPr>
        <p:spPr>
          <a:xfrm>
            <a:off x="2105942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2432240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EF11F2-BDAB-8430-6C65-FC83202B6984}"/>
              </a:ext>
            </a:extLst>
          </p:cNvPr>
          <p:cNvCxnSpPr/>
          <p:nvPr/>
        </p:nvCxnSpPr>
        <p:spPr>
          <a:xfrm>
            <a:off x="2796114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3096740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b="1" dirty="0"/>
              <a:t>2a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8372D3-E5A1-E503-D93A-083FCF44CA0C}"/>
              </a:ext>
            </a:extLst>
          </p:cNvPr>
          <p:cNvCxnSpPr/>
          <p:nvPr/>
        </p:nvCxnSpPr>
        <p:spPr>
          <a:xfrm>
            <a:off x="3460615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3776248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b="1" dirty="0"/>
              <a:t>2b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2AFC0A-CBB0-12FF-9809-A86A53D58825}"/>
              </a:ext>
            </a:extLst>
          </p:cNvPr>
          <p:cNvCxnSpPr/>
          <p:nvPr/>
        </p:nvCxnSpPr>
        <p:spPr>
          <a:xfrm>
            <a:off x="4140122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4440748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/>
              <a:t>3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5511781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/>
              <a:t>-1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29C3D7-CC88-7316-BCBE-CAA1081271CA}"/>
              </a:ext>
            </a:extLst>
          </p:cNvPr>
          <p:cNvCxnSpPr/>
          <p:nvPr/>
        </p:nvCxnSpPr>
        <p:spPr>
          <a:xfrm>
            <a:off x="5875656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6176281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/>
              <a:t>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56C7BC-67ED-E9EE-64C9-18AE7CA608A5}"/>
              </a:ext>
            </a:extLst>
          </p:cNvPr>
          <p:cNvCxnSpPr/>
          <p:nvPr/>
        </p:nvCxnSpPr>
        <p:spPr>
          <a:xfrm>
            <a:off x="6540155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6866453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B377A2-8D00-5F9B-8538-19C4071F5762}"/>
              </a:ext>
            </a:extLst>
          </p:cNvPr>
          <p:cNvCxnSpPr/>
          <p:nvPr/>
        </p:nvCxnSpPr>
        <p:spPr>
          <a:xfrm>
            <a:off x="7230327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7530953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b="1" dirty="0"/>
              <a:t>2b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CFC215-4AD2-3FD5-5985-F6AA732BCC49}"/>
              </a:ext>
            </a:extLst>
          </p:cNvPr>
          <p:cNvCxnSpPr/>
          <p:nvPr/>
        </p:nvCxnSpPr>
        <p:spPr>
          <a:xfrm>
            <a:off x="7894828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8210461" y="2776022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b="1" dirty="0"/>
              <a:t>2a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21B15E-F4D8-ECC7-4F9D-1EF2118849E8}"/>
              </a:ext>
            </a:extLst>
          </p:cNvPr>
          <p:cNvCxnSpPr/>
          <p:nvPr/>
        </p:nvCxnSpPr>
        <p:spPr>
          <a:xfrm>
            <a:off x="8574335" y="2954547"/>
            <a:ext cx="30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 txBox="1">
            <a:spLocks/>
          </p:cNvSpPr>
          <p:nvPr/>
        </p:nvSpPr>
        <p:spPr>
          <a:xfrm>
            <a:off x="8920685" y="2776021"/>
            <a:ext cx="514187" cy="357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213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A75C-1E3D-24F8-9CE7-F54D1D1F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TITE-CRM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B0A1-997D-ABCE-3B6C-F8A60027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TITE-CRM is a variant of the regular CRM which handles late-onset toxicities </a:t>
            </a:r>
          </a:p>
          <a:p>
            <a:r>
              <a:rPr lang="en-GB" dirty="0"/>
              <a:t>TITE-CRM presents a solution by introducing the notion of a </a:t>
            </a:r>
            <a:r>
              <a:rPr lang="en-GB" b="1" dirty="0"/>
              <a:t>partial tolerance</a:t>
            </a:r>
            <a:r>
              <a:rPr lang="en-GB" dirty="0"/>
              <a:t> event. </a:t>
            </a:r>
          </a:p>
          <a:p>
            <a:pPr lvl="1"/>
            <a:r>
              <a:rPr lang="en-GB" dirty="0"/>
              <a:t>If a patient is half way through the evaluation window and has not yet experienced toxicity, we may say that they have experienced half a tolerance. </a:t>
            </a:r>
          </a:p>
          <a:p>
            <a:pPr lvl="1"/>
            <a:r>
              <a:rPr lang="en-GB" dirty="0"/>
              <a:t>In the absence of a toxic response each patient is weighted by the proportion of the full observation period they have been observed</a:t>
            </a:r>
          </a:p>
          <a:p>
            <a:r>
              <a:rPr lang="en-GB" dirty="0"/>
              <a:t>This is done using a weighted dose response model where the weight is a function of the time-to-event of each patient and has a linear association with the dose toxicity model.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37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CA1BF6-4B96-7574-9D46-6052D842C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407" y="419520"/>
            <a:ext cx="9711578" cy="5839284"/>
          </a:xfrm>
        </p:spPr>
      </p:pic>
    </p:spTree>
    <p:extLst>
      <p:ext uri="{BB962C8B-B14F-4D97-AF65-F5344CB8AC3E}">
        <p14:creationId xmlns:p14="http://schemas.microsoft.com/office/powerpoint/2010/main" val="210530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9A2E-C7EB-03CB-541D-4DAF1379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0049-9902-47A2-D3A1-41134562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Both orderings are equally feasible</a:t>
            </a:r>
          </a:p>
          <a:p>
            <a:r>
              <a:rPr lang="en-GB" dirty="0"/>
              <a:t>Target dose with 25% DLT probability </a:t>
            </a:r>
          </a:p>
          <a:p>
            <a:r>
              <a:rPr lang="en-GB" dirty="0"/>
              <a:t>Two stage design:</a:t>
            </a:r>
          </a:p>
          <a:p>
            <a:pPr lvl="1"/>
            <a:r>
              <a:rPr lang="en-GB" dirty="0"/>
              <a:t>Stage 1 – Follow a pre defined dose escalation scheme if no DLTs are observed </a:t>
            </a:r>
          </a:p>
          <a:p>
            <a:pPr lvl="1"/>
            <a:r>
              <a:rPr lang="en-GB" dirty="0"/>
              <a:t>Stage 2 – Once a DLT is observed the PO-TITE-CRM is used to determine the next dose </a:t>
            </a:r>
          </a:p>
          <a:p>
            <a:r>
              <a:rPr lang="en-GB" dirty="0"/>
              <a:t>Stopping rules: </a:t>
            </a:r>
          </a:p>
          <a:p>
            <a:pPr lvl="1"/>
            <a:r>
              <a:rPr lang="en-GB" dirty="0"/>
              <a:t>Once we reach 60 patients </a:t>
            </a:r>
          </a:p>
          <a:p>
            <a:pPr lvl="1"/>
            <a:r>
              <a:rPr lang="en-GB" dirty="0"/>
              <a:t>Sufficient evidence that the MTD is reached </a:t>
            </a:r>
          </a:p>
          <a:p>
            <a:pPr lvl="1"/>
            <a:r>
              <a:rPr lang="en-GB" dirty="0"/>
              <a:t>Excess toxicity at the lowest dose – P(tox&gt;0.35)&gt;0.80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8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700-44B8-8AFB-A720-ADFBFA32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Implementing novel methodology into an early phase head and neck cancer trial 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6072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915D-E631-C121-8DD1-2BB2D9B0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phase dose-finding trials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90A4-D392-78B1-7FB7-3DD1634D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lang="en-GB" sz="2400" kern="0" dirty="0">
                <a:solidFill>
                  <a:srgbClr val="FF0000"/>
                </a:solidFill>
              </a:rPr>
              <a:t>Aim</a:t>
            </a:r>
            <a:r>
              <a:rPr lang="en-GB" sz="2400" kern="0" dirty="0"/>
              <a:t>: To obtain the Recommended Phase II dose (RP2D)</a:t>
            </a:r>
          </a:p>
          <a:p>
            <a:pPr>
              <a:spcBef>
                <a:spcPct val="20000"/>
              </a:spcBef>
              <a:buClrTx/>
              <a:buSzTx/>
              <a:buFont typeface="Courier New" panose="02070309020205020404" pitchFamily="49" charset="0"/>
              <a:buChar char="o"/>
              <a:defRPr/>
            </a:pPr>
            <a:endParaRPr lang="en-GB" sz="2400" kern="0" dirty="0"/>
          </a:p>
          <a:p>
            <a:pPr>
              <a:spcBef>
                <a:spcPct val="20000"/>
              </a:spcBef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lang="en-GB" sz="2400" kern="0" dirty="0"/>
              <a:t>Trials are typically small (20 – 40 patients)</a:t>
            </a:r>
          </a:p>
          <a:p>
            <a:pPr marL="0" indent="0">
              <a:spcBef>
                <a:spcPct val="20000"/>
              </a:spcBef>
              <a:buClrTx/>
              <a:buSzTx/>
              <a:buNone/>
              <a:defRPr/>
            </a:pPr>
            <a:endParaRPr lang="en-GB" sz="2400" kern="0" dirty="0"/>
          </a:p>
          <a:p>
            <a:pPr lvl="0">
              <a:spcBef>
                <a:spcPct val="20000"/>
              </a:spcBef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lang="en-GB" sz="2400" kern="0" dirty="0"/>
              <a:t>Three Ethical Criteria</a:t>
            </a:r>
          </a:p>
          <a:p>
            <a:pPr marL="800100" lvl="1" indent="-342900">
              <a:defRPr/>
            </a:pPr>
            <a:r>
              <a:rPr lang="en-GB" kern="0" dirty="0"/>
              <a:t>Do not want to undertreat </a:t>
            </a:r>
          </a:p>
          <a:p>
            <a:pPr marL="800100" lvl="1" indent="-342900">
              <a:defRPr/>
            </a:pPr>
            <a:r>
              <a:rPr lang="en-GB" kern="0" dirty="0"/>
              <a:t>Do not want to overtreat</a:t>
            </a:r>
          </a:p>
          <a:p>
            <a:pPr marL="800100" lvl="1" indent="-342900">
              <a:defRPr/>
            </a:pPr>
            <a:r>
              <a:rPr lang="en-GB" kern="0" dirty="0"/>
              <a:t>Use as few patients as possible (efficiency)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7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18FA-21B1-3904-57F5-A810862C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phase dose-finding trials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C911-565B-5083-C1F7-DC48DA07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  <a:buFont typeface="Courier New" panose="02070309020205020404" pitchFamily="49" charset="0"/>
              <a:buChar char="o"/>
              <a:defRPr/>
            </a:pPr>
            <a:r>
              <a:rPr lang="en-GB" sz="2400" b="1" kern="0" dirty="0"/>
              <a:t>Fundamental Assumption</a:t>
            </a:r>
            <a:r>
              <a:rPr lang="en-GB" sz="2400" kern="0" dirty="0"/>
              <a:t>: </a:t>
            </a:r>
          </a:p>
          <a:p>
            <a:pPr marL="366713" lvl="1" indent="0">
              <a:spcBef>
                <a:spcPts val="300"/>
              </a:spcBef>
              <a:buNone/>
              <a:defRPr/>
            </a:pPr>
            <a:r>
              <a:rPr lang="en-GB" kern="0" dirty="0"/>
              <a:t>Higher dose </a:t>
            </a:r>
            <a:r>
              <a:rPr lang="en-GB" kern="0" dirty="0">
                <a:sym typeface="Wingdings" panose="05000000000000000000" pitchFamily="2" charset="2"/>
              </a:rPr>
              <a:t> Higher</a:t>
            </a:r>
            <a:r>
              <a:rPr lang="en-GB" kern="0" dirty="0"/>
              <a:t> chance of toxicity (</a:t>
            </a:r>
            <a:r>
              <a:rPr lang="en-GB" u="sng" kern="0" dirty="0"/>
              <a:t>and</a:t>
            </a:r>
            <a:r>
              <a:rPr lang="en-GB" kern="0" dirty="0"/>
              <a:t> higher chance of efficacious response)</a:t>
            </a:r>
          </a:p>
          <a:p>
            <a:pPr marL="366713" lvl="1" indent="0">
              <a:spcBef>
                <a:spcPts val="300"/>
              </a:spcBef>
              <a:buNone/>
              <a:defRPr/>
            </a:pPr>
            <a:endParaRPr lang="en-GB" sz="300" kern="0" dirty="0"/>
          </a:p>
          <a:p>
            <a:pPr lvl="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GB" sz="300" kern="0" dirty="0"/>
          </a:p>
          <a:p>
            <a:pPr lvl="0">
              <a:spcBef>
                <a:spcPts val="300"/>
              </a:spcBef>
              <a:buFont typeface="Courier New" panose="02070309020205020404" pitchFamily="49" charset="0"/>
              <a:buChar char="o"/>
              <a:defRPr/>
            </a:pPr>
            <a:r>
              <a:rPr lang="en-GB" sz="2400" kern="0" dirty="0"/>
              <a:t>If </a:t>
            </a:r>
            <a:r>
              <a:rPr lang="en-GB" sz="2400" b="1" i="1" kern="0" dirty="0"/>
              <a:t>monotonic</a:t>
            </a:r>
            <a:r>
              <a:rPr lang="en-GB" sz="2400" kern="0" dirty="0"/>
              <a:t> assumption is </a:t>
            </a:r>
            <a:r>
              <a:rPr lang="en-GB" sz="2400" u="sng" kern="0" dirty="0"/>
              <a:t>true</a:t>
            </a:r>
            <a:r>
              <a:rPr lang="en-GB" sz="2400" kern="0" dirty="0"/>
              <a:t>, </a:t>
            </a:r>
          </a:p>
          <a:p>
            <a:pPr marL="366713" lvl="1" indent="0">
              <a:spcBef>
                <a:spcPts val="300"/>
              </a:spcBef>
              <a:buNone/>
              <a:defRPr/>
            </a:pPr>
            <a:r>
              <a:rPr lang="en-GB" kern="0" dirty="0"/>
              <a:t>RP2D = </a:t>
            </a:r>
            <a:r>
              <a:rPr lang="en-GB" b="1" kern="0" dirty="0">
                <a:solidFill>
                  <a:srgbClr val="FF0000"/>
                </a:solidFill>
              </a:rPr>
              <a:t>Maximum Tolerated Dose</a:t>
            </a:r>
            <a:r>
              <a:rPr lang="en-GB" kern="0" dirty="0"/>
              <a:t> (MTD), highest possible dose with an “acceptable” risk of </a:t>
            </a:r>
          </a:p>
          <a:p>
            <a:pPr marL="366713" lvl="1" indent="0">
              <a:spcBef>
                <a:spcPts val="300"/>
              </a:spcBef>
              <a:buNone/>
              <a:defRPr/>
            </a:pPr>
            <a:r>
              <a:rPr lang="en-GB" b="1" kern="0" dirty="0">
                <a:solidFill>
                  <a:srgbClr val="FF0000"/>
                </a:solidFill>
              </a:rPr>
              <a:t>Dose Limiting Toxicity</a:t>
            </a:r>
            <a:r>
              <a:rPr lang="en-GB" b="1" kern="0" dirty="0"/>
              <a:t> (DLT; yes/no)</a:t>
            </a:r>
            <a:endParaRPr lang="en-GB" sz="400" b="1" kern="0" dirty="0"/>
          </a:p>
          <a:p>
            <a:pPr marL="366713" lvl="1" indent="0">
              <a:spcBef>
                <a:spcPts val="300"/>
              </a:spcBef>
              <a:buNone/>
              <a:defRPr/>
            </a:pPr>
            <a:endParaRPr lang="en-GB" kern="0" dirty="0"/>
          </a:p>
          <a:p>
            <a:pPr marL="366713" lvl="1" indent="0">
              <a:spcBef>
                <a:spcPts val="300"/>
              </a:spcBef>
              <a:buNone/>
              <a:defRPr/>
            </a:pPr>
            <a:r>
              <a:rPr lang="en-GB" kern="0" dirty="0"/>
              <a:t>We determine what is acceptable based on a pre-defined target level of toxicity.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6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C5C9-4521-4D83-032E-9B54C2B7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3+3 Design</a:t>
            </a:r>
            <a:endParaRPr lang="en-GB" dirty="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46C88E30-AED5-E501-8643-5E76B0D18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208" y="3539318"/>
            <a:ext cx="1368400" cy="14003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700" b="1" dirty="0"/>
              <a:t>Give new dose level to new cohort of 3 subjects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0F43903D-1CB8-95B1-4E3C-BFD9C7A1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370" y="2208993"/>
            <a:ext cx="2593702" cy="1138773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700" b="1" dirty="0"/>
              <a:t>Proceed to next higher dose or same dose level if already at highest dose level</a:t>
            </a:r>
            <a:endParaRPr lang="en-GB" sz="1700" b="1" baseline="-25000" dirty="0"/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F91701D2-AB2D-CAE3-297C-B392F799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76" y="3721682"/>
            <a:ext cx="2016224" cy="8771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700" b="1" dirty="0"/>
              <a:t>Enrol 3 additional subjects at the same dose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B58D9D4A-A3E7-FEDD-FE4B-6123F359D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370" y="4945843"/>
            <a:ext cx="2449686" cy="1400383"/>
          </a:xfrm>
          <a:prstGeom prst="rect">
            <a:avLst/>
          </a:prstGeom>
          <a:solidFill>
            <a:srgbClr val="FF3300">
              <a:alpha val="96078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700" b="1" dirty="0"/>
              <a:t>Proceed to next lower dose or declare MTD at next lower dose level if 6 patients already tested there.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7856E2D9-A79D-2E1B-B9DF-2998BADA4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144" y="2785578"/>
            <a:ext cx="1907802" cy="1138773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700" b="1" dirty="0"/>
              <a:t>Proceed to next higher dose or declare MTD otherwise</a:t>
            </a:r>
            <a:endParaRPr lang="en-GB" sz="1700" b="1" baseline="-25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45BBCD-F246-290F-3AC0-CA55D5FBA0F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2567608" y="2778380"/>
            <a:ext cx="1582762" cy="1461130"/>
          </a:xfrm>
          <a:prstGeom prst="straightConnector1">
            <a:avLst/>
          </a:prstGeom>
          <a:ln>
            <a:solidFill>
              <a:srgbClr val="66FF33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DAE254-BE3B-D7BF-1676-0298A3A8FDB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2567608" y="4160264"/>
            <a:ext cx="1512168" cy="79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AD7F56-ADFA-D8E1-A883-FC6312662021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2567608" y="4239510"/>
            <a:ext cx="1582762" cy="1406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D0C2F6-D5C0-32EC-A5BD-F98C4D830F42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6096000" y="3354965"/>
            <a:ext cx="1296144" cy="805299"/>
          </a:xfrm>
          <a:prstGeom prst="straightConnector1">
            <a:avLst/>
          </a:prstGeom>
          <a:ln>
            <a:solidFill>
              <a:srgbClr val="66FF33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B92371-8D81-0FB6-078E-FFC89E2A7C2E}"/>
              </a:ext>
            </a:extLst>
          </p:cNvPr>
          <p:cNvCxnSpPr>
            <a:stCxn id="22" idx="3"/>
          </p:cNvCxnSpPr>
          <p:nvPr/>
        </p:nvCxnSpPr>
        <p:spPr>
          <a:xfrm>
            <a:off x="6096000" y="4160264"/>
            <a:ext cx="1330970" cy="693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94728D-0123-FC16-DA91-B64A3A3FEBC8}"/>
              </a:ext>
            </a:extLst>
          </p:cNvPr>
          <p:cNvCxnSpPr/>
          <p:nvPr/>
        </p:nvCxnSpPr>
        <p:spPr>
          <a:xfrm>
            <a:off x="947936" y="4152713"/>
            <a:ext cx="3937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9">
            <a:extLst>
              <a:ext uri="{FF2B5EF4-FFF2-40B4-BE49-F238E27FC236}">
                <a16:creationId xmlns:a16="http://schemas.microsoft.com/office/drawing/2014/main" id="{83553FAA-9DF6-40C4-F346-4CD65C28BB02}"/>
              </a:ext>
            </a:extLst>
          </p:cNvPr>
          <p:cNvSpPr txBox="1"/>
          <p:nvPr/>
        </p:nvSpPr>
        <p:spPr>
          <a:xfrm rot="18893353">
            <a:off x="2518143" y="3217626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DLT = 0/3</a:t>
            </a:r>
          </a:p>
        </p:txBody>
      </p:sp>
      <p:sp>
        <p:nvSpPr>
          <p:cNvPr id="32" name="TextBox 30">
            <a:extLst>
              <a:ext uri="{FF2B5EF4-FFF2-40B4-BE49-F238E27FC236}">
                <a16:creationId xmlns:a16="http://schemas.microsoft.com/office/drawing/2014/main" id="{2A15F4D1-923F-B5DF-6FD6-E524EC7C1651}"/>
              </a:ext>
            </a:extLst>
          </p:cNvPr>
          <p:cNvSpPr txBox="1"/>
          <p:nvPr/>
        </p:nvSpPr>
        <p:spPr>
          <a:xfrm rot="21442126">
            <a:off x="2873321" y="3821383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DLT = 1/3</a:t>
            </a:r>
          </a:p>
        </p:txBody>
      </p:sp>
      <p:sp>
        <p:nvSpPr>
          <p:cNvPr id="33" name="TextBox 31">
            <a:extLst>
              <a:ext uri="{FF2B5EF4-FFF2-40B4-BE49-F238E27FC236}">
                <a16:creationId xmlns:a16="http://schemas.microsoft.com/office/drawing/2014/main" id="{F13D12FB-5CBD-EED9-6133-8DD8F6F5BDBF}"/>
              </a:ext>
            </a:extLst>
          </p:cNvPr>
          <p:cNvSpPr txBox="1"/>
          <p:nvPr/>
        </p:nvSpPr>
        <p:spPr>
          <a:xfrm rot="2284407">
            <a:off x="2575957" y="4955188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DLT ≥ 2/3</a:t>
            </a:r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67327DD8-54D0-5247-1D0A-79F592361C66}"/>
              </a:ext>
            </a:extLst>
          </p:cNvPr>
          <p:cNvSpPr txBox="1"/>
          <p:nvPr/>
        </p:nvSpPr>
        <p:spPr>
          <a:xfrm rot="19559637">
            <a:off x="6046704" y="3338116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DLT = 1/6</a:t>
            </a: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DBA8FEAE-3685-1FC1-CBB8-91BCEF2E4C78}"/>
              </a:ext>
            </a:extLst>
          </p:cNvPr>
          <p:cNvSpPr txBox="1"/>
          <p:nvPr/>
        </p:nvSpPr>
        <p:spPr>
          <a:xfrm rot="1331595">
            <a:off x="5992786" y="4482526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DLT ≥ 2/6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BBA3E60C-B1AA-0260-C21C-D31C54614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971" y="4199887"/>
            <a:ext cx="2269430" cy="166199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700" b="1" dirty="0"/>
              <a:t>Proceed to next lower dose or declare MTD at next lower dose if 6 patients already tested there.</a:t>
            </a:r>
          </a:p>
        </p:txBody>
      </p:sp>
    </p:spTree>
    <p:extLst>
      <p:ext uri="{BB962C8B-B14F-4D97-AF65-F5344CB8AC3E}">
        <p14:creationId xmlns:p14="http://schemas.microsoft.com/office/powerpoint/2010/main" val="99492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C5C9-4521-4D83-032E-9B54C2B7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Reassessment Method</a:t>
            </a:r>
            <a:endParaRPr lang="en-GB" dirty="0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CF39BBFF-A035-8877-398A-D340BCA8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10" y="1592932"/>
            <a:ext cx="5423690" cy="489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82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6CCB-FA60-7276-FE37-691D9249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ADePT</a:t>
            </a:r>
            <a:r>
              <a:rPr lang="en-US" dirty="0"/>
              <a:t>-DDR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2488-7FF8-FA8A-558E-C2B2F094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72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029-D9CD-9D57-2BDC-26DB7142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Schema</a:t>
            </a:r>
            <a:endParaRPr lang="en-GB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C6A3D62B-0F48-993D-E6C3-4E48567671A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4882896" y="106680"/>
            <a:ext cx="7309104" cy="664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02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EC8A-113F-72C9-7DF2-44194D8D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Dose Pathway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CD23A-7545-A29A-FF56-447E57C0032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5375137" y="104133"/>
            <a:ext cx="6583070" cy="66497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8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78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Developments to established dose-finding methodologies for application in trials with complex and innovative designs </vt:lpstr>
      <vt:lpstr>Implementing novel methodology into an early phase head and neck cancer trial </vt:lpstr>
      <vt:lpstr>Early phase dose-finding trials </vt:lpstr>
      <vt:lpstr>Early phase dose-finding trials </vt:lpstr>
      <vt:lpstr>Classic 3+3 Design</vt:lpstr>
      <vt:lpstr>Continual Reassessment Method</vt:lpstr>
      <vt:lpstr>ADePT-DDR</vt:lpstr>
      <vt:lpstr>Trial Schema</vt:lpstr>
      <vt:lpstr>Dose Pathway</vt:lpstr>
      <vt:lpstr>CRM for partial orders</vt:lpstr>
      <vt:lpstr>TITE-CRM</vt:lpstr>
      <vt:lpstr>PowerPoint Presentation</vt:lpstr>
      <vt:lpstr>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Developments to established dose-finding methodologies for application in trials with complex and innovative designs </dc:title>
  <dc:creator>Amit Patel (Cancer Clinical Trials Unit)</dc:creator>
  <cp:lastModifiedBy>Amit Patel (Cancer Clinical Trials Unit)</cp:lastModifiedBy>
  <cp:revision>2</cp:revision>
  <dcterms:created xsi:type="dcterms:W3CDTF">2022-05-03T08:04:49Z</dcterms:created>
  <dcterms:modified xsi:type="dcterms:W3CDTF">2022-05-15T19:55:38Z</dcterms:modified>
</cp:coreProperties>
</file>