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2" r:id="rId3"/>
    <p:sldId id="263" r:id="rId4"/>
    <p:sldId id="280" r:id="rId5"/>
    <p:sldId id="269" r:id="rId6"/>
    <p:sldId id="268" r:id="rId7"/>
    <p:sldId id="279" r:id="rId8"/>
    <p:sldId id="271" r:id="rId9"/>
    <p:sldId id="272" r:id="rId10"/>
    <p:sldId id="273" r:id="rId11"/>
    <p:sldId id="277" r:id="rId12"/>
    <p:sldId id="278" r:id="rId13"/>
    <p:sldId id="274" r:id="rId14"/>
    <p:sldId id="281" r:id="rId15"/>
    <p:sldId id="275" r:id="rId16"/>
    <p:sldId id="276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EECD-8538-DE25-667B-7BE377760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2FE5D-BBC7-C863-5749-355F02F71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ECAF-B67E-19E5-D614-3F5D7428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102E-E39A-4C6C-9471-8264DC65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685E-F87B-1013-C984-B3017CB6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5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9F85-1305-5552-13DB-F1DC2D41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D78CB-EEF6-9552-B506-AC5FADC9E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8CC8-6958-DA5F-032E-70EE741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B0478-8987-C05E-73D0-597F95B2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F0B4-6F28-0F7B-C4CC-7CC1B7CC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4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D07F5-C068-9711-FB87-92109340C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D04A4-6149-257F-9185-83F27C5C2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D565-89D1-72FE-9F09-F697ACFE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150DB-3C83-07A3-DB29-27A78932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3F8F-E682-DD7B-36D9-EDDBBBA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6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057400"/>
            <a:ext cx="8736971" cy="7955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2948517"/>
            <a:ext cx="8735483" cy="480483"/>
          </a:xfrm>
          <a:prstGeom prst="rect">
            <a:avLst/>
          </a:prstGeom>
        </p:spPr>
        <p:txBody>
          <a:bodyPr/>
          <a:lstStyle>
            <a:lvl1pPr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5" y="6117300"/>
            <a:ext cx="6480043" cy="6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 dirty="0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1" y="1796819"/>
            <a:ext cx="10363200" cy="393643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>
              <a:buFont typeface="Arial" panose="020B0604020202020204" pitchFamily="34" charset="0"/>
              <a:buChar char="•"/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5871412"/>
            <a:ext cx="6480043" cy="6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6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057400"/>
            <a:ext cx="8736971" cy="7955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2948517"/>
            <a:ext cx="8735483" cy="480483"/>
          </a:xfrm>
          <a:prstGeom prst="rect">
            <a:avLst/>
          </a:prstGeom>
        </p:spPr>
        <p:txBody>
          <a:bodyPr/>
          <a:lstStyle>
            <a:lvl1pPr>
              <a:defRPr sz="2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5" y="6117300"/>
            <a:ext cx="6480043" cy="6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2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 dirty="0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1" y="1796819"/>
            <a:ext cx="10363200" cy="393643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>
              <a:buFont typeface="Arial" panose="020B0604020202020204" pitchFamily="34" charset="0"/>
              <a:buChar char="•"/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5871412"/>
            <a:ext cx="6480043" cy="6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19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 dirty="0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1" y="1796819"/>
            <a:ext cx="10363200" cy="4512501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79910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382" y="549210"/>
            <a:ext cx="6046887" cy="1224359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 dirty="0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2" y="1920810"/>
            <a:ext cx="6046887" cy="3620425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38709" y="548680"/>
            <a:ext cx="2209800" cy="22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62567" y="2953965"/>
            <a:ext cx="2209800" cy="22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62567" y="548680"/>
            <a:ext cx="2209800" cy="22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834872" y="2961680"/>
            <a:ext cx="2209800" cy="22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9" y="5925278"/>
            <a:ext cx="6480043" cy="6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95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 dirty="0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1" y="1796819"/>
            <a:ext cx="10363200" cy="3656012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06107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9B8D-CE2F-FEDE-6C7E-9727CA58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F2DD-16D0-820C-7CA5-1701D81C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F32E-2406-07A4-CB6B-1D1E5444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7384-5E48-F74D-5BF7-E1D48D48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23CB-849B-F82E-68C9-0AE1CE15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9BDB-791A-3627-F664-29F0CC7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B94B5-11AE-3985-6E94-F5769CA13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121C-FD4A-CEF6-2E85-86F58774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A3F7-D22F-F476-13C5-EACB6CF9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83BA-AC19-D2BF-50AA-EF3392BE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1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457A-7605-7407-9C83-18F41349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3081-EF06-0CCF-874B-6AC5F79AC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22816-032E-ED45-8180-C8AD7D77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D7CA-9949-E192-07CC-769C2A2A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48DC-A867-EAF4-B68E-99DAFFD1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55F9C-38F7-185E-EB11-978268BE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FB54-FFA2-344C-97F1-AC3E3D8E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BFE4-FC1F-D8C8-8F51-3014C52FF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ED6C-44BD-D6DC-18A0-B3A071CBE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E431E-5B70-AB2D-2EB2-DB96CB5A6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EF0D8-CE7F-BB87-82CF-95E549788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D49F5-39A0-E1E3-8F4D-752C2236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13DEF-C82D-9DB4-0A80-83AB1432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E020A-7591-32BC-4ACA-B0571AC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315F-9B76-D869-D8A2-50371428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2F0CC-E233-EDF8-C52C-A66A173F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2DE99-1C95-E5D0-75BA-C787EC55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07C37-914D-188B-896A-99C520CE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10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DDD88-E4F2-0CED-93D1-8EC9B40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176AA-0E0F-1CEF-0D18-1E3E962E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30E9-AE6A-250A-8EE7-CC375AF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6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CA98-912B-F12C-D9B0-320AFD77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8A2A-D84E-C35A-70C0-51051A10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DC917-1BC5-746C-BD8A-526AAEC2E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28DC9-E9D4-677C-4062-3A6B60A9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CDC38-D802-FB02-A7A3-EE0EF26D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27EEC-BEA1-7127-8C20-2E5E7EA7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5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9747-3BD3-8A29-3883-6126C054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E0D6-E7BC-16EB-490A-FF63A9597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69275-FE9E-B0DD-00CA-682506C2C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FFD0C-3E92-7F86-3252-1C55119A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C9916-75D9-CED0-32F9-C0F21796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1BD5F-B664-0B0C-D557-09C34F5F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95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54C10-5532-BEB9-6672-FDA7437F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76347-6732-5A0A-D40E-4FE05F1F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996D5-5F32-37E5-B2A7-5D9F2E302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D8E2-A6BD-4EEA-816D-7A5C7F06FF7E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2ECA7-764F-D084-D852-A43109CB5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461A-6C06-EAB1-F21E-F9837B9F7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A328-489F-4B1D-A129-8D51B5DE0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4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0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489EBD"/>
          </a:solidFill>
          <a:latin typeface="Georgia"/>
          <a:ea typeface="ＭＳ Ｐゴシック" charset="0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imes New Roman" pitchFamily="18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imes New Roman" pitchFamily="18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imes New Roman" pitchFamily="18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80000"/>
        <a:buFont typeface="Wingdings" pitchFamily="2" charset="2"/>
        <a:buNone/>
        <a:defRPr sz="2667" baseline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09585" indent="0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None/>
        <a:defRPr sz="2133">
          <a:solidFill>
            <a:schemeClr val="tx1"/>
          </a:solidFill>
          <a:latin typeface="+mn-lt"/>
          <a:ea typeface="ＭＳ Ｐゴシック" charset="0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65000"/>
        <a:buFont typeface="Wingdings" pitchFamily="2" charset="2"/>
        <a:buChar char="o"/>
        <a:defRPr sz="3733">
          <a:solidFill>
            <a:schemeClr val="bg1"/>
          </a:solidFill>
          <a:latin typeface="+mn-lt"/>
          <a:ea typeface="ＭＳ Ｐゴシック" charset="0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80000"/>
        <a:buChar char="–"/>
        <a:defRPr sz="3733">
          <a:solidFill>
            <a:schemeClr val="bg1"/>
          </a:solidFill>
          <a:latin typeface="+mn-lt"/>
          <a:ea typeface="ＭＳ Ｐゴシック" charset="0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90000"/>
        <a:buChar char="»"/>
        <a:defRPr sz="3733">
          <a:solidFill>
            <a:schemeClr val="bg1"/>
          </a:solidFill>
          <a:latin typeface="+mn-lt"/>
          <a:ea typeface="ＭＳ Ｐゴシック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733" b="1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733" b="1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733" b="1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733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</a:rPr>
              <a:t>Developments to established dose-finding methodologies for application in trials with complex and innovative designs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3392" y="3676870"/>
            <a:ext cx="6335679" cy="10565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Amit Patel</a:t>
            </a:r>
          </a:p>
          <a:p>
            <a:pPr marL="0" indent="0">
              <a:buNone/>
            </a:pPr>
            <a:r>
              <a:rPr lang="en-US" dirty="0"/>
              <a:t>Supervisors: Prof. Lucinda Billingham, Dr. Kristian Brock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F85-9667-1C2B-1F11-03A08CEE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Ordering: Examples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98BF28-AF38-98A3-EA0A-4003B8E9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9" indent="-514350">
              <a:buFont typeface="+mj-lt"/>
              <a:buAutoNum type="arabicPeriod"/>
            </a:pPr>
            <a:r>
              <a:rPr lang="en-US" dirty="0"/>
              <a:t>10mg of A + 100mg of B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10mg of A + 200mg of B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  5mg of A + 500mg of B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10mg of A + 750mg of B</a:t>
            </a:r>
          </a:p>
          <a:p>
            <a:endParaRPr lang="en-GB" dirty="0"/>
          </a:p>
        </p:txBody>
      </p:sp>
      <p:grpSp>
        <p:nvGrpSpPr>
          <p:cNvPr id="8" name="Google Shape;90;p16">
            <a:extLst>
              <a:ext uri="{FF2B5EF4-FFF2-40B4-BE49-F238E27FC236}">
                <a16:creationId xmlns:a16="http://schemas.microsoft.com/office/drawing/2014/main" id="{FF62599D-FF13-CFCE-A3F9-2CE2D06DDCCA}"/>
              </a:ext>
            </a:extLst>
          </p:cNvPr>
          <p:cNvGrpSpPr/>
          <p:nvPr/>
        </p:nvGrpSpPr>
        <p:grpSpPr>
          <a:xfrm>
            <a:off x="5004181" y="2412704"/>
            <a:ext cx="704800" cy="771350"/>
            <a:chOff x="5146150" y="2502600"/>
            <a:chExt cx="704800" cy="771350"/>
          </a:xfrm>
        </p:grpSpPr>
        <p:sp>
          <p:nvSpPr>
            <p:cNvPr id="9" name="Google Shape;91;p16">
              <a:extLst>
                <a:ext uri="{FF2B5EF4-FFF2-40B4-BE49-F238E27FC236}">
                  <a16:creationId xmlns:a16="http://schemas.microsoft.com/office/drawing/2014/main" id="{D4758848-3714-0065-FD3C-2C4DDCC669F6}"/>
                </a:ext>
              </a:extLst>
            </p:cNvPr>
            <p:cNvSpPr/>
            <p:nvPr/>
          </p:nvSpPr>
          <p:spPr>
            <a:xfrm>
              <a:off x="5146150" y="2549150"/>
              <a:ext cx="407100" cy="724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0A64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;p16">
              <a:extLst>
                <a:ext uri="{FF2B5EF4-FFF2-40B4-BE49-F238E27FC236}">
                  <a16:creationId xmlns:a16="http://schemas.microsoft.com/office/drawing/2014/main" id="{F6B3DDF6-AA97-0864-1062-ED50B6D31D77}"/>
                </a:ext>
              </a:extLst>
            </p:cNvPr>
            <p:cNvSpPr txBox="1"/>
            <p:nvPr/>
          </p:nvSpPr>
          <p:spPr>
            <a:xfrm>
              <a:off x="5549750" y="2502600"/>
              <a:ext cx="301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000" b="1" dirty="0">
                  <a:solidFill>
                    <a:srgbClr val="0A648F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4000" b="1" dirty="0">
                <a:solidFill>
                  <a:srgbClr val="0A648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57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F85-9667-1C2B-1F11-03A08CEE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Ordering: Examples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98BF28-AF38-98A3-EA0A-4003B8E9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9" indent="-514350">
              <a:buFont typeface="+mj-lt"/>
              <a:buAutoNum type="arabicPeriod"/>
            </a:pPr>
            <a:r>
              <a:rPr lang="en-US" dirty="0"/>
              <a:t>10mg of A each day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20mg of A each day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100mg of A one day per week</a:t>
            </a:r>
          </a:p>
          <a:p>
            <a:endParaRPr lang="en-GB" dirty="0"/>
          </a:p>
        </p:txBody>
      </p:sp>
      <p:grpSp>
        <p:nvGrpSpPr>
          <p:cNvPr id="8" name="Google Shape;90;p16">
            <a:extLst>
              <a:ext uri="{FF2B5EF4-FFF2-40B4-BE49-F238E27FC236}">
                <a16:creationId xmlns:a16="http://schemas.microsoft.com/office/drawing/2014/main" id="{FF62599D-FF13-CFCE-A3F9-2CE2D06DDCCA}"/>
              </a:ext>
            </a:extLst>
          </p:cNvPr>
          <p:cNvGrpSpPr/>
          <p:nvPr/>
        </p:nvGrpSpPr>
        <p:grpSpPr>
          <a:xfrm>
            <a:off x="6021057" y="2381173"/>
            <a:ext cx="704800" cy="771350"/>
            <a:chOff x="5146150" y="2502600"/>
            <a:chExt cx="704800" cy="771350"/>
          </a:xfrm>
        </p:grpSpPr>
        <p:sp>
          <p:nvSpPr>
            <p:cNvPr id="9" name="Google Shape;91;p16">
              <a:extLst>
                <a:ext uri="{FF2B5EF4-FFF2-40B4-BE49-F238E27FC236}">
                  <a16:creationId xmlns:a16="http://schemas.microsoft.com/office/drawing/2014/main" id="{D4758848-3714-0065-FD3C-2C4DDCC669F6}"/>
                </a:ext>
              </a:extLst>
            </p:cNvPr>
            <p:cNvSpPr/>
            <p:nvPr/>
          </p:nvSpPr>
          <p:spPr>
            <a:xfrm>
              <a:off x="5146150" y="2549150"/>
              <a:ext cx="407100" cy="724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0A64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;p16">
              <a:extLst>
                <a:ext uri="{FF2B5EF4-FFF2-40B4-BE49-F238E27FC236}">
                  <a16:creationId xmlns:a16="http://schemas.microsoft.com/office/drawing/2014/main" id="{F6B3DDF6-AA97-0864-1062-ED50B6D31D77}"/>
                </a:ext>
              </a:extLst>
            </p:cNvPr>
            <p:cNvSpPr txBox="1"/>
            <p:nvPr/>
          </p:nvSpPr>
          <p:spPr>
            <a:xfrm>
              <a:off x="5549750" y="2502600"/>
              <a:ext cx="301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000" b="1" dirty="0">
                  <a:solidFill>
                    <a:srgbClr val="0A648F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4000" b="1" dirty="0">
                <a:solidFill>
                  <a:srgbClr val="0A648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22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7A92-35FF-1DC5-068D-CB3FAFA6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Ordering in </a:t>
            </a:r>
            <a:r>
              <a:rPr lang="en-US" dirty="0" err="1"/>
              <a:t>ADePT</a:t>
            </a:r>
            <a:r>
              <a:rPr lang="en-US" dirty="0"/>
              <a:t>-DDR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89DE-E8EF-A5E7-F11F-448DD2C2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-1</a:t>
            </a:r>
            <a:r>
              <a:rPr lang="en-US" dirty="0"/>
              <a:t>: 20mg each day, 1 week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: 20mg each day, 2 weeks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: 40mg each day, 2 weeks </a:t>
            </a:r>
          </a:p>
          <a:p>
            <a:r>
              <a:rPr lang="en-US" dirty="0">
                <a:solidFill>
                  <a:srgbClr val="FF0000"/>
                </a:solidFill>
              </a:rPr>
              <a:t>2a</a:t>
            </a:r>
            <a:r>
              <a:rPr lang="en-US" dirty="0"/>
              <a:t>: 40mg each day, 4 weeks </a:t>
            </a:r>
          </a:p>
          <a:p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dirty="0"/>
              <a:t>: 80mg each day, 2 weeks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: 80mg each day, 4 weeks / 120mg each day, 2 weeks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grpSp>
        <p:nvGrpSpPr>
          <p:cNvPr id="5" name="Google Shape;90;p16">
            <a:extLst>
              <a:ext uri="{FF2B5EF4-FFF2-40B4-BE49-F238E27FC236}">
                <a16:creationId xmlns:a16="http://schemas.microsoft.com/office/drawing/2014/main" id="{CE9E9EA1-F37B-EB74-E0AF-F33C9A516E20}"/>
              </a:ext>
            </a:extLst>
          </p:cNvPr>
          <p:cNvGrpSpPr/>
          <p:nvPr/>
        </p:nvGrpSpPr>
        <p:grpSpPr>
          <a:xfrm>
            <a:off x="5606245" y="3366517"/>
            <a:ext cx="704800" cy="771350"/>
            <a:chOff x="5146150" y="2502600"/>
            <a:chExt cx="704800" cy="771350"/>
          </a:xfrm>
        </p:grpSpPr>
        <p:sp>
          <p:nvSpPr>
            <p:cNvPr id="6" name="Google Shape;91;p16">
              <a:extLst>
                <a:ext uri="{FF2B5EF4-FFF2-40B4-BE49-F238E27FC236}">
                  <a16:creationId xmlns:a16="http://schemas.microsoft.com/office/drawing/2014/main" id="{CE26C661-BAED-4514-4611-4B8EE8638AEA}"/>
                </a:ext>
              </a:extLst>
            </p:cNvPr>
            <p:cNvSpPr/>
            <p:nvPr/>
          </p:nvSpPr>
          <p:spPr>
            <a:xfrm>
              <a:off x="5146150" y="2549150"/>
              <a:ext cx="407100" cy="724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0A64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;p16">
              <a:extLst>
                <a:ext uri="{FF2B5EF4-FFF2-40B4-BE49-F238E27FC236}">
                  <a16:creationId xmlns:a16="http://schemas.microsoft.com/office/drawing/2014/main" id="{92F4D9DF-2F7A-9A88-57A2-201E8A279B30}"/>
                </a:ext>
              </a:extLst>
            </p:cNvPr>
            <p:cNvSpPr txBox="1"/>
            <p:nvPr/>
          </p:nvSpPr>
          <p:spPr>
            <a:xfrm>
              <a:off x="5549750" y="2502600"/>
              <a:ext cx="301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000" b="1" dirty="0">
                  <a:solidFill>
                    <a:srgbClr val="0A648F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4000" b="1" dirty="0">
                <a:solidFill>
                  <a:srgbClr val="0A648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70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E5E9-34CD-6B06-C076-76C3313E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for Partial Orders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2083-443C-E013-BB89-14E2C506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the order of some doses is unknown </a:t>
            </a:r>
          </a:p>
          <a:p>
            <a:endParaRPr lang="en-US" dirty="0"/>
          </a:p>
          <a:p>
            <a:r>
              <a:rPr lang="en-US" dirty="0"/>
              <a:t>We have two possible orders here:</a:t>
            </a:r>
            <a:endParaRPr lang="en-GB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dirty="0"/>
              <a:t>-1 -&gt; 0 -&gt; 1 -&gt; </a:t>
            </a:r>
            <a:r>
              <a:rPr lang="en-GB" b="1" dirty="0">
                <a:solidFill>
                  <a:srgbClr val="FF0000"/>
                </a:solidFill>
              </a:rPr>
              <a:t>2a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-&gt; </a:t>
            </a:r>
            <a:r>
              <a:rPr lang="en-GB" b="1" dirty="0">
                <a:solidFill>
                  <a:srgbClr val="FF0000"/>
                </a:solidFill>
              </a:rPr>
              <a:t>2b</a:t>
            </a:r>
            <a:r>
              <a:rPr lang="en-GB" dirty="0"/>
              <a:t> -&gt; 3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-1 -&gt; 0 -&gt; 1 -&gt; </a:t>
            </a:r>
            <a:r>
              <a:rPr lang="en-US" b="1" dirty="0">
                <a:solidFill>
                  <a:srgbClr val="FF0000"/>
                </a:solidFill>
              </a:rPr>
              <a:t>2b</a:t>
            </a:r>
            <a:r>
              <a:rPr lang="en-US" b="1" dirty="0"/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rgbClr val="FF0000"/>
                </a:solidFill>
              </a:rPr>
              <a:t>2a</a:t>
            </a:r>
            <a:r>
              <a:rPr lang="en-US" dirty="0"/>
              <a:t> -&gt; 3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GB" dirty="0"/>
              <a:t>Each order has a dose toxicity model </a:t>
            </a:r>
          </a:p>
        </p:txBody>
      </p:sp>
    </p:spTree>
    <p:extLst>
      <p:ext uri="{BB962C8B-B14F-4D97-AF65-F5344CB8AC3E}">
        <p14:creationId xmlns:p14="http://schemas.microsoft.com/office/powerpoint/2010/main" val="210879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797F-B53F-2FF6-DEA8-E60BAB5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26" y="525032"/>
            <a:ext cx="10363200" cy="1143000"/>
          </a:xfrm>
        </p:spPr>
        <p:txBody>
          <a:bodyPr/>
          <a:lstStyle/>
          <a:p>
            <a:r>
              <a:rPr lang="en-US" dirty="0"/>
              <a:t>Time-to-event extension</a:t>
            </a:r>
            <a:endParaRPr lang="en-GB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E6C3B70B-9CFA-714A-382F-CB08A78F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7" b="1"/>
          <a:stretch/>
        </p:blipFill>
        <p:spPr>
          <a:xfrm>
            <a:off x="527381" y="1497723"/>
            <a:ext cx="8600098" cy="5115805"/>
          </a:xfrm>
        </p:spPr>
      </p:pic>
    </p:spTree>
    <p:extLst>
      <p:ext uri="{BB962C8B-B14F-4D97-AF65-F5344CB8AC3E}">
        <p14:creationId xmlns:p14="http://schemas.microsoft.com/office/powerpoint/2010/main" val="394852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3FF8-A839-09A0-F14F-0C91C5D3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2233-221E-E030-650A-640B05BC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orderings are equally feasible </a:t>
            </a:r>
          </a:p>
          <a:p>
            <a:r>
              <a:rPr lang="en-US" dirty="0"/>
              <a:t>Target dose with 25% DLT probability </a:t>
            </a:r>
          </a:p>
          <a:p>
            <a:r>
              <a:rPr lang="en-US" dirty="0"/>
              <a:t>Two stage design: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Stage 1 – Follow a pre-defined dose escalation scheme if no DLTs occur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Stage 2 – Once a DLT is observed use the model to determine the next dose</a:t>
            </a:r>
          </a:p>
          <a:p>
            <a:r>
              <a:rPr lang="en-US" dirty="0"/>
              <a:t>Stopping rules: </a:t>
            </a:r>
            <a:r>
              <a:rPr lang="en-GB" dirty="0"/>
              <a:t>	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dirty="0"/>
              <a:t>Once 60 patients are recruited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dirty="0"/>
              <a:t>Sufficient evidence that the RP2D is reached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dirty="0"/>
              <a:t>Excess toxicity at the lowest dose</a:t>
            </a:r>
          </a:p>
          <a:p>
            <a:pPr marL="800089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800089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45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7D90-E7BE-C7FD-832F-DC232C3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PhD Chapter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499B-0538-2DB2-AB81-8B31D1FF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Mathematics of the design </a:t>
            </a:r>
          </a:p>
          <a:p>
            <a:endParaRPr lang="en-US" dirty="0"/>
          </a:p>
          <a:p>
            <a:r>
              <a:rPr lang="en-US" dirty="0"/>
              <a:t>Experiences implementing the design </a:t>
            </a:r>
          </a:p>
          <a:p>
            <a:endParaRPr lang="en-US" dirty="0"/>
          </a:p>
          <a:p>
            <a:r>
              <a:rPr lang="en-US" dirty="0"/>
              <a:t>Extensive simulation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67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FA1C-6A4E-FF19-A6DA-9C00EF99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48B2-7EC8-7B9D-E50D-ADDB6085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486268"/>
            <a:ext cx="10363200" cy="4512501"/>
          </a:xfrm>
        </p:spPr>
        <p:txBody>
          <a:bodyPr/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O'Quigley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J., Pepe, M., &amp; Fisher, L. (1990). Continual reassessment method: a practical design for phase 1 clinical trials in cancer.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Biometrics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33-48.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Wages, N. A., Conaway, M. R.,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O'Quigley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(2011). Continual reassessment method for partial ordering.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Biometrics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1555-1563.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Wages, N. A., Conaway, M. R.,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O'Quigley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(2013). Using the time‐to‐event continual reassessment method in the presence of partial orders.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Statistics in medicine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131-141.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29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Dose-finding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Aim: </a:t>
            </a:r>
          </a:p>
          <a:p>
            <a:pPr lvl="1"/>
            <a:r>
              <a:rPr lang="en-GB" dirty="0"/>
              <a:t>To obtain the recommended phase II dose (</a:t>
            </a:r>
            <a:r>
              <a:rPr lang="en-GB" dirty="0">
                <a:solidFill>
                  <a:srgbClr val="FF0000"/>
                </a:solidFill>
              </a:rPr>
              <a:t>RP2D</a:t>
            </a:r>
            <a:r>
              <a:rPr lang="en-GB" dirty="0"/>
              <a:t>)</a:t>
            </a:r>
          </a:p>
          <a:p>
            <a:pPr marL="609585" lvl="1" indent="0">
              <a:buNone/>
            </a:pPr>
            <a:endParaRPr lang="en-GB" dirty="0"/>
          </a:p>
          <a:p>
            <a:r>
              <a:rPr lang="en-GB" dirty="0"/>
              <a:t>Ethical Criteria: </a:t>
            </a:r>
          </a:p>
          <a:p>
            <a:pPr lvl="1"/>
            <a:r>
              <a:rPr lang="en-GB" dirty="0"/>
              <a:t>Do not want to undertreat patients</a:t>
            </a:r>
          </a:p>
          <a:p>
            <a:pPr lvl="1"/>
            <a:r>
              <a:rPr lang="en-GB" dirty="0"/>
              <a:t>Do not want to overtreat patients</a:t>
            </a:r>
          </a:p>
          <a:p>
            <a:pPr lvl="1"/>
            <a:r>
              <a:rPr lang="en-GB" dirty="0"/>
              <a:t>Use as few patients as possible (efficiency)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3A4E-0ED7-31AE-9E67-78072AD9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Dose-finding Trials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0388-7A98-B207-72BA-1DCA82EB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Assumptions: </a:t>
            </a:r>
          </a:p>
          <a:p>
            <a:pPr lvl="1"/>
            <a:r>
              <a:rPr lang="en-GB" dirty="0"/>
              <a:t>Drug will become more toxic as dose increases </a:t>
            </a:r>
          </a:p>
          <a:p>
            <a:pPr lvl="1"/>
            <a:r>
              <a:rPr lang="en-GB" dirty="0"/>
              <a:t>(Higher chance of efficacy response as dose increases)</a:t>
            </a:r>
          </a:p>
          <a:p>
            <a:pPr lvl="1"/>
            <a:endParaRPr lang="en-GB" dirty="0"/>
          </a:p>
          <a:p>
            <a:r>
              <a:rPr lang="en-GB" dirty="0"/>
              <a:t>Dose Limiting Toxicities (DLTs; yes/no) </a:t>
            </a:r>
          </a:p>
          <a:p>
            <a:r>
              <a:rPr lang="en-GB" dirty="0"/>
              <a:t>Determine </a:t>
            </a:r>
            <a:r>
              <a:rPr lang="en-GB" dirty="0">
                <a:solidFill>
                  <a:srgbClr val="FF0000"/>
                </a:solidFill>
              </a:rPr>
              <a:t>RP2D </a:t>
            </a:r>
            <a:r>
              <a:rPr lang="en-GB" dirty="0"/>
              <a:t>based on a pre-defined target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7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Dose-finding Trials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C99C9-5FC1-255A-B47E-EA10213E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437774"/>
            <a:ext cx="8119243" cy="487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2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Continual Reassessment Method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8A38086-D265-B8D2-3B27-F36A694BD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63" y="1241152"/>
            <a:ext cx="6217223" cy="561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53E6-ECF0-8E09-D938-E1B7FC5E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ADePT</a:t>
            </a:r>
            <a:r>
              <a:rPr lang="en-US" dirty="0"/>
              <a:t>-DDR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6054-5F0F-AEF2-ADD8-E768609B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20774"/>
            <a:ext cx="10363200" cy="5035301"/>
          </a:xfrm>
        </p:spPr>
        <p:txBody>
          <a:bodyPr/>
          <a:lstStyle/>
          <a:p>
            <a:r>
              <a:rPr lang="en-US" dirty="0"/>
              <a:t>Patient Population: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Patients with head and neck squamous cell carcinoma (HNSCC)</a:t>
            </a:r>
          </a:p>
          <a:p>
            <a:r>
              <a:rPr lang="en-US" dirty="0"/>
              <a:t>Intervention: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AZD6738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Radiotherapy dose 70Gy, delivered in 35F over 7 weeks </a:t>
            </a:r>
          </a:p>
          <a:p>
            <a:r>
              <a:rPr lang="en-US" dirty="0"/>
              <a:t>Objectives / Outcomes: 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To evaluate the safety of AZD6738 in combination with Radiotherapy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Determine the recommended dose based on DLTs</a:t>
            </a:r>
          </a:p>
          <a:p>
            <a:r>
              <a:rPr lang="en-US" dirty="0"/>
              <a:t>Methodology: 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Partial ordering time-to-event continual reassessment method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PO-TITE-CRM</a:t>
            </a:r>
          </a:p>
        </p:txBody>
      </p:sp>
    </p:spTree>
    <p:extLst>
      <p:ext uri="{BB962C8B-B14F-4D97-AF65-F5344CB8AC3E}">
        <p14:creationId xmlns:p14="http://schemas.microsoft.com/office/powerpoint/2010/main" val="24643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FB8A-5767-0090-3DF1-AE78E035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Schema</a:t>
            </a:r>
            <a:endParaRPr lang="en-GB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10451B30-2055-A6D8-E68D-6A99103664B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4882896" y="106680"/>
            <a:ext cx="7309104" cy="66446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25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831E-6BC3-058E-A8FF-52983DD3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Dose Pathway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25463-6301-4172-CDDE-1F3FD7AC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58" y="0"/>
            <a:ext cx="5970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0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F85-9667-1C2B-1F11-03A08CEE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Ordering: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0D33-AD59-B946-E842-BE4697A4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489391"/>
            <a:ext cx="1758619" cy="4512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Standard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10mg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20mg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50mg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100mg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250mg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207AE-8114-F3E4-FD41-E7515E2FCD3C}"/>
              </a:ext>
            </a:extLst>
          </p:cNvPr>
          <p:cNvSpPr txBox="1">
            <a:spLocks/>
          </p:cNvSpPr>
          <p:nvPr/>
        </p:nvSpPr>
        <p:spPr>
          <a:xfrm>
            <a:off x="7055069" y="1489391"/>
            <a:ext cx="5136931" cy="4512501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667" b="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0958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None/>
              <a:defRPr sz="2133" b="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SzPct val="65000"/>
              <a:buFont typeface="Wingdings" pitchFamily="2" charset="2"/>
              <a:buChar char="o"/>
              <a:defRPr sz="3733" b="0">
                <a:solidFill>
                  <a:schemeClr val="bg1"/>
                </a:solidFill>
                <a:latin typeface="+mn-lt"/>
                <a:ea typeface="ＭＳ Ｐゴシック" charset="0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SzPct val="80000"/>
              <a:buChar char="–"/>
              <a:defRPr sz="3733" b="0">
                <a:solidFill>
                  <a:schemeClr val="bg1"/>
                </a:solidFill>
                <a:latin typeface="+mn-lt"/>
                <a:ea typeface="ＭＳ Ｐゴシック" charset="0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SzPct val="90000"/>
              <a:buChar char="»"/>
              <a:defRPr sz="3733" b="0">
                <a:solidFill>
                  <a:schemeClr val="bg1"/>
                </a:solidFill>
                <a:latin typeface="+mn-lt"/>
                <a:ea typeface="ＭＳ Ｐゴシック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3733" b="1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3733" b="1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3733" b="1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3733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Dosing Schedule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10mg of A, one day per week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20mg of A, one day per week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20mg of A each day </a:t>
            </a:r>
          </a:p>
          <a:p>
            <a:pPr marL="514339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05C337-E5A1-E4D4-EECB-C7934691374D}"/>
              </a:ext>
            </a:extLst>
          </p:cNvPr>
          <p:cNvSpPr txBox="1">
            <a:spLocks/>
          </p:cNvSpPr>
          <p:nvPr/>
        </p:nvSpPr>
        <p:spPr>
          <a:xfrm>
            <a:off x="2460352" y="1489391"/>
            <a:ext cx="4940627" cy="4512501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667" b="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0958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None/>
              <a:defRPr sz="2133" b="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SzPct val="65000"/>
              <a:buFont typeface="Wingdings" pitchFamily="2" charset="2"/>
              <a:buChar char="o"/>
              <a:defRPr sz="3733" b="0">
                <a:solidFill>
                  <a:schemeClr val="bg1"/>
                </a:solidFill>
                <a:latin typeface="+mn-lt"/>
                <a:ea typeface="ＭＳ Ｐゴシック" charset="0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SzPct val="80000"/>
              <a:buChar char="–"/>
              <a:defRPr sz="3733" b="0">
                <a:solidFill>
                  <a:schemeClr val="bg1"/>
                </a:solidFill>
                <a:latin typeface="+mn-lt"/>
                <a:ea typeface="ＭＳ Ｐゴシック" charset="0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SzPct val="90000"/>
              <a:buChar char="»"/>
              <a:defRPr sz="3733" b="0">
                <a:solidFill>
                  <a:schemeClr val="bg1"/>
                </a:solidFill>
                <a:latin typeface="+mn-lt"/>
                <a:ea typeface="ＭＳ Ｐゴシック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3733" b="1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3733" b="1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3733" b="1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3733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Combinations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10mg of A + 100mg of B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10mg of A + 200mg of B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20mg of A + 200mg of B</a:t>
            </a:r>
          </a:p>
          <a:p>
            <a:pPr marL="514339" indent="-514350">
              <a:buFont typeface="+mj-lt"/>
              <a:buAutoNum type="arabicPeriod"/>
            </a:pPr>
            <a:r>
              <a:rPr lang="en-US" dirty="0"/>
              <a:t>50mg of A + 500mg of B</a:t>
            </a:r>
          </a:p>
        </p:txBody>
      </p:sp>
    </p:spTree>
    <p:extLst>
      <p:ext uri="{BB962C8B-B14F-4D97-AF65-F5344CB8AC3E}">
        <p14:creationId xmlns:p14="http://schemas.microsoft.com/office/powerpoint/2010/main" val="50061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17E75E5-771B-40B1-B623-BF524A315873}" vid="{27EA8517-2BC5-40D7-9E1E-4B55155F3A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Default Design</vt:lpstr>
      <vt:lpstr>Developments to established dose-finding methodologies for application in trials with complex and innovative designs </vt:lpstr>
      <vt:lpstr>Dose-finding Trials</vt:lpstr>
      <vt:lpstr>Dose-finding Trials </vt:lpstr>
      <vt:lpstr>Dose-finding Trials</vt:lpstr>
      <vt:lpstr>The Continual Reassessment Method </vt:lpstr>
      <vt:lpstr>ADePT-DDR</vt:lpstr>
      <vt:lpstr>Trial Schema</vt:lpstr>
      <vt:lpstr>Dose Pathway</vt:lpstr>
      <vt:lpstr>Ordering: Examples</vt:lpstr>
      <vt:lpstr>Partial Ordering: Examples</vt:lpstr>
      <vt:lpstr>Partial Ordering: Examples</vt:lpstr>
      <vt:lpstr>Partial Ordering in ADePT-DDR</vt:lpstr>
      <vt:lpstr>CRM for Partial Orders </vt:lpstr>
      <vt:lpstr>Time-to-event extension</vt:lpstr>
      <vt:lpstr>Application</vt:lpstr>
      <vt:lpstr>PhD Chapter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Developments to established dose-finding methodologies for application in trials with complex and innovative designs </dc:title>
  <dc:creator>Amit Patel (Cancer Clinical Trials Unit)</dc:creator>
  <cp:lastModifiedBy>Amit Patel (Cancer Clinical Trials Unit)</cp:lastModifiedBy>
  <cp:revision>7</cp:revision>
  <dcterms:created xsi:type="dcterms:W3CDTF">2022-05-16T17:36:41Z</dcterms:created>
  <dcterms:modified xsi:type="dcterms:W3CDTF">2022-05-17T19:01:59Z</dcterms:modified>
</cp:coreProperties>
</file>