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2" r:id="rId2"/>
    <p:sldId id="263" r:id="rId3"/>
    <p:sldId id="266" r:id="rId4"/>
    <p:sldId id="264" r:id="rId5"/>
    <p:sldId id="265" r:id="rId6"/>
    <p:sldId id="268" r:id="rId7"/>
    <p:sldId id="269" r:id="rId8"/>
    <p:sldId id="270" r:id="rId9"/>
    <p:sldId id="271" r:id="rId10"/>
    <p:sldId id="272" r:id="rId11"/>
    <p:sldId id="273" r:id="rId12"/>
    <p:sldId id="274"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152" d="100"/>
          <a:sy n="152" d="100"/>
        </p:scale>
        <p:origin x="576" y="10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DE5416-57E0-40A3-8153-4BB8A48FF209}" type="datetimeFigureOut">
              <a:rPr lang="en-GB" smtClean="0"/>
              <a:t>13/06/2022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51DED-5ED8-42EA-927E-8E454027D078}" type="slidenum">
              <a:rPr lang="en-GB" smtClean="0"/>
              <a:t>‹#›</a:t>
            </a:fld>
            <a:endParaRPr lang="en-GB"/>
          </a:p>
        </p:txBody>
      </p:sp>
    </p:spTree>
    <p:extLst>
      <p:ext uri="{BB962C8B-B14F-4D97-AF65-F5344CB8AC3E}">
        <p14:creationId xmlns:p14="http://schemas.microsoft.com/office/powerpoint/2010/main" val="382565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Phase I dose-finding trials the MTD is usually determined under the cytotoxic assumption, which assumes the most toxic dose is the most efficacious. Subsequent phase II trials aim to assess the efficacy of the treatment at the MTD, which is usually conducted independently so the ability to share information across the phases is somewhat lost. </a:t>
            </a:r>
          </a:p>
          <a:p>
            <a:endParaRPr lang="en-US" dirty="0"/>
          </a:p>
          <a:p>
            <a:r>
              <a:rPr lang="en-US" dirty="0"/>
              <a:t>For treatments like chemotherapy that cytotoxic assumption holds. However, the emergence of modern treatment such as immunotherapies and molecular targeted agents challenges this paradigm. The </a:t>
            </a:r>
            <a:r>
              <a:rPr lang="en-US" dirty="0" err="1"/>
              <a:t>monotonice</a:t>
            </a:r>
            <a:r>
              <a:rPr lang="en-US" dirty="0"/>
              <a:t> assumption of dose-toxicity and dose-efficacy may not hold for these treatments. Generally these treatments may also be less toxic with the most efficacious dose occurring below the MTD. So instead of trying to find a MTD, the goal would be to determine the optimal biological dose. The definition of OBD may change depending on circumstance it may be the dose that provides the maximum probability of efficacy with toxicity under a certain level or a it may be a beneficial trade off between toxicity and efficacy. </a:t>
            </a:r>
          </a:p>
          <a:p>
            <a:endParaRPr lang="en-US" dirty="0"/>
          </a:p>
          <a:p>
            <a:r>
              <a:rPr lang="en-US" dirty="0"/>
              <a:t>Some examples of these designs are </a:t>
            </a:r>
            <a:r>
              <a:rPr lang="en-US" dirty="0" err="1"/>
              <a:t>EffTox</a:t>
            </a:r>
            <a:r>
              <a:rPr lang="en-US"/>
              <a:t> and Wages and Tait.</a:t>
            </a:r>
          </a:p>
          <a:p>
            <a:endParaRPr lang="en-US" dirty="0"/>
          </a:p>
        </p:txBody>
      </p:sp>
      <p:sp>
        <p:nvSpPr>
          <p:cNvPr id="4" name="Slide Number Placeholder 3"/>
          <p:cNvSpPr>
            <a:spLocks noGrp="1"/>
          </p:cNvSpPr>
          <p:nvPr>
            <p:ph type="sldNum" sz="quarter" idx="5"/>
          </p:nvPr>
        </p:nvSpPr>
        <p:spPr/>
        <p:txBody>
          <a:bodyPr/>
          <a:lstStyle/>
          <a:p>
            <a:fld id="{54D51DED-5ED8-42EA-927E-8E454027D078}" type="slidenum">
              <a:rPr lang="en-GB" smtClean="0"/>
              <a:t>2</a:t>
            </a:fld>
            <a:endParaRPr lang="en-GB"/>
          </a:p>
        </p:txBody>
      </p:sp>
    </p:spTree>
    <p:extLst>
      <p:ext uri="{BB962C8B-B14F-4D97-AF65-F5344CB8AC3E}">
        <p14:creationId xmlns:p14="http://schemas.microsoft.com/office/powerpoint/2010/main" val="2534295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focusing on Wages and Tait. </a:t>
            </a:r>
          </a:p>
          <a:p>
            <a:r>
              <a:rPr lang="en-US" dirty="0"/>
              <a:t>In this design toxicity is modelled in a similar manner to the CRM. We also model efficacy using a similar approach. In this case however we have multiple skeletons which represent a range of different efficacy curves. We can then assign prior probabilities to these skeletons/models which represent the plausibility of each efficacy curve. Once we recruit patients and have data to evaluate, we can generate posterior probabilities for these </a:t>
            </a:r>
            <a:r>
              <a:rPr lang="en-US" dirty="0" err="1"/>
              <a:t>plausibilities</a:t>
            </a:r>
            <a:r>
              <a:rPr lang="en-US" dirty="0"/>
              <a:t>. We then use the skeleton with the highest posterior probability to then model efficacy. </a:t>
            </a:r>
            <a:endParaRPr lang="en-GB" dirty="0"/>
          </a:p>
        </p:txBody>
      </p:sp>
      <p:sp>
        <p:nvSpPr>
          <p:cNvPr id="4" name="Slide Number Placeholder 3"/>
          <p:cNvSpPr>
            <a:spLocks noGrp="1"/>
          </p:cNvSpPr>
          <p:nvPr>
            <p:ph type="sldNum" sz="quarter" idx="5"/>
          </p:nvPr>
        </p:nvSpPr>
        <p:spPr/>
        <p:txBody>
          <a:bodyPr/>
          <a:lstStyle/>
          <a:p>
            <a:fld id="{54D51DED-5ED8-42EA-927E-8E454027D078}" type="slidenum">
              <a:rPr lang="en-GB" smtClean="0"/>
              <a:t>3</a:t>
            </a:fld>
            <a:endParaRPr lang="en-GB"/>
          </a:p>
        </p:txBody>
      </p:sp>
    </p:spTree>
    <p:extLst>
      <p:ext uri="{BB962C8B-B14F-4D97-AF65-F5344CB8AC3E}">
        <p14:creationId xmlns:p14="http://schemas.microsoft.com/office/powerpoint/2010/main" val="3890423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design operates in two phases. The first being the adaptive randomization phase. Here we determine, using the toxicity modelling, which of our doses are safe. This is done in a similar way to the CRM </a:t>
            </a:r>
            <a:r>
              <a:rPr lang="en-US" dirty="0" err="1"/>
              <a:t>i.e</a:t>
            </a:r>
            <a:r>
              <a:rPr lang="en-US" dirty="0"/>
              <a:t> we set a target toxicity rate and then all dose levels below that have toxicity probabilities below that level are considered safe. This is our set of admissible doses. We then determine the efficacy probabilities using the efficacy modelling previously mentioned. Those probabilities are then in turn used to generate randomization probabilities to doses in the admissible set. A dose is then selected based on those probabilities. </a:t>
            </a:r>
          </a:p>
          <a:p>
            <a:endParaRPr lang="en-US" dirty="0"/>
          </a:p>
          <a:p>
            <a:r>
              <a:rPr lang="en-US" dirty="0"/>
              <a:t>In the maximization phase we just select the dose with the highest probability of efficacy. </a:t>
            </a:r>
          </a:p>
          <a:p>
            <a:endParaRPr lang="en-US" dirty="0"/>
          </a:p>
          <a:p>
            <a:r>
              <a:rPr lang="en-US" dirty="0"/>
              <a:t>Depending on the sample size we can alter how big the adaptive randomization phase and maximization phases are. Typically this is set at 50%. </a:t>
            </a:r>
            <a:endParaRPr lang="en-GB" dirty="0"/>
          </a:p>
        </p:txBody>
      </p:sp>
      <p:sp>
        <p:nvSpPr>
          <p:cNvPr id="4" name="Slide Number Placeholder 3"/>
          <p:cNvSpPr>
            <a:spLocks noGrp="1"/>
          </p:cNvSpPr>
          <p:nvPr>
            <p:ph type="sldNum" sz="quarter" idx="5"/>
          </p:nvPr>
        </p:nvSpPr>
        <p:spPr/>
        <p:txBody>
          <a:bodyPr/>
          <a:lstStyle/>
          <a:p>
            <a:fld id="{54D51DED-5ED8-42EA-927E-8E454027D078}" type="slidenum">
              <a:rPr lang="en-GB" smtClean="0"/>
              <a:t>4</a:t>
            </a:fld>
            <a:endParaRPr lang="en-GB"/>
          </a:p>
        </p:txBody>
      </p:sp>
    </p:spTree>
    <p:extLst>
      <p:ext uri="{BB962C8B-B14F-4D97-AF65-F5344CB8AC3E}">
        <p14:creationId xmlns:p14="http://schemas.microsoft.com/office/powerpoint/2010/main" val="732278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Seamless adaptive phase I/II designs ultimately aim to replace the need of conducting phase I and Phase II trials independently. However, a lot of the methodology currently only focuses on using efficacy to determine the OBD. Once this is done there may still be a need to collect more data on efficacy in a randomized phase II setting depending on treatment.  So, whist useful these designs don’t replace the need for a randomized phase II trial. </a:t>
            </a:r>
          </a:p>
          <a:p>
            <a:endParaRPr lang="en-US" dirty="0"/>
          </a:p>
          <a:p>
            <a:r>
              <a:rPr lang="en-US" dirty="0"/>
              <a:t>Due to the adaptive randomization component in the wages and </a:t>
            </a:r>
            <a:r>
              <a:rPr lang="en-US" dirty="0" err="1"/>
              <a:t>tait</a:t>
            </a:r>
            <a:r>
              <a:rPr lang="en-US" dirty="0"/>
              <a:t> design we hope to leverage that to allow us to recruit patients to a control dose. This will also allow us to make inferences on the efficacy of treatment compared directly to a control dose. </a:t>
            </a:r>
          </a:p>
          <a:p>
            <a:r>
              <a:rPr lang="en-US" dirty="0"/>
              <a:t>One example where this could be used is when investigating a standard of care dose with a known toxicity and efficacy profile in combination with an experimental treatment. The first dose-level would be the standard of care then subsequent dose levels would be more of the experimental treatment and we’d be able to determine how efficacy and toxicity increase/decrease with the doses of experimental treatment. </a:t>
            </a:r>
            <a:endParaRPr lang="en-GB" dirty="0"/>
          </a:p>
        </p:txBody>
      </p:sp>
      <p:sp>
        <p:nvSpPr>
          <p:cNvPr id="4" name="Slide Number Placeholder 3"/>
          <p:cNvSpPr>
            <a:spLocks noGrp="1"/>
          </p:cNvSpPr>
          <p:nvPr>
            <p:ph type="sldNum" sz="quarter" idx="5"/>
          </p:nvPr>
        </p:nvSpPr>
        <p:spPr/>
        <p:txBody>
          <a:bodyPr/>
          <a:lstStyle/>
          <a:p>
            <a:fld id="{54D51DED-5ED8-42EA-927E-8E454027D078}" type="slidenum">
              <a:rPr lang="en-GB" smtClean="0"/>
              <a:t>5</a:t>
            </a:fld>
            <a:endParaRPr lang="en-GB"/>
          </a:p>
        </p:txBody>
      </p:sp>
    </p:spTree>
    <p:extLst>
      <p:ext uri="{BB962C8B-B14F-4D97-AF65-F5344CB8AC3E}">
        <p14:creationId xmlns:p14="http://schemas.microsoft.com/office/powerpoint/2010/main" val="8231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actual implementation is relatively simple. In the standard wages and </a:t>
            </a:r>
            <a:r>
              <a:rPr lang="en-US" dirty="0" err="1"/>
              <a:t>tait</a:t>
            </a:r>
            <a:r>
              <a:rPr lang="en-US" dirty="0"/>
              <a:t> the formula here is used to determine the randomization probabilities. So Ri is the randomization probability for the </a:t>
            </a:r>
            <a:r>
              <a:rPr lang="en-US" dirty="0" err="1"/>
              <a:t>i’th</a:t>
            </a:r>
            <a:r>
              <a:rPr lang="en-US" dirty="0"/>
              <a:t> dose. This is calculated by taking the estimated probability of efficacy for the dose and dividing it by the sum of all the estimated probabilities of efficacy for all doses in the admissible set. For randomize-to control wages and </a:t>
            </a:r>
            <a:r>
              <a:rPr lang="en-US" dirty="0" err="1"/>
              <a:t>tait</a:t>
            </a:r>
            <a:r>
              <a:rPr lang="en-US" dirty="0"/>
              <a:t>, we specify the lowest dose level as being the control dose and we specify the probability of randomizing to that dose up front. So here phi R can take any value between 0 and 1. We then scale the randomization probabilities for the remaining doses based on this phi parameter. </a:t>
            </a:r>
          </a:p>
          <a:p>
            <a:endParaRPr lang="en-US" dirty="0"/>
          </a:p>
          <a:p>
            <a:r>
              <a:rPr lang="en-US" dirty="0"/>
              <a:t>This modification only affects the adaptive randomization phase of the trial. Once we switch to the maximization phase dose-levels are allocated based on the highest efficacy. So, we need to tune the </a:t>
            </a:r>
            <a:r>
              <a:rPr lang="en-US" dirty="0" err="1"/>
              <a:t>parmater</a:t>
            </a:r>
            <a:r>
              <a:rPr lang="en-US" dirty="0"/>
              <a:t> phi R and the size of the adaptive randomization phase to ensure we get enough patients in the control dose whilst also maintain reasonable operating characteristics. </a:t>
            </a:r>
          </a:p>
        </p:txBody>
      </p:sp>
      <p:sp>
        <p:nvSpPr>
          <p:cNvPr id="4" name="Slide Number Placeholder 3"/>
          <p:cNvSpPr>
            <a:spLocks noGrp="1"/>
          </p:cNvSpPr>
          <p:nvPr>
            <p:ph type="sldNum" sz="quarter" idx="5"/>
          </p:nvPr>
        </p:nvSpPr>
        <p:spPr/>
        <p:txBody>
          <a:bodyPr/>
          <a:lstStyle/>
          <a:p>
            <a:fld id="{54D51DED-5ED8-42EA-927E-8E454027D078}" type="slidenum">
              <a:rPr lang="en-GB" smtClean="0"/>
              <a:t>6</a:t>
            </a:fld>
            <a:endParaRPr lang="en-GB"/>
          </a:p>
        </p:txBody>
      </p:sp>
    </p:spTree>
    <p:extLst>
      <p:ext uri="{BB962C8B-B14F-4D97-AF65-F5344CB8AC3E}">
        <p14:creationId xmlns:p14="http://schemas.microsoft.com/office/powerpoint/2010/main" val="244362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assess the design, we ran simulations across 15 different scenarios. These scenarios look at 5 different efficacy curves in combination with 3 different toxicity curves. We also detail in each scenario what the OBD would be as well as what would be considered good doses. Good doses include the OBD as well as other doses which are safe but may necessarily not be the most efficacious. </a:t>
            </a:r>
            <a:endParaRPr lang="en-GB" dirty="0"/>
          </a:p>
        </p:txBody>
      </p:sp>
      <p:sp>
        <p:nvSpPr>
          <p:cNvPr id="4" name="Slide Number Placeholder 3"/>
          <p:cNvSpPr>
            <a:spLocks noGrp="1"/>
          </p:cNvSpPr>
          <p:nvPr>
            <p:ph type="sldNum" sz="quarter" idx="5"/>
          </p:nvPr>
        </p:nvSpPr>
        <p:spPr/>
        <p:txBody>
          <a:bodyPr/>
          <a:lstStyle/>
          <a:p>
            <a:fld id="{54D51DED-5ED8-42EA-927E-8E454027D078}" type="slidenum">
              <a:rPr lang="en-GB" smtClean="0"/>
              <a:t>7</a:t>
            </a:fld>
            <a:endParaRPr lang="en-GB"/>
          </a:p>
        </p:txBody>
      </p:sp>
    </p:spTree>
    <p:extLst>
      <p:ext uri="{BB962C8B-B14F-4D97-AF65-F5344CB8AC3E}">
        <p14:creationId xmlns:p14="http://schemas.microsoft.com/office/powerpoint/2010/main" val="1778786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all the scenarios </a:t>
            </a:r>
            <a:r>
              <a:rPr lang="en-US" dirty="0" err="1"/>
              <a:t>visualiesed</a:t>
            </a:r>
            <a:r>
              <a:rPr lang="en-US" dirty="0"/>
              <a:t>. So we have 5 dose-levels with the first dose-level being the control dose. We have a target toxicity rate of 35 % and efficacy rate of 50%. So we’re looking for a dose which has at least 50% efficacy rate with no mare than a 35% toxicity rate. In all these scenarios the control dose, dose-level 1 has 10% toxicity rate and 30% efficacy rate. </a:t>
            </a:r>
            <a:endParaRPr lang="en-GB" dirty="0"/>
          </a:p>
        </p:txBody>
      </p:sp>
      <p:sp>
        <p:nvSpPr>
          <p:cNvPr id="4" name="Slide Number Placeholder 3"/>
          <p:cNvSpPr>
            <a:spLocks noGrp="1"/>
          </p:cNvSpPr>
          <p:nvPr>
            <p:ph type="sldNum" sz="quarter" idx="5"/>
          </p:nvPr>
        </p:nvSpPr>
        <p:spPr/>
        <p:txBody>
          <a:bodyPr/>
          <a:lstStyle/>
          <a:p>
            <a:fld id="{54D51DED-5ED8-42EA-927E-8E454027D078}" type="slidenum">
              <a:rPr lang="en-GB" smtClean="0"/>
              <a:t>8</a:t>
            </a:fld>
            <a:endParaRPr lang="en-GB"/>
          </a:p>
        </p:txBody>
      </p:sp>
    </p:spTree>
    <p:extLst>
      <p:ext uri="{BB962C8B-B14F-4D97-AF65-F5344CB8AC3E}">
        <p14:creationId xmlns:p14="http://schemas.microsoft.com/office/powerpoint/2010/main" val="325810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simulated 10000 trials for each scenario. In each trial we had those 5 dose-levels and were aiming to recruit 60 patients. We included stopping rules to stop if the lowest experimental dose was </a:t>
            </a:r>
            <a:r>
              <a:rPr lang="en-US"/>
              <a:t>too toxic. </a:t>
            </a:r>
            <a:endParaRPr lang="en-GB" dirty="0"/>
          </a:p>
        </p:txBody>
      </p:sp>
      <p:sp>
        <p:nvSpPr>
          <p:cNvPr id="4" name="Slide Number Placeholder 3"/>
          <p:cNvSpPr>
            <a:spLocks noGrp="1"/>
          </p:cNvSpPr>
          <p:nvPr>
            <p:ph type="sldNum" sz="quarter" idx="5"/>
          </p:nvPr>
        </p:nvSpPr>
        <p:spPr/>
        <p:txBody>
          <a:bodyPr/>
          <a:lstStyle/>
          <a:p>
            <a:fld id="{54D51DED-5ED8-42EA-927E-8E454027D078}" type="slidenum">
              <a:rPr lang="en-GB" smtClean="0"/>
              <a:t>9</a:t>
            </a:fld>
            <a:endParaRPr lang="en-GB"/>
          </a:p>
        </p:txBody>
      </p:sp>
    </p:spTree>
    <p:extLst>
      <p:ext uri="{BB962C8B-B14F-4D97-AF65-F5344CB8AC3E}">
        <p14:creationId xmlns:p14="http://schemas.microsoft.com/office/powerpoint/2010/main" val="1993258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other alternative design has the same aim as </a:t>
            </a:r>
            <a:r>
              <a:rPr lang="en-US" dirty="0" err="1"/>
              <a:t>RtC</a:t>
            </a:r>
            <a:r>
              <a:rPr lang="en-US" dirty="0"/>
              <a:t>-WT</a:t>
            </a:r>
            <a:endParaRPr lang="en-GB" dirty="0"/>
          </a:p>
        </p:txBody>
      </p:sp>
      <p:sp>
        <p:nvSpPr>
          <p:cNvPr id="4" name="Slide Number Placeholder 3"/>
          <p:cNvSpPr>
            <a:spLocks noGrp="1"/>
          </p:cNvSpPr>
          <p:nvPr>
            <p:ph type="sldNum" sz="quarter" idx="5"/>
          </p:nvPr>
        </p:nvSpPr>
        <p:spPr/>
        <p:txBody>
          <a:bodyPr/>
          <a:lstStyle/>
          <a:p>
            <a:fld id="{54D51DED-5ED8-42EA-927E-8E454027D078}" type="slidenum">
              <a:rPr lang="en-GB" smtClean="0"/>
              <a:t>14</a:t>
            </a:fld>
            <a:endParaRPr lang="en-GB"/>
          </a:p>
        </p:txBody>
      </p:sp>
    </p:spTree>
    <p:extLst>
      <p:ext uri="{BB962C8B-B14F-4D97-AF65-F5344CB8AC3E}">
        <p14:creationId xmlns:p14="http://schemas.microsoft.com/office/powerpoint/2010/main" val="1026782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8EECD-8538-DE25-667B-7BE3777606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FD2FE5D-BBC7-C863-5749-355F02F71A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841ECAF-B67E-19E5-D614-3F5D74281C66}"/>
              </a:ext>
            </a:extLst>
          </p:cNvPr>
          <p:cNvSpPr>
            <a:spLocks noGrp="1"/>
          </p:cNvSpPr>
          <p:nvPr>
            <p:ph type="dt" sz="half" idx="10"/>
          </p:nvPr>
        </p:nvSpPr>
        <p:spPr/>
        <p:txBody>
          <a:bodyPr/>
          <a:lstStyle/>
          <a:p>
            <a:fld id="{21E4D8E2-A6BD-4EEA-816D-7A5C7F06FF7E}" type="datetimeFigureOut">
              <a:rPr lang="en-GB" smtClean="0"/>
              <a:t>13/06/2022</a:t>
            </a:fld>
            <a:endParaRPr lang="en-GB"/>
          </a:p>
        </p:txBody>
      </p:sp>
      <p:sp>
        <p:nvSpPr>
          <p:cNvPr id="5" name="Footer Placeholder 4">
            <a:extLst>
              <a:ext uri="{FF2B5EF4-FFF2-40B4-BE49-F238E27FC236}">
                <a16:creationId xmlns:a16="http://schemas.microsoft.com/office/drawing/2014/main" id="{DD51102E-E39A-4C6C-9471-8264DC65F2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14685E-F87B-1013-C984-B3017CB6FD23}"/>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199445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39F85-1305-5552-13DB-F1DC2D41B6A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DD78CB-EEF6-9552-B506-AC5FADC9ED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538CC8-6958-DA5F-032E-70EE7419EA11}"/>
              </a:ext>
            </a:extLst>
          </p:cNvPr>
          <p:cNvSpPr>
            <a:spLocks noGrp="1"/>
          </p:cNvSpPr>
          <p:nvPr>
            <p:ph type="dt" sz="half" idx="10"/>
          </p:nvPr>
        </p:nvSpPr>
        <p:spPr/>
        <p:txBody>
          <a:bodyPr/>
          <a:lstStyle/>
          <a:p>
            <a:fld id="{21E4D8E2-A6BD-4EEA-816D-7A5C7F06FF7E}" type="datetimeFigureOut">
              <a:rPr lang="en-GB" smtClean="0"/>
              <a:t>13/06/2022</a:t>
            </a:fld>
            <a:endParaRPr lang="en-GB"/>
          </a:p>
        </p:txBody>
      </p:sp>
      <p:sp>
        <p:nvSpPr>
          <p:cNvPr id="5" name="Footer Placeholder 4">
            <a:extLst>
              <a:ext uri="{FF2B5EF4-FFF2-40B4-BE49-F238E27FC236}">
                <a16:creationId xmlns:a16="http://schemas.microsoft.com/office/drawing/2014/main" id="{AB2B0478-8987-C05E-73D0-597F95B22A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4FF0B4-6F28-0F7B-C4CC-7CC1B7CC6A21}"/>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422749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8D07F5-C068-9711-FB87-92109340C2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DDD04A4-6149-257F-9185-83F27C5C2F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02D565-89D1-72FE-9F09-F697ACFE01E0}"/>
              </a:ext>
            </a:extLst>
          </p:cNvPr>
          <p:cNvSpPr>
            <a:spLocks noGrp="1"/>
          </p:cNvSpPr>
          <p:nvPr>
            <p:ph type="dt" sz="half" idx="10"/>
          </p:nvPr>
        </p:nvSpPr>
        <p:spPr/>
        <p:txBody>
          <a:bodyPr/>
          <a:lstStyle/>
          <a:p>
            <a:fld id="{21E4D8E2-A6BD-4EEA-816D-7A5C7F06FF7E}" type="datetimeFigureOut">
              <a:rPr lang="en-GB" smtClean="0"/>
              <a:t>13/06/2022</a:t>
            </a:fld>
            <a:endParaRPr lang="en-GB"/>
          </a:p>
        </p:txBody>
      </p:sp>
      <p:sp>
        <p:nvSpPr>
          <p:cNvPr id="5" name="Footer Placeholder 4">
            <a:extLst>
              <a:ext uri="{FF2B5EF4-FFF2-40B4-BE49-F238E27FC236}">
                <a16:creationId xmlns:a16="http://schemas.microsoft.com/office/drawing/2014/main" id="{A6B150DB-3C83-07A3-DB29-27A7893212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053F8F-E682-DD7B-36D9-EDDBBBAB9E5F}"/>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2548165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392" y="2057400"/>
            <a:ext cx="8736971" cy="795536"/>
          </a:xfrm>
          <a:prstGeom prst="rect">
            <a:avLst/>
          </a:prstGeom>
        </p:spPr>
        <p:txBody>
          <a:bodyPr/>
          <a:lstStyle>
            <a:lvl1pPr>
              <a:defRPr>
                <a:solidFill>
                  <a:schemeClr val="tx1"/>
                </a:solidFill>
                <a:latin typeface="Georgia"/>
                <a:cs typeface="Georgia"/>
              </a:defRPr>
            </a:lvl1pPr>
          </a:lstStyle>
          <a:p>
            <a:r>
              <a:rPr lang="en-US"/>
              <a:t>Click to edit Master title style</a:t>
            </a:r>
            <a:endParaRPr lang="en-GB" dirty="0"/>
          </a:p>
        </p:txBody>
      </p:sp>
      <p:sp>
        <p:nvSpPr>
          <p:cNvPr id="5" name="Text Placeholder 4"/>
          <p:cNvSpPr>
            <a:spLocks noGrp="1"/>
          </p:cNvSpPr>
          <p:nvPr>
            <p:ph type="body" sz="quarter" idx="10" hasCustomPrompt="1"/>
          </p:nvPr>
        </p:nvSpPr>
        <p:spPr>
          <a:xfrm>
            <a:off x="624417" y="2948517"/>
            <a:ext cx="8735483" cy="480483"/>
          </a:xfrm>
          <a:prstGeom prst="rect">
            <a:avLst/>
          </a:prstGeom>
        </p:spPr>
        <p:txBody>
          <a:bodyPr/>
          <a:lstStyle>
            <a:lvl1pPr>
              <a:defRPr sz="2133" baseline="0">
                <a:solidFill>
                  <a:schemeClr val="tx1"/>
                </a:solidFill>
              </a:defRPr>
            </a:lvl1pPr>
          </a:lstStyle>
          <a:p>
            <a:pPr lvl="0"/>
            <a:r>
              <a:rPr lang="en-GB" dirty="0"/>
              <a:t>Click to edit subtitle</a:t>
            </a:r>
          </a:p>
        </p:txBody>
      </p:sp>
      <p:pic>
        <p:nvPicPr>
          <p:cNvPr id="4" name="Picture 3"/>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2543605" y="6117300"/>
            <a:ext cx="6480043" cy="679017"/>
          </a:xfrm>
          <a:prstGeom prst="rect">
            <a:avLst/>
          </a:prstGeom>
        </p:spPr>
      </p:pic>
    </p:spTree>
    <p:extLst>
      <p:ext uri="{BB962C8B-B14F-4D97-AF65-F5344CB8AC3E}">
        <p14:creationId xmlns:p14="http://schemas.microsoft.com/office/powerpoint/2010/main" val="4244452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7381" y="548680"/>
            <a:ext cx="10363200" cy="1143000"/>
          </a:xfrm>
          <a:prstGeom prst="rect">
            <a:avLst/>
          </a:prstGeom>
        </p:spPr>
        <p:txBody>
          <a:bodyPr/>
          <a:lstStyle>
            <a:lvl1pPr>
              <a:defRPr sz="3733">
                <a:solidFill>
                  <a:schemeClr val="tx1"/>
                </a:solidFill>
                <a:latin typeface="Georgia"/>
                <a:cs typeface="Georgia"/>
              </a:defRPr>
            </a:lvl1pPr>
          </a:lstStyle>
          <a:p>
            <a:r>
              <a:rPr lang="en-GB" dirty="0"/>
              <a:t>Click to edit slide heading</a:t>
            </a:r>
          </a:p>
        </p:txBody>
      </p:sp>
      <p:sp>
        <p:nvSpPr>
          <p:cNvPr id="3" name="Content Placeholder 2"/>
          <p:cNvSpPr>
            <a:spLocks noGrp="1"/>
          </p:cNvSpPr>
          <p:nvPr>
            <p:ph idx="1" hasCustomPrompt="1"/>
          </p:nvPr>
        </p:nvSpPr>
        <p:spPr>
          <a:xfrm>
            <a:off x="527381" y="1796819"/>
            <a:ext cx="10363200" cy="3936437"/>
          </a:xfrm>
          <a:prstGeom prst="rect">
            <a:avLst/>
          </a:prstGeom>
        </p:spPr>
        <p:txBody>
          <a:bodyPr/>
          <a:lstStyle>
            <a:lvl1pPr marL="457189" indent="-457189">
              <a:buClr>
                <a:schemeClr val="tx1"/>
              </a:buClr>
              <a:buFont typeface="Wingdings" panose="05000000000000000000" pitchFamily="2" charset="2"/>
              <a:buChar char="§"/>
              <a:defRPr b="0" baseline="0">
                <a:solidFill>
                  <a:schemeClr val="tx1"/>
                </a:solidFill>
                <a:latin typeface="Calibri" panose="020F0502020204030204" pitchFamily="34" charset="0"/>
                <a:cs typeface="Calibri" panose="020F0502020204030204" pitchFamily="34" charset="0"/>
              </a:defRPr>
            </a:lvl1pPr>
            <a:lvl2pPr marL="990575" indent="-380990">
              <a:buFont typeface="Arial" panose="020B0604020202020204" pitchFamily="34" charset="0"/>
              <a:buChar char="•"/>
              <a:defRPr b="0"/>
            </a:lvl2pPr>
            <a:lvl3pPr>
              <a:defRPr b="0"/>
            </a:lvl3pPr>
            <a:lvl4pPr>
              <a:defRPr b="0"/>
            </a:lvl4pPr>
            <a:lvl5pPr>
              <a:defRPr b="0"/>
            </a:lvl5pPr>
          </a:lstStyle>
          <a:p>
            <a:pPr lvl="0"/>
            <a:r>
              <a:rPr lang="en-US" dirty="0"/>
              <a:t>Click to add content</a:t>
            </a:r>
          </a:p>
          <a:p>
            <a:pPr lvl="1"/>
            <a:endParaRPr lang="en-US" dirty="0"/>
          </a:p>
        </p:txBody>
      </p:sp>
      <p:pic>
        <p:nvPicPr>
          <p:cNvPr id="4" name="Picture 3"/>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431371" y="5871412"/>
            <a:ext cx="6480043" cy="679017"/>
          </a:xfrm>
          <a:prstGeom prst="rect">
            <a:avLst/>
          </a:prstGeom>
        </p:spPr>
      </p:pic>
    </p:spTree>
    <p:extLst>
      <p:ext uri="{BB962C8B-B14F-4D97-AF65-F5344CB8AC3E}">
        <p14:creationId xmlns:p14="http://schemas.microsoft.com/office/powerpoint/2010/main" val="922762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A9B8D-CE2F-FEDE-6C7E-9727CA582C9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F1F2DD-16D0-820C-7CA5-1701D81CB1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CDF32E-2406-07A4-CB6B-1D1E5444986B}"/>
              </a:ext>
            </a:extLst>
          </p:cNvPr>
          <p:cNvSpPr>
            <a:spLocks noGrp="1"/>
          </p:cNvSpPr>
          <p:nvPr>
            <p:ph type="dt" sz="half" idx="10"/>
          </p:nvPr>
        </p:nvSpPr>
        <p:spPr/>
        <p:txBody>
          <a:bodyPr/>
          <a:lstStyle/>
          <a:p>
            <a:fld id="{21E4D8E2-A6BD-4EEA-816D-7A5C7F06FF7E}" type="datetimeFigureOut">
              <a:rPr lang="en-GB" smtClean="0"/>
              <a:t>13/06/2022</a:t>
            </a:fld>
            <a:endParaRPr lang="en-GB"/>
          </a:p>
        </p:txBody>
      </p:sp>
      <p:sp>
        <p:nvSpPr>
          <p:cNvPr id="5" name="Footer Placeholder 4">
            <a:extLst>
              <a:ext uri="{FF2B5EF4-FFF2-40B4-BE49-F238E27FC236}">
                <a16:creationId xmlns:a16="http://schemas.microsoft.com/office/drawing/2014/main" id="{977A7384-5E48-F74D-5BF7-E1D48D485A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F123CB-849B-F82E-68C9-0AE1CE15FD3C}"/>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2885175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9BDB-791A-3627-F664-29F0CC7FB8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AB94B5-11AE-3985-6E94-F5769CA13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4121C-FD4A-CEF6-2E85-86F587748485}"/>
              </a:ext>
            </a:extLst>
          </p:cNvPr>
          <p:cNvSpPr>
            <a:spLocks noGrp="1"/>
          </p:cNvSpPr>
          <p:nvPr>
            <p:ph type="dt" sz="half" idx="10"/>
          </p:nvPr>
        </p:nvSpPr>
        <p:spPr/>
        <p:txBody>
          <a:bodyPr/>
          <a:lstStyle/>
          <a:p>
            <a:fld id="{21E4D8E2-A6BD-4EEA-816D-7A5C7F06FF7E}" type="datetimeFigureOut">
              <a:rPr lang="en-GB" smtClean="0"/>
              <a:t>13/06/2022</a:t>
            </a:fld>
            <a:endParaRPr lang="en-GB"/>
          </a:p>
        </p:txBody>
      </p:sp>
      <p:sp>
        <p:nvSpPr>
          <p:cNvPr id="5" name="Footer Placeholder 4">
            <a:extLst>
              <a:ext uri="{FF2B5EF4-FFF2-40B4-BE49-F238E27FC236}">
                <a16:creationId xmlns:a16="http://schemas.microsoft.com/office/drawing/2014/main" id="{00A4A3F7-D22F-F476-13C5-EACB6CF99A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4983BA-AC19-D2BF-50AA-EF3392BE23D4}"/>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2435715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457A-7605-7407-9C83-18F4134903D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F93081-EF06-0CCF-874B-6AC5F79AC8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5022816-032E-ED45-8180-C8AD7D7752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995D7CA-9949-E192-07CC-769C2A2A418A}"/>
              </a:ext>
            </a:extLst>
          </p:cNvPr>
          <p:cNvSpPr>
            <a:spLocks noGrp="1"/>
          </p:cNvSpPr>
          <p:nvPr>
            <p:ph type="dt" sz="half" idx="10"/>
          </p:nvPr>
        </p:nvSpPr>
        <p:spPr/>
        <p:txBody>
          <a:bodyPr/>
          <a:lstStyle/>
          <a:p>
            <a:fld id="{21E4D8E2-A6BD-4EEA-816D-7A5C7F06FF7E}" type="datetimeFigureOut">
              <a:rPr lang="en-GB" smtClean="0"/>
              <a:t>13/06/2022</a:t>
            </a:fld>
            <a:endParaRPr lang="en-GB"/>
          </a:p>
        </p:txBody>
      </p:sp>
      <p:sp>
        <p:nvSpPr>
          <p:cNvPr id="6" name="Footer Placeholder 5">
            <a:extLst>
              <a:ext uri="{FF2B5EF4-FFF2-40B4-BE49-F238E27FC236}">
                <a16:creationId xmlns:a16="http://schemas.microsoft.com/office/drawing/2014/main" id="{45B248DC-A867-EAF4-B68E-99DAFFD1D5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555F9C-38F7-185E-EB11-978268BE4B80}"/>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3573804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FB54-FFA2-344C-97F1-AC3E3D8E7A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C6BFE4-FC1F-D8C8-8F51-3014C52FF0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4CED6C-44BD-D6DC-18A0-B3A071CBE6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AFE431E-5B70-AB2D-2EB2-DB96CB5A64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BEF0D8-CE7F-BB87-82CF-95E549788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D1D49F5-39A0-E1E3-8F4D-752C22361398}"/>
              </a:ext>
            </a:extLst>
          </p:cNvPr>
          <p:cNvSpPr>
            <a:spLocks noGrp="1"/>
          </p:cNvSpPr>
          <p:nvPr>
            <p:ph type="dt" sz="half" idx="10"/>
          </p:nvPr>
        </p:nvSpPr>
        <p:spPr/>
        <p:txBody>
          <a:bodyPr/>
          <a:lstStyle/>
          <a:p>
            <a:fld id="{21E4D8E2-A6BD-4EEA-816D-7A5C7F06FF7E}" type="datetimeFigureOut">
              <a:rPr lang="en-GB" smtClean="0"/>
              <a:t>13/06/2022</a:t>
            </a:fld>
            <a:endParaRPr lang="en-GB"/>
          </a:p>
        </p:txBody>
      </p:sp>
      <p:sp>
        <p:nvSpPr>
          <p:cNvPr id="8" name="Footer Placeholder 7">
            <a:extLst>
              <a:ext uri="{FF2B5EF4-FFF2-40B4-BE49-F238E27FC236}">
                <a16:creationId xmlns:a16="http://schemas.microsoft.com/office/drawing/2014/main" id="{BAB13DEF-C82D-9DB4-0A80-83AB1432D1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E6E020A-7591-32BC-4ACA-B0571ACC85D3}"/>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1274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315F-9B76-D869-D8A2-50371428362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162F0CC-E233-EDF8-C52C-A66A173F7FF9}"/>
              </a:ext>
            </a:extLst>
          </p:cNvPr>
          <p:cNvSpPr>
            <a:spLocks noGrp="1"/>
          </p:cNvSpPr>
          <p:nvPr>
            <p:ph type="dt" sz="half" idx="10"/>
          </p:nvPr>
        </p:nvSpPr>
        <p:spPr/>
        <p:txBody>
          <a:bodyPr/>
          <a:lstStyle/>
          <a:p>
            <a:fld id="{21E4D8E2-A6BD-4EEA-816D-7A5C7F06FF7E}" type="datetimeFigureOut">
              <a:rPr lang="en-GB" smtClean="0"/>
              <a:t>13/06/2022</a:t>
            </a:fld>
            <a:endParaRPr lang="en-GB"/>
          </a:p>
        </p:txBody>
      </p:sp>
      <p:sp>
        <p:nvSpPr>
          <p:cNvPr id="4" name="Footer Placeholder 3">
            <a:extLst>
              <a:ext uri="{FF2B5EF4-FFF2-40B4-BE49-F238E27FC236}">
                <a16:creationId xmlns:a16="http://schemas.microsoft.com/office/drawing/2014/main" id="{2B82DE99-1C95-E5D0-75BA-C787EC55FAD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8F07C37-914D-188B-896A-99C520CE6DE1}"/>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65810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0DDD88-E4F2-0CED-93D1-8EC9B40080C4}"/>
              </a:ext>
            </a:extLst>
          </p:cNvPr>
          <p:cNvSpPr>
            <a:spLocks noGrp="1"/>
          </p:cNvSpPr>
          <p:nvPr>
            <p:ph type="dt" sz="half" idx="10"/>
          </p:nvPr>
        </p:nvSpPr>
        <p:spPr/>
        <p:txBody>
          <a:bodyPr/>
          <a:lstStyle/>
          <a:p>
            <a:fld id="{21E4D8E2-A6BD-4EEA-816D-7A5C7F06FF7E}" type="datetimeFigureOut">
              <a:rPr lang="en-GB" smtClean="0"/>
              <a:t>13/06/2022</a:t>
            </a:fld>
            <a:endParaRPr lang="en-GB"/>
          </a:p>
        </p:txBody>
      </p:sp>
      <p:sp>
        <p:nvSpPr>
          <p:cNvPr id="3" name="Footer Placeholder 2">
            <a:extLst>
              <a:ext uri="{FF2B5EF4-FFF2-40B4-BE49-F238E27FC236}">
                <a16:creationId xmlns:a16="http://schemas.microsoft.com/office/drawing/2014/main" id="{B90176AA-0E0F-1CEF-0D18-1E3E962E9FB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8F930E9-AE6A-250A-8EE7-CC375AFCC278}"/>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894164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3CA98-912B-F12C-D9B0-320AFD776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AAD8A2A-D84E-C35A-70C0-51051A1036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CFDC917-1BC5-746C-BD8A-526AAEC2E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B28DC9-E9D4-677C-4062-3A6B60A9EFBE}"/>
              </a:ext>
            </a:extLst>
          </p:cNvPr>
          <p:cNvSpPr>
            <a:spLocks noGrp="1"/>
          </p:cNvSpPr>
          <p:nvPr>
            <p:ph type="dt" sz="half" idx="10"/>
          </p:nvPr>
        </p:nvSpPr>
        <p:spPr/>
        <p:txBody>
          <a:bodyPr/>
          <a:lstStyle/>
          <a:p>
            <a:fld id="{21E4D8E2-A6BD-4EEA-816D-7A5C7F06FF7E}" type="datetimeFigureOut">
              <a:rPr lang="en-GB" smtClean="0"/>
              <a:t>13/06/2022</a:t>
            </a:fld>
            <a:endParaRPr lang="en-GB"/>
          </a:p>
        </p:txBody>
      </p:sp>
      <p:sp>
        <p:nvSpPr>
          <p:cNvPr id="6" name="Footer Placeholder 5">
            <a:extLst>
              <a:ext uri="{FF2B5EF4-FFF2-40B4-BE49-F238E27FC236}">
                <a16:creationId xmlns:a16="http://schemas.microsoft.com/office/drawing/2014/main" id="{94DCDC38-D802-FB02-A7A3-EE0EF26D43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C27EEC-BEA1-7127-8C20-2E5E7EA7503D}"/>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82215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9747-3BD3-8A29-3883-6126C0540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834E0D6-E7BC-16EB-490A-FF63A95974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AA69275-FE9E-B0DD-00CA-682506C2C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FFD0C-3E92-7F86-3252-1C55119A2192}"/>
              </a:ext>
            </a:extLst>
          </p:cNvPr>
          <p:cNvSpPr>
            <a:spLocks noGrp="1"/>
          </p:cNvSpPr>
          <p:nvPr>
            <p:ph type="dt" sz="half" idx="10"/>
          </p:nvPr>
        </p:nvSpPr>
        <p:spPr/>
        <p:txBody>
          <a:bodyPr/>
          <a:lstStyle/>
          <a:p>
            <a:fld id="{21E4D8E2-A6BD-4EEA-816D-7A5C7F06FF7E}" type="datetimeFigureOut">
              <a:rPr lang="en-GB" smtClean="0"/>
              <a:t>13/06/2022</a:t>
            </a:fld>
            <a:endParaRPr lang="en-GB"/>
          </a:p>
        </p:txBody>
      </p:sp>
      <p:sp>
        <p:nvSpPr>
          <p:cNvPr id="6" name="Footer Placeholder 5">
            <a:extLst>
              <a:ext uri="{FF2B5EF4-FFF2-40B4-BE49-F238E27FC236}">
                <a16:creationId xmlns:a16="http://schemas.microsoft.com/office/drawing/2014/main" id="{125C9916-75D9-CED0-32F9-C0F21796E6D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6E1BD5F-B664-0B0C-D557-09C34F5FBAAC}"/>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237495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E54C10-5532-BEB9-6672-FDA7437FF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C76347-6732-5A0A-D40E-4FE05F1FC8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3996D5-5F32-37E5-B2A7-5D9F2E3021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4D8E2-A6BD-4EEA-816D-7A5C7F06FF7E}" type="datetimeFigureOut">
              <a:rPr lang="en-GB" smtClean="0"/>
              <a:t>13/06/2022</a:t>
            </a:fld>
            <a:endParaRPr lang="en-GB"/>
          </a:p>
        </p:txBody>
      </p:sp>
      <p:sp>
        <p:nvSpPr>
          <p:cNvPr id="5" name="Footer Placeholder 4">
            <a:extLst>
              <a:ext uri="{FF2B5EF4-FFF2-40B4-BE49-F238E27FC236}">
                <a16:creationId xmlns:a16="http://schemas.microsoft.com/office/drawing/2014/main" id="{00A2ECA7-764F-D084-D852-A43109CB5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673461A-6C06-EAB1-F21E-F9837B9F72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0A328-489F-4B1D-A129-8D51B5DE0B77}" type="slidenum">
              <a:rPr lang="en-GB" smtClean="0"/>
              <a:t>‹#›</a:t>
            </a:fld>
            <a:endParaRPr lang="en-GB"/>
          </a:p>
        </p:txBody>
      </p:sp>
    </p:spTree>
    <p:extLst>
      <p:ext uri="{BB962C8B-B14F-4D97-AF65-F5344CB8AC3E}">
        <p14:creationId xmlns:p14="http://schemas.microsoft.com/office/powerpoint/2010/main" val="3947441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Randomisation to Control – Wages and Tait (</a:t>
            </a:r>
            <a:r>
              <a:rPr lang="en-US" dirty="0" err="1"/>
              <a:t>RtC</a:t>
            </a:r>
            <a:r>
              <a:rPr lang="en-US" dirty="0"/>
              <a:t>-WT): An extension to the Wages and Tait trial design</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5949-4153-3776-425B-C593696E2470}"/>
              </a:ext>
            </a:extLst>
          </p:cNvPr>
          <p:cNvSpPr>
            <a:spLocks noGrp="1"/>
          </p:cNvSpPr>
          <p:nvPr>
            <p:ph type="title"/>
          </p:nvPr>
        </p:nvSpPr>
        <p:spPr/>
        <p:txBody>
          <a:bodyPr/>
          <a:lstStyle/>
          <a:p>
            <a:r>
              <a:rPr lang="en-US" dirty="0"/>
              <a:t>Alternative Designs </a:t>
            </a:r>
            <a:endParaRPr lang="en-GB" dirty="0"/>
          </a:p>
        </p:txBody>
      </p:sp>
      <p:sp>
        <p:nvSpPr>
          <p:cNvPr id="3" name="Content Placeholder 2">
            <a:extLst>
              <a:ext uri="{FF2B5EF4-FFF2-40B4-BE49-F238E27FC236}">
                <a16:creationId xmlns:a16="http://schemas.microsoft.com/office/drawing/2014/main" id="{2A18ADDB-C466-DAF9-0057-E1368FED252B}"/>
              </a:ext>
            </a:extLst>
          </p:cNvPr>
          <p:cNvSpPr>
            <a:spLocks noGrp="1"/>
          </p:cNvSpPr>
          <p:nvPr>
            <p:ph idx="1"/>
          </p:nvPr>
        </p:nvSpPr>
        <p:spPr/>
        <p:txBody>
          <a:bodyPr/>
          <a:lstStyle/>
          <a:p>
            <a:r>
              <a:rPr lang="en-US" dirty="0"/>
              <a:t>Standard Wages and Tait: </a:t>
            </a:r>
          </a:p>
          <a:p>
            <a:pPr lvl="1"/>
            <a:r>
              <a:rPr lang="en-US" dirty="0"/>
              <a:t>Just include the control treatment as the lowest dose-level </a:t>
            </a:r>
          </a:p>
          <a:p>
            <a:pPr marL="609585" lvl="1" indent="0">
              <a:buNone/>
            </a:pPr>
            <a:endParaRPr lang="en-US" dirty="0"/>
          </a:p>
          <a:p>
            <a:r>
              <a:rPr lang="en-US" dirty="0"/>
              <a:t>Two-Arm approach:</a:t>
            </a:r>
          </a:p>
          <a:p>
            <a:pPr lvl="1"/>
            <a:r>
              <a:rPr lang="en-US" dirty="0"/>
              <a:t>Patients randomised up-front </a:t>
            </a:r>
          </a:p>
          <a:p>
            <a:endParaRPr lang="en-GB" dirty="0"/>
          </a:p>
        </p:txBody>
      </p:sp>
    </p:spTree>
    <p:extLst>
      <p:ext uri="{BB962C8B-B14F-4D97-AF65-F5344CB8AC3E}">
        <p14:creationId xmlns:p14="http://schemas.microsoft.com/office/powerpoint/2010/main" val="2602195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9CEB-A08A-2033-E0F4-90DA2EBF8D3D}"/>
              </a:ext>
            </a:extLst>
          </p:cNvPr>
          <p:cNvSpPr>
            <a:spLocks noGrp="1"/>
          </p:cNvSpPr>
          <p:nvPr>
            <p:ph type="title"/>
          </p:nvPr>
        </p:nvSpPr>
        <p:spPr/>
        <p:txBody>
          <a:bodyPr/>
          <a:lstStyle/>
          <a:p>
            <a:r>
              <a:rPr lang="en-US" dirty="0"/>
              <a:t>Two-Arm Approach </a:t>
            </a:r>
            <a:endParaRPr lang="en-GB" dirty="0"/>
          </a:p>
        </p:txBody>
      </p:sp>
      <p:pic>
        <p:nvPicPr>
          <p:cNvPr id="5" name="Picture 4">
            <a:extLst>
              <a:ext uri="{FF2B5EF4-FFF2-40B4-BE49-F238E27FC236}">
                <a16:creationId xmlns:a16="http://schemas.microsoft.com/office/drawing/2014/main" id="{424F911B-81E7-00F0-A725-B8881C4B3402}"/>
              </a:ext>
            </a:extLst>
          </p:cNvPr>
          <p:cNvPicPr>
            <a:picLocks noChangeAspect="1"/>
          </p:cNvPicPr>
          <p:nvPr/>
        </p:nvPicPr>
        <p:blipFill>
          <a:blip r:embed="rId2"/>
          <a:stretch>
            <a:fillRect/>
          </a:stretch>
        </p:blipFill>
        <p:spPr>
          <a:xfrm>
            <a:off x="5027164" y="1015068"/>
            <a:ext cx="3050969" cy="4591379"/>
          </a:xfrm>
          <a:prstGeom prst="rect">
            <a:avLst/>
          </a:prstGeom>
        </p:spPr>
      </p:pic>
    </p:spTree>
    <p:extLst>
      <p:ext uri="{BB962C8B-B14F-4D97-AF65-F5344CB8AC3E}">
        <p14:creationId xmlns:p14="http://schemas.microsoft.com/office/powerpoint/2010/main" val="1496883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0E92-3EF5-0CA7-4017-8BB833301F51}"/>
              </a:ext>
            </a:extLst>
          </p:cNvPr>
          <p:cNvSpPr>
            <a:spLocks noGrp="1"/>
          </p:cNvSpPr>
          <p:nvPr>
            <p:ph type="title"/>
          </p:nvPr>
        </p:nvSpPr>
        <p:spPr/>
        <p:txBody>
          <a:bodyPr/>
          <a:lstStyle/>
          <a:p>
            <a:r>
              <a:rPr lang="en-US" dirty="0"/>
              <a:t>Simulations </a:t>
            </a:r>
            <a:endParaRPr lang="en-GB" dirty="0"/>
          </a:p>
        </p:txBody>
      </p:sp>
      <p:pic>
        <p:nvPicPr>
          <p:cNvPr id="5" name="Picture 4">
            <a:extLst>
              <a:ext uri="{FF2B5EF4-FFF2-40B4-BE49-F238E27FC236}">
                <a16:creationId xmlns:a16="http://schemas.microsoft.com/office/drawing/2014/main" id="{5B89DE0A-052F-E64A-EEF3-EF02A75D759C}"/>
              </a:ext>
            </a:extLst>
          </p:cNvPr>
          <p:cNvPicPr>
            <a:picLocks noChangeAspect="1"/>
          </p:cNvPicPr>
          <p:nvPr/>
        </p:nvPicPr>
        <p:blipFill>
          <a:blip r:embed="rId2"/>
          <a:stretch>
            <a:fillRect/>
          </a:stretch>
        </p:blipFill>
        <p:spPr>
          <a:xfrm>
            <a:off x="4354510" y="1638208"/>
            <a:ext cx="2895749" cy="3581584"/>
          </a:xfrm>
          <a:prstGeom prst="rect">
            <a:avLst/>
          </a:prstGeom>
        </p:spPr>
      </p:pic>
    </p:spTree>
    <p:extLst>
      <p:ext uri="{BB962C8B-B14F-4D97-AF65-F5344CB8AC3E}">
        <p14:creationId xmlns:p14="http://schemas.microsoft.com/office/powerpoint/2010/main" val="301537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14DE-53E4-BD15-10F0-2C2ED874A973}"/>
              </a:ext>
            </a:extLst>
          </p:cNvPr>
          <p:cNvSpPr>
            <a:spLocks noGrp="1"/>
          </p:cNvSpPr>
          <p:nvPr>
            <p:ph type="title"/>
          </p:nvPr>
        </p:nvSpPr>
        <p:spPr/>
        <p:txBody>
          <a:bodyPr/>
          <a:lstStyle/>
          <a:p>
            <a:r>
              <a:rPr lang="en-US" dirty="0"/>
              <a:t>Simulations – Results </a:t>
            </a:r>
            <a:endParaRPr lang="en-GB" dirty="0"/>
          </a:p>
        </p:txBody>
      </p:sp>
      <p:pic>
        <p:nvPicPr>
          <p:cNvPr id="5" name="Picture 4">
            <a:extLst>
              <a:ext uri="{FF2B5EF4-FFF2-40B4-BE49-F238E27FC236}">
                <a16:creationId xmlns:a16="http://schemas.microsoft.com/office/drawing/2014/main" id="{5661E483-92D7-F54B-D44F-AFCDDA3686C4}"/>
              </a:ext>
            </a:extLst>
          </p:cNvPr>
          <p:cNvPicPr>
            <a:picLocks noChangeAspect="1"/>
          </p:cNvPicPr>
          <p:nvPr/>
        </p:nvPicPr>
        <p:blipFill>
          <a:blip r:embed="rId2"/>
          <a:stretch>
            <a:fillRect/>
          </a:stretch>
        </p:blipFill>
        <p:spPr>
          <a:xfrm>
            <a:off x="0" y="1966677"/>
            <a:ext cx="12192000" cy="2924645"/>
          </a:xfrm>
          <a:prstGeom prst="rect">
            <a:avLst/>
          </a:prstGeom>
        </p:spPr>
      </p:pic>
    </p:spTree>
    <p:extLst>
      <p:ext uri="{BB962C8B-B14F-4D97-AF65-F5344CB8AC3E}">
        <p14:creationId xmlns:p14="http://schemas.microsoft.com/office/powerpoint/2010/main" val="200625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14C6-DCDD-475F-3294-DE5CF75671B1}"/>
              </a:ext>
            </a:extLst>
          </p:cNvPr>
          <p:cNvSpPr>
            <a:spLocks noGrp="1"/>
          </p:cNvSpPr>
          <p:nvPr>
            <p:ph type="title"/>
          </p:nvPr>
        </p:nvSpPr>
        <p:spPr/>
        <p:txBody>
          <a:bodyPr/>
          <a:lstStyle/>
          <a:p>
            <a:r>
              <a:rPr lang="en-US" dirty="0"/>
              <a:t>Conclusion </a:t>
            </a:r>
            <a:endParaRPr lang="en-GB" dirty="0"/>
          </a:p>
        </p:txBody>
      </p:sp>
      <p:sp>
        <p:nvSpPr>
          <p:cNvPr id="3" name="Content Placeholder 2">
            <a:extLst>
              <a:ext uri="{FF2B5EF4-FFF2-40B4-BE49-F238E27FC236}">
                <a16:creationId xmlns:a16="http://schemas.microsoft.com/office/drawing/2014/main" id="{35724E38-BFAD-2C16-2A34-476B8FD31C48}"/>
              </a:ext>
            </a:extLst>
          </p:cNvPr>
          <p:cNvSpPr>
            <a:spLocks noGrp="1"/>
          </p:cNvSpPr>
          <p:nvPr>
            <p:ph idx="1"/>
          </p:nvPr>
        </p:nvSpPr>
        <p:spPr/>
        <p:txBody>
          <a:bodyPr/>
          <a:lstStyle/>
          <a:p>
            <a:r>
              <a:rPr lang="en-US" dirty="0" err="1"/>
              <a:t>RtC</a:t>
            </a:r>
            <a:r>
              <a:rPr lang="en-US" dirty="0"/>
              <a:t>-WT maintains reasonable operating characteristics when randomising patients to a control dose </a:t>
            </a:r>
          </a:p>
          <a:p>
            <a:r>
              <a:rPr lang="en-US" dirty="0"/>
              <a:t>We investigated a variety of parametrisations </a:t>
            </a:r>
          </a:p>
          <a:p>
            <a:r>
              <a:rPr lang="en-US" dirty="0"/>
              <a:t>We made comparisons to alternative designs</a:t>
            </a:r>
          </a:p>
          <a:p>
            <a:r>
              <a:rPr lang="en-US" dirty="0"/>
              <a:t>The aim of this design is to replace the need for a randomised Phase II </a:t>
            </a:r>
          </a:p>
          <a:p>
            <a:pPr lvl="1"/>
            <a:r>
              <a:rPr lang="en-US" dirty="0"/>
              <a:t>Lose some benefits of traditional </a:t>
            </a:r>
            <a:r>
              <a:rPr lang="en-US" dirty="0" err="1"/>
              <a:t>randomisation</a:t>
            </a:r>
            <a:endParaRPr lang="en-US" dirty="0"/>
          </a:p>
          <a:p>
            <a:pPr lvl="1"/>
            <a:r>
              <a:rPr lang="en-US" dirty="0"/>
              <a:t>Need to assess if the number of patients at the OBD and control dose is sufficient </a:t>
            </a:r>
            <a:endParaRPr lang="en-GB" dirty="0"/>
          </a:p>
        </p:txBody>
      </p:sp>
    </p:spTree>
    <p:extLst>
      <p:ext uri="{BB962C8B-B14F-4D97-AF65-F5344CB8AC3E}">
        <p14:creationId xmlns:p14="http://schemas.microsoft.com/office/powerpoint/2010/main" val="2482648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phase I/II trial designs </a:t>
            </a:r>
            <a:endParaRPr lang="en-GB" dirty="0"/>
          </a:p>
        </p:txBody>
      </p:sp>
      <p:sp>
        <p:nvSpPr>
          <p:cNvPr id="3" name="Content Placeholder 2"/>
          <p:cNvSpPr>
            <a:spLocks noGrp="1"/>
          </p:cNvSpPr>
          <p:nvPr>
            <p:ph idx="1"/>
          </p:nvPr>
        </p:nvSpPr>
        <p:spPr/>
        <p:txBody>
          <a:bodyPr>
            <a:normAutofit/>
          </a:bodyPr>
          <a:lstStyle/>
          <a:p>
            <a:r>
              <a:rPr lang="en-GB" dirty="0"/>
              <a:t>Aim: </a:t>
            </a:r>
          </a:p>
          <a:p>
            <a:pPr lvl="1"/>
            <a:r>
              <a:rPr lang="en-GB" dirty="0"/>
              <a:t>To obtain the optimal biological dose (</a:t>
            </a:r>
            <a:r>
              <a:rPr lang="en-GB" b="1" dirty="0"/>
              <a:t>OBD</a:t>
            </a:r>
            <a:r>
              <a:rPr lang="en-GB" dirty="0"/>
              <a:t>)</a:t>
            </a:r>
          </a:p>
          <a:p>
            <a:pPr lvl="1"/>
            <a:endParaRPr lang="en-GB" dirty="0"/>
          </a:p>
          <a:p>
            <a:r>
              <a:rPr lang="en-GB" dirty="0"/>
              <a:t>Uses both efficacy and toxicity outcomes</a:t>
            </a:r>
          </a:p>
          <a:p>
            <a:endParaRPr lang="en-GB" dirty="0"/>
          </a:p>
          <a:p>
            <a:r>
              <a:rPr lang="en-GB" dirty="0"/>
              <a:t>Examples: </a:t>
            </a:r>
          </a:p>
          <a:p>
            <a:pPr lvl="1"/>
            <a:r>
              <a:rPr lang="en-GB" dirty="0" err="1"/>
              <a:t>EffTox</a:t>
            </a:r>
            <a:endParaRPr lang="en-GB" dirty="0"/>
          </a:p>
          <a:p>
            <a:pPr lvl="1"/>
            <a:r>
              <a:rPr lang="en-GB" dirty="0"/>
              <a:t>Wages &amp; Tait (WT)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BAB6-1902-9F75-261F-EAC90B18EF61}"/>
              </a:ext>
            </a:extLst>
          </p:cNvPr>
          <p:cNvSpPr>
            <a:spLocks noGrp="1"/>
          </p:cNvSpPr>
          <p:nvPr>
            <p:ph type="title"/>
          </p:nvPr>
        </p:nvSpPr>
        <p:spPr/>
        <p:txBody>
          <a:bodyPr/>
          <a:lstStyle/>
          <a:p>
            <a:r>
              <a:rPr lang="en-US" dirty="0"/>
              <a:t>The Wages and Tait Design </a:t>
            </a:r>
            <a:endParaRPr lang="en-GB" dirty="0"/>
          </a:p>
        </p:txBody>
      </p:sp>
      <p:sp>
        <p:nvSpPr>
          <p:cNvPr id="3" name="Content Placeholder 2">
            <a:extLst>
              <a:ext uri="{FF2B5EF4-FFF2-40B4-BE49-F238E27FC236}">
                <a16:creationId xmlns:a16="http://schemas.microsoft.com/office/drawing/2014/main" id="{7CA48F2A-9AB1-4E44-B8D0-FD78D4C8FEE0}"/>
              </a:ext>
            </a:extLst>
          </p:cNvPr>
          <p:cNvSpPr>
            <a:spLocks noGrp="1"/>
          </p:cNvSpPr>
          <p:nvPr>
            <p:ph idx="1"/>
          </p:nvPr>
        </p:nvSpPr>
        <p:spPr/>
        <p:txBody>
          <a:bodyPr/>
          <a:lstStyle/>
          <a:p>
            <a:r>
              <a:rPr lang="en-US" dirty="0"/>
              <a:t>Toxicity modelling</a:t>
            </a:r>
          </a:p>
          <a:p>
            <a:pPr lvl="1"/>
            <a:r>
              <a:rPr lang="en-US" dirty="0"/>
              <a:t>Utilises a CRM approach to establish DLT probabilities </a:t>
            </a:r>
          </a:p>
          <a:p>
            <a:pPr lvl="1"/>
            <a:endParaRPr lang="en-US" dirty="0"/>
          </a:p>
          <a:p>
            <a:r>
              <a:rPr lang="en-US" dirty="0"/>
              <a:t>Efficacy modelling </a:t>
            </a:r>
          </a:p>
          <a:p>
            <a:pPr lvl="1"/>
            <a:r>
              <a:rPr lang="en-US" dirty="0"/>
              <a:t>Bayesian approach using multiple skeletons </a:t>
            </a:r>
          </a:p>
          <a:p>
            <a:pPr lvl="1"/>
            <a:r>
              <a:rPr lang="en-GB" dirty="0"/>
              <a:t>Prior probabilities are assigned to each skeleton </a:t>
            </a:r>
          </a:p>
          <a:p>
            <a:pPr lvl="1"/>
            <a:r>
              <a:rPr lang="en-GB" dirty="0"/>
              <a:t>Posterior probabilities used to determine which skeleton will be modelled</a:t>
            </a:r>
            <a:endParaRPr lang="en-US" dirty="0"/>
          </a:p>
          <a:p>
            <a:pPr lvl="1"/>
            <a:endParaRPr lang="en-US" dirty="0"/>
          </a:p>
          <a:p>
            <a:endParaRPr lang="en-GB" dirty="0"/>
          </a:p>
        </p:txBody>
      </p:sp>
    </p:spTree>
    <p:extLst>
      <p:ext uri="{BB962C8B-B14F-4D97-AF65-F5344CB8AC3E}">
        <p14:creationId xmlns:p14="http://schemas.microsoft.com/office/powerpoint/2010/main" val="712324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3236-2C88-570D-D6BC-630E518123B6}"/>
              </a:ext>
            </a:extLst>
          </p:cNvPr>
          <p:cNvSpPr>
            <a:spLocks noGrp="1"/>
          </p:cNvSpPr>
          <p:nvPr>
            <p:ph type="title"/>
          </p:nvPr>
        </p:nvSpPr>
        <p:spPr/>
        <p:txBody>
          <a:bodyPr/>
          <a:lstStyle/>
          <a:p>
            <a:r>
              <a:rPr lang="en-US" dirty="0"/>
              <a:t>The Wages and Tait Design </a:t>
            </a:r>
            <a:endParaRPr lang="en-GB" dirty="0"/>
          </a:p>
        </p:txBody>
      </p:sp>
      <p:sp>
        <p:nvSpPr>
          <p:cNvPr id="3" name="Content Placeholder 2">
            <a:extLst>
              <a:ext uri="{FF2B5EF4-FFF2-40B4-BE49-F238E27FC236}">
                <a16:creationId xmlns:a16="http://schemas.microsoft.com/office/drawing/2014/main" id="{18126040-AB5F-6AF3-910C-D5D4CC80467D}"/>
              </a:ext>
            </a:extLst>
          </p:cNvPr>
          <p:cNvSpPr>
            <a:spLocks noGrp="1"/>
          </p:cNvSpPr>
          <p:nvPr>
            <p:ph idx="1"/>
          </p:nvPr>
        </p:nvSpPr>
        <p:spPr>
          <a:xfrm>
            <a:off x="674189" y="1691680"/>
            <a:ext cx="10730644" cy="3936437"/>
          </a:xfrm>
        </p:spPr>
        <p:txBody>
          <a:bodyPr/>
          <a:lstStyle/>
          <a:p>
            <a:r>
              <a:rPr lang="en-US" dirty="0"/>
              <a:t>Adaptive Randomisation Phase</a:t>
            </a:r>
          </a:p>
          <a:p>
            <a:pPr lvl="1"/>
            <a:r>
              <a:rPr lang="en-US" dirty="0"/>
              <a:t>Dose randomly selected from a set of admissible doses </a:t>
            </a:r>
          </a:p>
          <a:p>
            <a:pPr lvl="1"/>
            <a:r>
              <a:rPr lang="en-US" dirty="0"/>
              <a:t>Randomisation probabilities are proportional to estimated efficacy</a:t>
            </a:r>
          </a:p>
          <a:p>
            <a:endParaRPr lang="en-US" sz="2400" dirty="0"/>
          </a:p>
          <a:p>
            <a:r>
              <a:rPr lang="en-US" dirty="0"/>
              <a:t>Maximisation Phase  </a:t>
            </a:r>
          </a:p>
          <a:p>
            <a:pPr lvl="1"/>
            <a:r>
              <a:rPr lang="en-US" dirty="0"/>
              <a:t>Dose from the admissible set with the highest probability of efficacy </a:t>
            </a:r>
          </a:p>
          <a:p>
            <a:pPr marL="0" indent="0">
              <a:buNone/>
            </a:pPr>
            <a:endParaRPr lang="en-US" sz="2400" dirty="0"/>
          </a:p>
          <a:p>
            <a:pPr marL="0" indent="0">
              <a:buNone/>
            </a:pPr>
            <a:endParaRPr lang="en-US" sz="2400" dirty="0"/>
          </a:p>
          <a:p>
            <a:pPr marL="0" indent="0">
              <a:buNone/>
            </a:pPr>
            <a:endParaRPr lang="en-US" sz="2400" dirty="0"/>
          </a:p>
          <a:p>
            <a:pPr marL="609585" lvl="1" indent="0">
              <a:buNone/>
            </a:pPr>
            <a:endParaRPr lang="en-GB" dirty="0"/>
          </a:p>
        </p:txBody>
      </p:sp>
    </p:spTree>
    <p:extLst>
      <p:ext uri="{BB962C8B-B14F-4D97-AF65-F5344CB8AC3E}">
        <p14:creationId xmlns:p14="http://schemas.microsoft.com/office/powerpoint/2010/main" val="1670748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EFE5-C41D-4AEB-A72F-F03C0066102C}"/>
              </a:ext>
            </a:extLst>
          </p:cNvPr>
          <p:cNvSpPr>
            <a:spLocks noGrp="1"/>
          </p:cNvSpPr>
          <p:nvPr>
            <p:ph type="title"/>
          </p:nvPr>
        </p:nvSpPr>
        <p:spPr/>
        <p:txBody>
          <a:bodyPr/>
          <a:lstStyle/>
          <a:p>
            <a:r>
              <a:rPr lang="en-US" dirty="0"/>
              <a:t>Adding a Control Arm </a:t>
            </a:r>
            <a:endParaRPr lang="en-GB" dirty="0"/>
          </a:p>
        </p:txBody>
      </p:sp>
      <p:sp>
        <p:nvSpPr>
          <p:cNvPr id="3" name="Content Placeholder 2">
            <a:extLst>
              <a:ext uri="{FF2B5EF4-FFF2-40B4-BE49-F238E27FC236}">
                <a16:creationId xmlns:a16="http://schemas.microsoft.com/office/drawing/2014/main" id="{0AA9AFDA-A3E9-836D-C8CF-EBA17D84B1F9}"/>
              </a:ext>
            </a:extLst>
          </p:cNvPr>
          <p:cNvSpPr>
            <a:spLocks noGrp="1"/>
          </p:cNvSpPr>
          <p:nvPr>
            <p:ph idx="1"/>
          </p:nvPr>
        </p:nvSpPr>
        <p:spPr/>
        <p:txBody>
          <a:bodyPr/>
          <a:lstStyle/>
          <a:p>
            <a:r>
              <a:rPr lang="en-US" dirty="0"/>
              <a:t>Rationale</a:t>
            </a:r>
          </a:p>
          <a:p>
            <a:pPr lvl="1"/>
            <a:r>
              <a:rPr lang="en-US" dirty="0"/>
              <a:t>Adaptive designs don’t replace the need for randomised Phase II trial</a:t>
            </a:r>
          </a:p>
          <a:p>
            <a:endParaRPr lang="en-US" dirty="0"/>
          </a:p>
          <a:p>
            <a:r>
              <a:rPr lang="en-US" dirty="0"/>
              <a:t>Example:</a:t>
            </a:r>
          </a:p>
          <a:p>
            <a:pPr lvl="1"/>
            <a:r>
              <a:rPr lang="en-US" dirty="0"/>
              <a:t>Investigation of a standard of care treatment in combination with an experimental treatment </a:t>
            </a:r>
          </a:p>
          <a:p>
            <a:pPr lvl="1"/>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643634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A358-D1DF-6410-B42A-49861779764E}"/>
              </a:ext>
            </a:extLst>
          </p:cNvPr>
          <p:cNvSpPr>
            <a:spLocks noGrp="1"/>
          </p:cNvSpPr>
          <p:nvPr>
            <p:ph type="title"/>
          </p:nvPr>
        </p:nvSpPr>
        <p:spPr/>
        <p:txBody>
          <a:bodyPr/>
          <a:lstStyle/>
          <a:p>
            <a:r>
              <a:rPr lang="en-US" dirty="0"/>
              <a:t>Application</a:t>
            </a:r>
            <a:endParaRPr lang="en-GB" dirty="0"/>
          </a:p>
        </p:txBody>
      </p:sp>
      <p:sp>
        <p:nvSpPr>
          <p:cNvPr id="3" name="Content Placeholder 2">
            <a:extLst>
              <a:ext uri="{FF2B5EF4-FFF2-40B4-BE49-F238E27FC236}">
                <a16:creationId xmlns:a16="http://schemas.microsoft.com/office/drawing/2014/main" id="{C1A6C4A1-7368-1D4F-5729-D2154BA1C0A3}"/>
              </a:ext>
            </a:extLst>
          </p:cNvPr>
          <p:cNvSpPr>
            <a:spLocks noGrp="1"/>
          </p:cNvSpPr>
          <p:nvPr>
            <p:ph idx="1"/>
          </p:nvPr>
        </p:nvSpPr>
        <p:spPr>
          <a:xfrm>
            <a:off x="527381" y="1641623"/>
            <a:ext cx="6024421" cy="3936437"/>
          </a:xfrm>
        </p:spPr>
        <p:txBody>
          <a:bodyPr/>
          <a:lstStyle/>
          <a:p>
            <a:r>
              <a:rPr lang="en-US" dirty="0"/>
              <a:t>Standard Wages and Tait</a:t>
            </a:r>
          </a:p>
          <a:p>
            <a:endParaRPr lang="en-US" dirty="0"/>
          </a:p>
          <a:p>
            <a:endParaRPr lang="en-US" dirty="0"/>
          </a:p>
          <a:p>
            <a:endParaRPr lang="en-US" dirty="0"/>
          </a:p>
          <a:p>
            <a:r>
              <a:rPr lang="en-US" dirty="0" err="1"/>
              <a:t>RtC</a:t>
            </a:r>
            <a:r>
              <a:rPr lang="en-US" dirty="0"/>
              <a:t>-WT</a:t>
            </a:r>
          </a:p>
          <a:p>
            <a:endParaRPr lang="en-GB" dirty="0"/>
          </a:p>
          <a:p>
            <a:endParaRPr lang="en-GB" dirty="0"/>
          </a:p>
        </p:txBody>
      </p:sp>
      <p:pic>
        <p:nvPicPr>
          <p:cNvPr id="4" name="Picture 3">
            <a:extLst>
              <a:ext uri="{FF2B5EF4-FFF2-40B4-BE49-F238E27FC236}">
                <a16:creationId xmlns:a16="http://schemas.microsoft.com/office/drawing/2014/main" id="{B3D972FF-3C2D-FE11-DF3B-7922393BE8D4}"/>
              </a:ext>
            </a:extLst>
          </p:cNvPr>
          <p:cNvPicPr>
            <a:picLocks noChangeAspect="1"/>
          </p:cNvPicPr>
          <p:nvPr/>
        </p:nvPicPr>
        <p:blipFill>
          <a:blip r:embed="rId3"/>
          <a:stretch>
            <a:fillRect/>
          </a:stretch>
        </p:blipFill>
        <p:spPr>
          <a:xfrm>
            <a:off x="921866" y="2323491"/>
            <a:ext cx="2832207" cy="1242348"/>
          </a:xfrm>
          <a:prstGeom prst="rect">
            <a:avLst/>
          </a:prstGeom>
        </p:spPr>
      </p:pic>
      <p:pic>
        <p:nvPicPr>
          <p:cNvPr id="5" name="Picture 4">
            <a:extLst>
              <a:ext uri="{FF2B5EF4-FFF2-40B4-BE49-F238E27FC236}">
                <a16:creationId xmlns:a16="http://schemas.microsoft.com/office/drawing/2014/main" id="{C33CFFFE-100D-EE58-313A-9768C816D049}"/>
              </a:ext>
            </a:extLst>
          </p:cNvPr>
          <p:cNvPicPr>
            <a:picLocks noChangeAspect="1"/>
          </p:cNvPicPr>
          <p:nvPr/>
        </p:nvPicPr>
        <p:blipFill>
          <a:blip r:embed="rId4"/>
          <a:stretch>
            <a:fillRect/>
          </a:stretch>
        </p:blipFill>
        <p:spPr>
          <a:xfrm>
            <a:off x="921866" y="4546704"/>
            <a:ext cx="1111307" cy="482625"/>
          </a:xfrm>
          <a:prstGeom prst="rect">
            <a:avLst/>
          </a:prstGeom>
        </p:spPr>
      </p:pic>
      <p:pic>
        <p:nvPicPr>
          <p:cNvPr id="6" name="Picture 5">
            <a:extLst>
              <a:ext uri="{FF2B5EF4-FFF2-40B4-BE49-F238E27FC236}">
                <a16:creationId xmlns:a16="http://schemas.microsoft.com/office/drawing/2014/main" id="{7E6B0A1F-182F-17C2-33E2-F246AB0554EF}"/>
              </a:ext>
            </a:extLst>
          </p:cNvPr>
          <p:cNvPicPr>
            <a:picLocks noChangeAspect="1"/>
          </p:cNvPicPr>
          <p:nvPr/>
        </p:nvPicPr>
        <p:blipFill>
          <a:blip r:embed="rId5"/>
          <a:stretch>
            <a:fillRect/>
          </a:stretch>
        </p:blipFill>
        <p:spPr>
          <a:xfrm>
            <a:off x="2845758" y="4311741"/>
            <a:ext cx="3530781" cy="952549"/>
          </a:xfrm>
          <a:prstGeom prst="rect">
            <a:avLst/>
          </a:prstGeom>
        </p:spPr>
      </p:pic>
    </p:spTree>
    <p:extLst>
      <p:ext uri="{BB962C8B-B14F-4D97-AF65-F5344CB8AC3E}">
        <p14:creationId xmlns:p14="http://schemas.microsoft.com/office/powerpoint/2010/main" val="2210179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3979-1CF8-5FD5-66BB-84D60BACD320}"/>
              </a:ext>
            </a:extLst>
          </p:cNvPr>
          <p:cNvSpPr>
            <a:spLocks noGrp="1"/>
          </p:cNvSpPr>
          <p:nvPr>
            <p:ph type="title"/>
          </p:nvPr>
        </p:nvSpPr>
        <p:spPr/>
        <p:txBody>
          <a:bodyPr/>
          <a:lstStyle/>
          <a:p>
            <a:r>
              <a:rPr lang="en-US" dirty="0"/>
              <a:t>Simulations </a:t>
            </a:r>
            <a:endParaRPr lang="en-GB" dirty="0"/>
          </a:p>
        </p:txBody>
      </p:sp>
      <p:pic>
        <p:nvPicPr>
          <p:cNvPr id="5" name="Picture 4">
            <a:extLst>
              <a:ext uri="{FF2B5EF4-FFF2-40B4-BE49-F238E27FC236}">
                <a16:creationId xmlns:a16="http://schemas.microsoft.com/office/drawing/2014/main" id="{1DA93C71-34AD-E9FA-D564-DFA775815A43}"/>
              </a:ext>
            </a:extLst>
          </p:cNvPr>
          <p:cNvPicPr>
            <a:picLocks noChangeAspect="1"/>
          </p:cNvPicPr>
          <p:nvPr/>
        </p:nvPicPr>
        <p:blipFill>
          <a:blip r:embed="rId3"/>
          <a:stretch>
            <a:fillRect/>
          </a:stretch>
        </p:blipFill>
        <p:spPr>
          <a:xfrm>
            <a:off x="3672085" y="1368319"/>
            <a:ext cx="4210266" cy="4121362"/>
          </a:xfrm>
          <a:prstGeom prst="rect">
            <a:avLst/>
          </a:prstGeom>
        </p:spPr>
      </p:pic>
    </p:spTree>
    <p:extLst>
      <p:ext uri="{BB962C8B-B14F-4D97-AF65-F5344CB8AC3E}">
        <p14:creationId xmlns:p14="http://schemas.microsoft.com/office/powerpoint/2010/main" val="3897864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838E82-01BF-EE43-5BA6-A30677AC8CC7}"/>
              </a:ext>
            </a:extLst>
          </p:cNvPr>
          <p:cNvPicPr>
            <a:picLocks noChangeAspect="1"/>
          </p:cNvPicPr>
          <p:nvPr/>
        </p:nvPicPr>
        <p:blipFill>
          <a:blip r:embed="rId3"/>
          <a:stretch>
            <a:fillRect/>
          </a:stretch>
        </p:blipFill>
        <p:spPr>
          <a:xfrm>
            <a:off x="0" y="523362"/>
            <a:ext cx="6291123" cy="4338058"/>
          </a:xfrm>
          <a:prstGeom prst="rect">
            <a:avLst/>
          </a:prstGeom>
        </p:spPr>
      </p:pic>
      <p:pic>
        <p:nvPicPr>
          <p:cNvPr id="9" name="Picture 8">
            <a:extLst>
              <a:ext uri="{FF2B5EF4-FFF2-40B4-BE49-F238E27FC236}">
                <a16:creationId xmlns:a16="http://schemas.microsoft.com/office/drawing/2014/main" id="{9B4FB820-155A-2F14-EA05-9BFA840F6EFD}"/>
              </a:ext>
            </a:extLst>
          </p:cNvPr>
          <p:cNvPicPr>
            <a:picLocks noChangeAspect="1"/>
          </p:cNvPicPr>
          <p:nvPr/>
        </p:nvPicPr>
        <p:blipFill>
          <a:blip r:embed="rId4"/>
          <a:stretch>
            <a:fillRect/>
          </a:stretch>
        </p:blipFill>
        <p:spPr>
          <a:xfrm>
            <a:off x="7009746" y="124884"/>
            <a:ext cx="4977068" cy="6225582"/>
          </a:xfrm>
          <a:prstGeom prst="rect">
            <a:avLst/>
          </a:prstGeom>
        </p:spPr>
      </p:pic>
    </p:spTree>
    <p:extLst>
      <p:ext uri="{BB962C8B-B14F-4D97-AF65-F5344CB8AC3E}">
        <p14:creationId xmlns:p14="http://schemas.microsoft.com/office/powerpoint/2010/main" val="2425620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21C4-1D76-FE1F-80CE-BFB6319AAF18}"/>
              </a:ext>
            </a:extLst>
          </p:cNvPr>
          <p:cNvSpPr>
            <a:spLocks noGrp="1"/>
          </p:cNvSpPr>
          <p:nvPr>
            <p:ph type="title"/>
          </p:nvPr>
        </p:nvSpPr>
        <p:spPr/>
        <p:txBody>
          <a:bodyPr/>
          <a:lstStyle/>
          <a:p>
            <a:r>
              <a:rPr lang="en-US" dirty="0"/>
              <a:t>Simulation - Results </a:t>
            </a:r>
            <a:endParaRPr lang="en-GB" dirty="0"/>
          </a:p>
        </p:txBody>
      </p:sp>
      <p:pic>
        <p:nvPicPr>
          <p:cNvPr id="7" name="Picture 6">
            <a:extLst>
              <a:ext uri="{FF2B5EF4-FFF2-40B4-BE49-F238E27FC236}">
                <a16:creationId xmlns:a16="http://schemas.microsoft.com/office/drawing/2014/main" id="{C49E9867-9F8F-D18D-8A5E-B35955156F2F}"/>
              </a:ext>
            </a:extLst>
          </p:cNvPr>
          <p:cNvPicPr>
            <a:picLocks noChangeAspect="1"/>
          </p:cNvPicPr>
          <p:nvPr/>
        </p:nvPicPr>
        <p:blipFill>
          <a:blip r:embed="rId3"/>
          <a:stretch>
            <a:fillRect/>
          </a:stretch>
        </p:blipFill>
        <p:spPr>
          <a:xfrm>
            <a:off x="1187043" y="1431622"/>
            <a:ext cx="9739618" cy="4189002"/>
          </a:xfrm>
          <a:prstGeom prst="rect">
            <a:avLst/>
          </a:prstGeom>
        </p:spPr>
      </p:pic>
    </p:spTree>
    <p:extLst>
      <p:ext uri="{BB962C8B-B14F-4D97-AF65-F5344CB8AC3E}">
        <p14:creationId xmlns:p14="http://schemas.microsoft.com/office/powerpoint/2010/main" val="2265550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1316</Words>
  <Application>Microsoft Office PowerPoint</Application>
  <PresentationFormat>Widescreen</PresentationFormat>
  <Paragraphs>90</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Georgia</vt:lpstr>
      <vt:lpstr>Wingdings</vt:lpstr>
      <vt:lpstr>Office Theme</vt:lpstr>
      <vt:lpstr>Randomisation to Control – Wages and Tait (RtC-WT): An extension to the Wages and Tait trial design</vt:lpstr>
      <vt:lpstr>Adaptive phase I/II trial designs </vt:lpstr>
      <vt:lpstr>The Wages and Tait Design </vt:lpstr>
      <vt:lpstr>The Wages and Tait Design </vt:lpstr>
      <vt:lpstr>Adding a Control Arm </vt:lpstr>
      <vt:lpstr>Application</vt:lpstr>
      <vt:lpstr>Simulations </vt:lpstr>
      <vt:lpstr>PowerPoint Presentation</vt:lpstr>
      <vt:lpstr>Simulation - Results </vt:lpstr>
      <vt:lpstr>Alternative Designs </vt:lpstr>
      <vt:lpstr>Two-Arm Approach </vt:lpstr>
      <vt:lpstr>Simulations </vt:lpstr>
      <vt:lpstr>Simulations – Results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Developments to established dose-finding methodologies for application in trials with complex and innovative designs </dc:title>
  <dc:creator>Amit Patel (Cancer Clinical Trials Unit)</dc:creator>
  <cp:lastModifiedBy>Amit Patel (Cancer Clinical Trials Unit)</cp:lastModifiedBy>
  <cp:revision>14</cp:revision>
  <dcterms:created xsi:type="dcterms:W3CDTF">2022-05-16T17:36:41Z</dcterms:created>
  <dcterms:modified xsi:type="dcterms:W3CDTF">2022-06-13T12:25:32Z</dcterms:modified>
</cp:coreProperties>
</file>