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9"/>
  </p:notesMasterIdLst>
  <p:sldIdLst>
    <p:sldId id="262" r:id="rId3"/>
    <p:sldId id="280" r:id="rId4"/>
    <p:sldId id="279" r:id="rId5"/>
    <p:sldId id="284" r:id="rId6"/>
    <p:sldId id="285" r:id="rId7"/>
    <p:sldId id="286" r:id="rId8"/>
    <p:sldId id="282" r:id="rId9"/>
    <p:sldId id="287" r:id="rId10"/>
    <p:sldId id="288" r:id="rId11"/>
    <p:sldId id="289" r:id="rId12"/>
    <p:sldId id="290" r:id="rId13"/>
    <p:sldId id="291" r:id="rId14"/>
    <p:sldId id="292" r:id="rId15"/>
    <p:sldId id="293"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6756" autoAdjust="0"/>
  </p:normalViewPr>
  <p:slideViewPr>
    <p:cSldViewPr snapToGrid="0">
      <p:cViewPr varScale="1">
        <p:scale>
          <a:sx n="140" d="100"/>
          <a:sy n="140" d="100"/>
        </p:scale>
        <p:origin x="1032" y="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7B934-E906-4000-9D93-7D9F438509D8}" type="datetimeFigureOut">
              <a:rPr lang="en-GB" smtClean="0"/>
              <a:t>10/08/2022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B76BA-D643-4BB9-A3E5-32075E1DEA34}" type="slidenum">
              <a:rPr lang="en-GB" smtClean="0"/>
              <a:t>‹#›</a:t>
            </a:fld>
            <a:endParaRPr lang="en-GB"/>
          </a:p>
        </p:txBody>
      </p:sp>
    </p:spTree>
    <p:extLst>
      <p:ext uri="{BB962C8B-B14F-4D97-AF65-F5344CB8AC3E}">
        <p14:creationId xmlns:p14="http://schemas.microsoft.com/office/powerpoint/2010/main" val="361857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early-phase clinical trials typically revolve around trying to find a specific dose of a drug which can then be taken forward into later phase clinical trials. The methodology to do this in the past usually revolves around algorithm based designs. These follow a specific set of rules in order to find a dose. More recently, over the past 10 years or so model-based designs have become more popular. These designs work by determining the relationship between dose and toxicity and allocate patients based on modelling observed data. Model based designs have a lot of upsides in terms of efficiency and efficacy but they are much more difficult to implement compared to simple algorithm based designs. </a:t>
            </a:r>
          </a:p>
          <a:p>
            <a:endParaRPr lang="en-US" dirty="0"/>
          </a:p>
          <a:p>
            <a:r>
              <a:rPr lang="en-US" dirty="0"/>
              <a:t>This project aims to look in detail at these mode-based designs. We want to investigate existing methodologies and see how they can be used. We also want to adapt the current methodology for uses in what could be more complicated scenarios. This work is then all done with the idea that it could be implemented into actual trial designs that are run at the trials unit. </a:t>
            </a:r>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2</a:t>
            </a:fld>
            <a:endParaRPr lang="en-GB"/>
          </a:p>
        </p:txBody>
      </p:sp>
    </p:spTree>
    <p:extLst>
      <p:ext uri="{BB962C8B-B14F-4D97-AF65-F5344CB8AC3E}">
        <p14:creationId xmlns:p14="http://schemas.microsoft.com/office/powerpoint/2010/main" val="1249639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simulated 10000 trials for each scenario. In each trial we had those 5 dose-levels and were aiming to recruit 60 patients. We included stopping rules to stop if the lowest experimental dose was too toxic. </a:t>
            </a:r>
            <a:endParaRPr lang="en-GB" dirty="0"/>
          </a:p>
          <a:p>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12</a:t>
            </a:fld>
            <a:endParaRPr lang="en-GB"/>
          </a:p>
        </p:txBody>
      </p:sp>
    </p:spTree>
    <p:extLst>
      <p:ext uri="{BB962C8B-B14F-4D97-AF65-F5344CB8AC3E}">
        <p14:creationId xmlns:p14="http://schemas.microsoft.com/office/powerpoint/2010/main" val="2039734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look at two alternative-designs which could be implemented and again we run the same scenarios too see how the designs perform and they are fairly similar overall. </a:t>
            </a:r>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13</a:t>
            </a:fld>
            <a:endParaRPr lang="en-GB"/>
          </a:p>
        </p:txBody>
      </p:sp>
    </p:spTree>
    <p:extLst>
      <p:ext uri="{BB962C8B-B14F-4D97-AF65-F5344CB8AC3E}">
        <p14:creationId xmlns:p14="http://schemas.microsoft.com/office/powerpoint/2010/main" val="1803556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third chapter which is still under development and it revolves around dose transition pathways. Dose transition pathways are an effective way to communicate the complexities of model-based dose-finding trials with non statisticians. This is a visualization of a DTP. Our aim in this chapter is to extend this to time-to event methodology. So, time-to-event methods are an extension to model based designs which allow you to model toxicity based on the time at which it does/doesn’t occur. This adds an additional layer of complexity to normal DTPs. Normal DTPs function based on </a:t>
            </a:r>
            <a:r>
              <a:rPr lang="en-US" dirty="0" err="1"/>
              <a:t>wether</a:t>
            </a:r>
            <a:r>
              <a:rPr lang="en-US" dirty="0"/>
              <a:t> or not a patient experiences a toxicity or not as a yes no variable. Time to event DTPS also include the time which is a continuous variable and can take a number of values in a given range. </a:t>
            </a:r>
          </a:p>
          <a:p>
            <a:endParaRPr lang="en-US" dirty="0"/>
          </a:p>
          <a:p>
            <a:r>
              <a:rPr lang="en-US" dirty="0"/>
              <a:t>Show example </a:t>
            </a:r>
          </a:p>
          <a:p>
            <a:endParaRPr lang="en-US" dirty="0"/>
          </a:p>
          <a:p>
            <a:r>
              <a:rPr lang="en-GB" dirty="0"/>
              <a:t>No one has really explored TITE DTPs before so we will write about our approach and its general infeasibility and look at potential alternatives. </a:t>
            </a:r>
          </a:p>
        </p:txBody>
      </p:sp>
      <p:sp>
        <p:nvSpPr>
          <p:cNvPr id="4" name="Slide Number Placeholder 3"/>
          <p:cNvSpPr>
            <a:spLocks noGrp="1"/>
          </p:cNvSpPr>
          <p:nvPr>
            <p:ph type="sldNum" sz="quarter" idx="5"/>
          </p:nvPr>
        </p:nvSpPr>
        <p:spPr/>
        <p:txBody>
          <a:bodyPr/>
          <a:lstStyle/>
          <a:p>
            <a:fld id="{5A2B76BA-D643-4BB9-A3E5-32075E1DEA34}" type="slidenum">
              <a:rPr lang="en-GB" smtClean="0"/>
              <a:t>15</a:t>
            </a:fld>
            <a:endParaRPr lang="en-GB"/>
          </a:p>
        </p:txBody>
      </p:sp>
    </p:spTree>
    <p:extLst>
      <p:ext uri="{BB962C8B-B14F-4D97-AF65-F5344CB8AC3E}">
        <p14:creationId xmlns:p14="http://schemas.microsoft.com/office/powerpoint/2010/main" val="100061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my first chapter, which I believe I include a snippet of in my report. So this revolves around a trial we are currently running at the unit called </a:t>
            </a:r>
            <a:r>
              <a:rPr lang="en-US" dirty="0" err="1"/>
              <a:t>ADePT</a:t>
            </a:r>
            <a:r>
              <a:rPr lang="en-US" dirty="0"/>
              <a:t>-DDR. I won’t talk about the trial in detail more about what work I’ve done so far on it. There are just some details of the trial on screen right now. </a:t>
            </a:r>
          </a:p>
          <a:p>
            <a:endParaRPr lang="en-US" dirty="0"/>
          </a:p>
          <a:p>
            <a:r>
              <a:rPr lang="en-US" dirty="0"/>
              <a:t>It’s an early phase trial which due to issues with the doses selected for investigation and the type of intervention that was being used a novel methodology had to be implemented. This methodology was introduced back in 2013 and we believe that this trial is the first real world implementation of this design. </a:t>
            </a:r>
          </a:p>
          <a:p>
            <a:endParaRPr lang="en-US" dirty="0"/>
          </a:p>
          <a:p>
            <a:r>
              <a:rPr lang="en-US" dirty="0"/>
              <a:t>Part of my work in this chapter was to introduce the background to the trial as well as the issues which arose that led to the use of this methodology. A large part of my work then went into explaining the mathematics behind the design </a:t>
            </a:r>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3</a:t>
            </a:fld>
            <a:endParaRPr lang="en-GB"/>
          </a:p>
        </p:txBody>
      </p:sp>
    </p:spTree>
    <p:extLst>
      <p:ext uri="{BB962C8B-B14F-4D97-AF65-F5344CB8AC3E}">
        <p14:creationId xmlns:p14="http://schemas.microsoft.com/office/powerpoint/2010/main" val="191803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I’m not going to explain all of these. Its just some examples of what I had to do. The original methodology was presented across two papers and as part of my work I had to combine all that into one coherent piece so it made sense. I then had to take all of this and produce code so we could actually run the design and see how the design works through simulations and operating characteristics. </a:t>
            </a:r>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4</a:t>
            </a:fld>
            <a:endParaRPr lang="en-GB"/>
          </a:p>
        </p:txBody>
      </p:sp>
    </p:spTree>
    <p:extLst>
      <p:ext uri="{BB962C8B-B14F-4D97-AF65-F5344CB8AC3E}">
        <p14:creationId xmlns:p14="http://schemas.microsoft.com/office/powerpoint/2010/main" val="1585748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go on to detail the final design we chose for the trial. As well as the simulations and operating characteristics for that design specification. This involved a lot of iterative simulation work. We present 16 different scenarios and show various statistics for each dose-level. </a:t>
            </a:r>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5</a:t>
            </a:fld>
            <a:endParaRPr lang="en-GB"/>
          </a:p>
        </p:txBody>
      </p:sp>
    </p:spTree>
    <p:extLst>
      <p:ext uri="{BB962C8B-B14F-4D97-AF65-F5344CB8AC3E}">
        <p14:creationId xmlns:p14="http://schemas.microsoft.com/office/powerpoint/2010/main" val="400449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investigate our approach further we detail 5 alternative designs and compare how they all perform for the same set of scenarios. We showed that performance was similar across all the designs and that by using these alternative approaches we would be making assumptions about the treatment which weren’t clinically valid. So the use of this novel methodology is justifiable in the sense that for this complex problem we can maintain a similar level of efficiency without making invalid clinical claims. </a:t>
            </a:r>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6</a:t>
            </a:fld>
            <a:endParaRPr lang="en-GB"/>
          </a:p>
        </p:txBody>
      </p:sp>
    </p:spTree>
    <p:extLst>
      <p:ext uri="{BB962C8B-B14F-4D97-AF65-F5344CB8AC3E}">
        <p14:creationId xmlns:p14="http://schemas.microsoft.com/office/powerpoint/2010/main" val="223632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next chapter revolves around an extension we developed for an seamless adaptive phase I/II trial design. Whereas before we were just concerned about toxicity. This design also focuses on efficacy and </a:t>
            </a:r>
            <a:r>
              <a:rPr lang="en-US" dirty="0" err="1"/>
              <a:t>trys</a:t>
            </a:r>
            <a:r>
              <a:rPr lang="en-US" dirty="0"/>
              <a:t> to find a dose which is optimal </a:t>
            </a:r>
            <a:r>
              <a:rPr lang="en-US" dirty="0" err="1"/>
              <a:t>ie</a:t>
            </a:r>
            <a:r>
              <a:rPr lang="en-US" dirty="0"/>
              <a:t> the most efficacious and the least toxic. </a:t>
            </a:r>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8</a:t>
            </a:fld>
            <a:endParaRPr lang="en-GB"/>
          </a:p>
        </p:txBody>
      </p:sp>
    </p:spTree>
    <p:extLst>
      <p:ext uri="{BB962C8B-B14F-4D97-AF65-F5344CB8AC3E}">
        <p14:creationId xmlns:p14="http://schemas.microsoft.com/office/powerpoint/2010/main" val="172322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
            </a:r>
            <a:r>
              <a:rPr lang="en-US" dirty="0" err="1"/>
              <a:t>mentionded</a:t>
            </a:r>
            <a:r>
              <a:rPr lang="en-US" dirty="0"/>
              <a:t> that the wages and </a:t>
            </a:r>
            <a:r>
              <a:rPr lang="en-US" dirty="0" err="1"/>
              <a:t>tait</a:t>
            </a:r>
            <a:r>
              <a:rPr lang="en-US" dirty="0"/>
              <a:t> design is a seamless adaptive phase I/II design. These designs ultimately aim to replace the need of conducting phase I and Phase II trials independently. However, a lot of the methodology currently only focuses on using efficacy to determine the OBD. Once this is done there may still be a need to collect more data on efficacy in a randomized phase II setting depending on treatment.  So, whist useful these designs don’t replace the need for a randomized phase II trial. </a:t>
            </a:r>
          </a:p>
          <a:p>
            <a:endParaRPr lang="en-US" dirty="0"/>
          </a:p>
          <a:p>
            <a:r>
              <a:rPr lang="en-US" dirty="0"/>
              <a:t>Due to components in the wages and </a:t>
            </a:r>
            <a:r>
              <a:rPr lang="en-US" dirty="0" err="1"/>
              <a:t>tait</a:t>
            </a:r>
            <a:r>
              <a:rPr lang="en-US" dirty="0"/>
              <a:t> design we hope to modify that to allow us to recruit patients to a control dose. This will also allow us to make inferences on the efficacy of treatment compared directly to a control dose. </a:t>
            </a:r>
          </a:p>
          <a:p>
            <a:endParaRPr lang="en-US" dirty="0"/>
          </a:p>
          <a:p>
            <a:r>
              <a:rPr lang="en-US" dirty="0"/>
              <a:t>One example where this could be used is when investigating a standard of care dose with a known toxicity and efficacy profile in combination with an experimental treatment. The first dose-level would be the standard of care then subsequent dose levels would be more of the experimental treatment and we’d be able to determine how efficacy and toxicity increase/decrease with the doses of experimental treatment. </a:t>
            </a:r>
            <a:endParaRPr lang="en-GB" dirty="0"/>
          </a:p>
          <a:p>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9</a:t>
            </a:fld>
            <a:endParaRPr lang="en-GB"/>
          </a:p>
        </p:txBody>
      </p:sp>
    </p:spTree>
    <p:extLst>
      <p:ext uri="{BB962C8B-B14F-4D97-AF65-F5344CB8AC3E}">
        <p14:creationId xmlns:p14="http://schemas.microsoft.com/office/powerpoint/2010/main" val="364049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math but a bit simpler this time. As this design is already established I detail the </a:t>
            </a:r>
            <a:r>
              <a:rPr lang="en-US" dirty="0" err="1"/>
              <a:t>maths</a:t>
            </a:r>
            <a:r>
              <a:rPr lang="en-US" dirty="0"/>
              <a:t> behind it in the chapter. As well as the change needed to make our modification</a:t>
            </a:r>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10</a:t>
            </a:fld>
            <a:endParaRPr lang="en-GB"/>
          </a:p>
        </p:txBody>
      </p:sp>
    </p:spTree>
    <p:extLst>
      <p:ext uri="{BB962C8B-B14F-4D97-AF65-F5344CB8AC3E}">
        <p14:creationId xmlns:p14="http://schemas.microsoft.com/office/powerpoint/2010/main" val="1007289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assess the design, we ran simulations across 15 different scenarios. Looking at different potential efficacy and toxicity curves. In our examples here we have 5 dose-levels with the first dose-level being the control dose. We have a target toxicity rate of 35 % and efficacy rate of 50%. So we’re looking for a dose which has at least 50% efficacy rate with no mare than a 35% toxicity rate. In all these scenarios the control dose, dose-level 1 has 10% toxicity rate and 30% efficacy rate. </a:t>
            </a:r>
            <a:endParaRPr lang="en-GB" dirty="0"/>
          </a:p>
        </p:txBody>
      </p:sp>
      <p:sp>
        <p:nvSpPr>
          <p:cNvPr id="4" name="Slide Number Placeholder 3"/>
          <p:cNvSpPr>
            <a:spLocks noGrp="1"/>
          </p:cNvSpPr>
          <p:nvPr>
            <p:ph type="sldNum" sz="quarter" idx="5"/>
          </p:nvPr>
        </p:nvSpPr>
        <p:spPr/>
        <p:txBody>
          <a:bodyPr/>
          <a:lstStyle/>
          <a:p>
            <a:fld id="{5A2B76BA-D643-4BB9-A3E5-32075E1DEA34}" type="slidenum">
              <a:rPr lang="en-GB" smtClean="0"/>
              <a:t>11</a:t>
            </a:fld>
            <a:endParaRPr lang="en-GB"/>
          </a:p>
        </p:txBody>
      </p:sp>
    </p:spTree>
    <p:extLst>
      <p:ext uri="{BB962C8B-B14F-4D97-AF65-F5344CB8AC3E}">
        <p14:creationId xmlns:p14="http://schemas.microsoft.com/office/powerpoint/2010/main" val="3117125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EECD-8538-DE25-667B-7BE377760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FD2FE5D-BBC7-C863-5749-355F02F71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841ECAF-B67E-19E5-D614-3F5D74281C66}"/>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5" name="Footer Placeholder 4">
            <a:extLst>
              <a:ext uri="{FF2B5EF4-FFF2-40B4-BE49-F238E27FC236}">
                <a16:creationId xmlns:a16="http://schemas.microsoft.com/office/drawing/2014/main" id="{DD51102E-E39A-4C6C-9471-8264DC65F2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14685E-F87B-1013-C984-B3017CB6FD23}"/>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199445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9F85-1305-5552-13DB-F1DC2D41B6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DD78CB-EEF6-9552-B506-AC5FADC9ED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538CC8-6958-DA5F-032E-70EE7419EA11}"/>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5" name="Footer Placeholder 4">
            <a:extLst>
              <a:ext uri="{FF2B5EF4-FFF2-40B4-BE49-F238E27FC236}">
                <a16:creationId xmlns:a16="http://schemas.microsoft.com/office/drawing/2014/main" id="{AB2B0478-8987-C05E-73D0-597F95B22A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4FF0B4-6F28-0F7B-C4CC-7CC1B7CC6A21}"/>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422749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8D07F5-C068-9711-FB87-92109340C2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DD04A4-6149-257F-9185-83F27C5C2F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02D565-89D1-72FE-9F09-F697ACFE01E0}"/>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5" name="Footer Placeholder 4">
            <a:extLst>
              <a:ext uri="{FF2B5EF4-FFF2-40B4-BE49-F238E27FC236}">
                <a16:creationId xmlns:a16="http://schemas.microsoft.com/office/drawing/2014/main" id="{A6B150DB-3C83-07A3-DB29-27A7893212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053F8F-E682-DD7B-36D9-EDDBBBAB9E5F}"/>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548165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392" y="2057400"/>
            <a:ext cx="8736971" cy="795536"/>
          </a:xfrm>
          <a:prstGeom prst="rect">
            <a:avLst/>
          </a:prstGeom>
        </p:spPr>
        <p:txBody>
          <a:bodyPr/>
          <a:lstStyle>
            <a:lvl1pPr>
              <a:defRPr>
                <a:solidFill>
                  <a:schemeClr val="tx1"/>
                </a:solidFill>
                <a:latin typeface="Georgia"/>
                <a:cs typeface="Georgia"/>
              </a:defRPr>
            </a:lvl1pPr>
          </a:lstStyle>
          <a:p>
            <a:r>
              <a:rPr lang="en-US"/>
              <a:t>Click to edit Master title style</a:t>
            </a:r>
            <a:endParaRPr lang="en-GB" dirty="0"/>
          </a:p>
        </p:txBody>
      </p:sp>
      <p:sp>
        <p:nvSpPr>
          <p:cNvPr id="5" name="Text Placeholder 4"/>
          <p:cNvSpPr>
            <a:spLocks noGrp="1"/>
          </p:cNvSpPr>
          <p:nvPr>
            <p:ph type="body" sz="quarter" idx="10" hasCustomPrompt="1"/>
          </p:nvPr>
        </p:nvSpPr>
        <p:spPr>
          <a:xfrm>
            <a:off x="624417" y="2948517"/>
            <a:ext cx="8735483" cy="480483"/>
          </a:xfrm>
          <a:prstGeom prst="rect">
            <a:avLst/>
          </a:prstGeom>
        </p:spPr>
        <p:txBody>
          <a:bodyPr/>
          <a:lstStyle>
            <a:lvl1pPr>
              <a:defRPr sz="2133" baseline="0">
                <a:solidFill>
                  <a:schemeClr val="tx1"/>
                </a:solidFill>
              </a:defRPr>
            </a:lvl1pPr>
          </a:lstStyle>
          <a:p>
            <a:pPr lvl="0"/>
            <a:r>
              <a:rPr lang="en-GB" dirty="0"/>
              <a:t>Click to edit subtitle</a:t>
            </a:r>
          </a:p>
        </p:txBody>
      </p:sp>
      <p:pic>
        <p:nvPicPr>
          <p:cNvPr id="4" name="Picture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543605" y="6117300"/>
            <a:ext cx="6480043" cy="679017"/>
          </a:xfrm>
          <a:prstGeom prst="rect">
            <a:avLst/>
          </a:prstGeom>
        </p:spPr>
      </p:pic>
    </p:spTree>
    <p:extLst>
      <p:ext uri="{BB962C8B-B14F-4D97-AF65-F5344CB8AC3E}">
        <p14:creationId xmlns:p14="http://schemas.microsoft.com/office/powerpoint/2010/main" val="424445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1" y="548680"/>
            <a:ext cx="10363200" cy="1143000"/>
          </a:xfrm>
          <a:prstGeom prst="rect">
            <a:avLst/>
          </a:prstGeom>
        </p:spPr>
        <p:txBody>
          <a:bodyPr/>
          <a:lstStyle>
            <a:lvl1pPr>
              <a:defRPr sz="3733">
                <a:solidFill>
                  <a:schemeClr val="tx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527381" y="1796819"/>
            <a:ext cx="10363200" cy="3936437"/>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latin typeface="Calibri" panose="020F0502020204030204" pitchFamily="34" charset="0"/>
                <a:cs typeface="Calibri" panose="020F0502020204030204" pitchFamily="34" charset="0"/>
              </a:defRPr>
            </a:lvl1pPr>
            <a:lvl2pPr marL="990575" indent="-380990">
              <a:buFont typeface="Arial" panose="020B0604020202020204" pitchFamily="34" charset="0"/>
              <a:buChar char="•"/>
              <a:defRPr b="0"/>
            </a:lvl2pPr>
            <a:lvl3pPr>
              <a:defRPr b="0"/>
            </a:lvl3pPr>
            <a:lvl4pPr>
              <a:defRPr b="0"/>
            </a:lvl4pPr>
            <a:lvl5pPr>
              <a:defRPr b="0"/>
            </a:lvl5pPr>
          </a:lstStyle>
          <a:p>
            <a:pPr lvl="0"/>
            <a:r>
              <a:rPr lang="en-US" dirty="0"/>
              <a:t>Click to add content</a:t>
            </a:r>
          </a:p>
          <a:p>
            <a:pPr lvl="1"/>
            <a:endParaRPr lang="en-US" dirty="0"/>
          </a:p>
        </p:txBody>
      </p:sp>
      <p:pic>
        <p:nvPicPr>
          <p:cNvPr id="4" name="Picture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31371" y="5871412"/>
            <a:ext cx="6480043" cy="679017"/>
          </a:xfrm>
          <a:prstGeom prst="rect">
            <a:avLst/>
          </a:prstGeom>
        </p:spPr>
      </p:pic>
    </p:spTree>
    <p:extLst>
      <p:ext uri="{BB962C8B-B14F-4D97-AF65-F5344CB8AC3E}">
        <p14:creationId xmlns:p14="http://schemas.microsoft.com/office/powerpoint/2010/main" val="922762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392" y="2057400"/>
            <a:ext cx="8736971" cy="795536"/>
          </a:xfrm>
          <a:prstGeom prst="rect">
            <a:avLst/>
          </a:prstGeom>
        </p:spPr>
        <p:txBody>
          <a:bodyPr/>
          <a:lstStyle>
            <a:lvl1pPr>
              <a:defRPr>
                <a:solidFill>
                  <a:schemeClr val="tx1"/>
                </a:solidFill>
                <a:latin typeface="Georgia"/>
                <a:cs typeface="Georgia"/>
              </a:defRPr>
            </a:lvl1pPr>
          </a:lstStyle>
          <a:p>
            <a:r>
              <a:rPr lang="en-US"/>
              <a:t>Click to edit Master title style</a:t>
            </a:r>
            <a:endParaRPr lang="en-GB" dirty="0"/>
          </a:p>
        </p:txBody>
      </p:sp>
      <p:sp>
        <p:nvSpPr>
          <p:cNvPr id="5" name="Text Placeholder 4"/>
          <p:cNvSpPr>
            <a:spLocks noGrp="1"/>
          </p:cNvSpPr>
          <p:nvPr>
            <p:ph type="body" sz="quarter" idx="10" hasCustomPrompt="1"/>
          </p:nvPr>
        </p:nvSpPr>
        <p:spPr>
          <a:xfrm>
            <a:off x="624417" y="2948517"/>
            <a:ext cx="8735483" cy="480483"/>
          </a:xfrm>
          <a:prstGeom prst="rect">
            <a:avLst/>
          </a:prstGeom>
        </p:spPr>
        <p:txBody>
          <a:bodyPr/>
          <a:lstStyle>
            <a:lvl1pPr>
              <a:defRPr sz="2133" baseline="0">
                <a:solidFill>
                  <a:schemeClr val="tx1"/>
                </a:solidFill>
              </a:defRPr>
            </a:lvl1pPr>
          </a:lstStyle>
          <a:p>
            <a:pPr lvl="0"/>
            <a:r>
              <a:rPr lang="en-GB" dirty="0"/>
              <a:t>Click to edit subtitle</a:t>
            </a:r>
          </a:p>
        </p:txBody>
      </p:sp>
      <p:pic>
        <p:nvPicPr>
          <p:cNvPr id="4" name="Picture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543605" y="6117300"/>
            <a:ext cx="6480043" cy="679017"/>
          </a:xfrm>
          <a:prstGeom prst="rect">
            <a:avLst/>
          </a:prstGeom>
        </p:spPr>
      </p:pic>
    </p:spTree>
    <p:extLst>
      <p:ext uri="{BB962C8B-B14F-4D97-AF65-F5344CB8AC3E}">
        <p14:creationId xmlns:p14="http://schemas.microsoft.com/office/powerpoint/2010/main" val="365872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1" y="548680"/>
            <a:ext cx="10363200" cy="1143000"/>
          </a:xfrm>
          <a:prstGeom prst="rect">
            <a:avLst/>
          </a:prstGeom>
        </p:spPr>
        <p:txBody>
          <a:bodyPr/>
          <a:lstStyle>
            <a:lvl1pPr>
              <a:defRPr sz="3733">
                <a:solidFill>
                  <a:schemeClr val="tx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527381" y="1796819"/>
            <a:ext cx="10363200" cy="3936437"/>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latin typeface="Calibri" panose="020F0502020204030204" pitchFamily="34" charset="0"/>
                <a:cs typeface="Calibri" panose="020F0502020204030204" pitchFamily="34" charset="0"/>
              </a:defRPr>
            </a:lvl1pPr>
            <a:lvl2pPr marL="990575" indent="-380990">
              <a:buFont typeface="Arial" panose="020B0604020202020204" pitchFamily="34" charset="0"/>
              <a:buChar char="•"/>
              <a:defRPr b="0"/>
            </a:lvl2pPr>
            <a:lvl3pPr>
              <a:defRPr b="0"/>
            </a:lvl3pPr>
            <a:lvl4pPr>
              <a:defRPr b="0"/>
            </a:lvl4pPr>
            <a:lvl5pPr>
              <a:defRPr b="0"/>
            </a:lvl5pPr>
          </a:lstStyle>
          <a:p>
            <a:pPr lvl="0"/>
            <a:r>
              <a:rPr lang="en-US" dirty="0"/>
              <a:t>Click to add content</a:t>
            </a:r>
          </a:p>
          <a:p>
            <a:pPr lvl="1"/>
            <a:endParaRPr lang="en-US" dirty="0"/>
          </a:p>
        </p:txBody>
      </p:sp>
      <p:pic>
        <p:nvPicPr>
          <p:cNvPr id="4" name="Picture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31371" y="5871412"/>
            <a:ext cx="6480043" cy="679017"/>
          </a:xfrm>
          <a:prstGeom prst="rect">
            <a:avLst/>
          </a:prstGeom>
        </p:spPr>
      </p:pic>
    </p:spTree>
    <p:extLst>
      <p:ext uri="{BB962C8B-B14F-4D97-AF65-F5344CB8AC3E}">
        <p14:creationId xmlns:p14="http://schemas.microsoft.com/office/powerpoint/2010/main" val="752119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Blank">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1" y="548680"/>
            <a:ext cx="10363200" cy="1143000"/>
          </a:xfrm>
          <a:prstGeom prst="rect">
            <a:avLst/>
          </a:prstGeom>
        </p:spPr>
        <p:txBody>
          <a:bodyPr/>
          <a:lstStyle>
            <a:lvl1pPr>
              <a:defRPr sz="3733">
                <a:solidFill>
                  <a:schemeClr val="tx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527381" y="1796819"/>
            <a:ext cx="10363200" cy="4512501"/>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dirty="0"/>
              <a:t>Click to add content</a:t>
            </a:r>
          </a:p>
        </p:txBody>
      </p:sp>
    </p:spTree>
    <p:extLst>
      <p:ext uri="{BB962C8B-B14F-4D97-AF65-F5344CB8AC3E}">
        <p14:creationId xmlns:p14="http://schemas.microsoft.com/office/powerpoint/2010/main" val="47991007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2" y="549210"/>
            <a:ext cx="6046887" cy="1224359"/>
          </a:xfrm>
          <a:prstGeom prst="rect">
            <a:avLst/>
          </a:prstGeom>
        </p:spPr>
        <p:txBody>
          <a:bodyPr/>
          <a:lstStyle>
            <a:lvl1pPr>
              <a:defRPr sz="3733">
                <a:solidFill>
                  <a:schemeClr val="tx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527382" y="1920810"/>
            <a:ext cx="6046887" cy="3620425"/>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dirty="0"/>
              <a:t>Click to add content</a:t>
            </a:r>
          </a:p>
        </p:txBody>
      </p:sp>
      <p:sp>
        <p:nvSpPr>
          <p:cNvPr id="5" name="Picture Placeholder 4"/>
          <p:cNvSpPr>
            <a:spLocks noGrp="1"/>
          </p:cNvSpPr>
          <p:nvPr>
            <p:ph type="pic" sz="quarter" idx="10"/>
          </p:nvPr>
        </p:nvSpPr>
        <p:spPr>
          <a:xfrm>
            <a:off x="6838709" y="548680"/>
            <a:ext cx="2209800" cy="2209800"/>
          </a:xfrm>
          <a:prstGeom prst="rect">
            <a:avLst/>
          </a:prstGeom>
        </p:spPr>
        <p:txBody>
          <a:bodyPr/>
          <a:lstStyle/>
          <a:p>
            <a:r>
              <a:rPr lang="en-US"/>
              <a:t>Click icon to add picture</a:t>
            </a:r>
            <a:endParaRPr lang="en-GB" dirty="0"/>
          </a:p>
        </p:txBody>
      </p:sp>
      <p:sp>
        <p:nvSpPr>
          <p:cNvPr id="6" name="Picture Placeholder 4"/>
          <p:cNvSpPr>
            <a:spLocks noGrp="1"/>
          </p:cNvSpPr>
          <p:nvPr>
            <p:ph type="pic" sz="quarter" idx="11"/>
          </p:nvPr>
        </p:nvSpPr>
        <p:spPr>
          <a:xfrm>
            <a:off x="9262567" y="2953965"/>
            <a:ext cx="2209800" cy="2209800"/>
          </a:xfrm>
          <a:prstGeom prst="rect">
            <a:avLst/>
          </a:prstGeom>
        </p:spPr>
        <p:txBody>
          <a:bodyPr/>
          <a:lstStyle/>
          <a:p>
            <a:r>
              <a:rPr lang="en-US"/>
              <a:t>Click icon to add picture</a:t>
            </a:r>
            <a:endParaRPr lang="en-GB"/>
          </a:p>
        </p:txBody>
      </p:sp>
      <p:sp>
        <p:nvSpPr>
          <p:cNvPr id="7" name="Picture Placeholder 4"/>
          <p:cNvSpPr>
            <a:spLocks noGrp="1"/>
          </p:cNvSpPr>
          <p:nvPr>
            <p:ph type="pic" sz="quarter" idx="12"/>
          </p:nvPr>
        </p:nvSpPr>
        <p:spPr>
          <a:xfrm>
            <a:off x="9262567" y="548680"/>
            <a:ext cx="2209800" cy="2209800"/>
          </a:xfrm>
          <a:prstGeom prst="rect">
            <a:avLst/>
          </a:prstGeom>
        </p:spPr>
        <p:txBody>
          <a:bodyPr/>
          <a:lstStyle/>
          <a:p>
            <a:r>
              <a:rPr lang="en-US"/>
              <a:t>Click icon to add picture</a:t>
            </a:r>
            <a:endParaRPr lang="en-GB"/>
          </a:p>
        </p:txBody>
      </p:sp>
      <p:sp>
        <p:nvSpPr>
          <p:cNvPr id="8" name="Picture Placeholder 4"/>
          <p:cNvSpPr>
            <a:spLocks noGrp="1"/>
          </p:cNvSpPr>
          <p:nvPr>
            <p:ph type="pic" sz="quarter" idx="13"/>
          </p:nvPr>
        </p:nvSpPr>
        <p:spPr>
          <a:xfrm>
            <a:off x="6834872" y="2961680"/>
            <a:ext cx="2209800" cy="2209800"/>
          </a:xfrm>
          <a:prstGeom prst="rect">
            <a:avLst/>
          </a:prstGeom>
        </p:spPr>
        <p:txBody>
          <a:bodyPr/>
          <a:lstStyle/>
          <a:p>
            <a:r>
              <a:rPr lang="en-US"/>
              <a:t>Click icon to add picture</a:t>
            </a:r>
            <a:endParaRPr lang="en-GB"/>
          </a:p>
        </p:txBody>
      </p:sp>
      <p:pic>
        <p:nvPicPr>
          <p:cNvPr id="9" name="Picture 8"/>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54829" y="5925278"/>
            <a:ext cx="6480043" cy="679017"/>
          </a:xfrm>
          <a:prstGeom prst="rect">
            <a:avLst/>
          </a:prstGeom>
        </p:spPr>
      </p:pic>
    </p:spTree>
    <p:extLst>
      <p:ext uri="{BB962C8B-B14F-4D97-AF65-F5344CB8AC3E}">
        <p14:creationId xmlns:p14="http://schemas.microsoft.com/office/powerpoint/2010/main" val="3135295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1" y="548680"/>
            <a:ext cx="10363200" cy="1143000"/>
          </a:xfrm>
          <a:prstGeom prst="rect">
            <a:avLst/>
          </a:prstGeom>
        </p:spPr>
        <p:txBody>
          <a:bodyPr/>
          <a:lstStyle>
            <a:lvl1pPr>
              <a:defRPr sz="3733">
                <a:solidFill>
                  <a:schemeClr val="tx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527381" y="1796819"/>
            <a:ext cx="10363200" cy="3656012"/>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dirty="0"/>
              <a:t>Click to add content</a:t>
            </a:r>
          </a:p>
        </p:txBody>
      </p:sp>
    </p:spTree>
    <p:extLst>
      <p:ext uri="{BB962C8B-B14F-4D97-AF65-F5344CB8AC3E}">
        <p14:creationId xmlns:p14="http://schemas.microsoft.com/office/powerpoint/2010/main" val="306107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9B8D-CE2F-FEDE-6C7E-9727CA582C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F1F2DD-16D0-820C-7CA5-1701D81CB1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CDF32E-2406-07A4-CB6B-1D1E5444986B}"/>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5" name="Footer Placeholder 4">
            <a:extLst>
              <a:ext uri="{FF2B5EF4-FFF2-40B4-BE49-F238E27FC236}">
                <a16:creationId xmlns:a16="http://schemas.microsoft.com/office/drawing/2014/main" id="{977A7384-5E48-F74D-5BF7-E1D48D485A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F123CB-849B-F82E-68C9-0AE1CE15FD3C}"/>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88517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BDB-791A-3627-F664-29F0CC7FB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AB94B5-11AE-3985-6E94-F5769CA13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4121C-FD4A-CEF6-2E85-86F587748485}"/>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5" name="Footer Placeholder 4">
            <a:extLst>
              <a:ext uri="{FF2B5EF4-FFF2-40B4-BE49-F238E27FC236}">
                <a16:creationId xmlns:a16="http://schemas.microsoft.com/office/drawing/2014/main" id="{00A4A3F7-D22F-F476-13C5-EACB6CF99A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4983BA-AC19-D2BF-50AA-EF3392BE23D4}"/>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43571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457A-7605-7407-9C83-18F4134903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F93081-EF06-0CCF-874B-6AC5F79AC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5022816-032E-ED45-8180-C8AD7D775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995D7CA-9949-E192-07CC-769C2A2A418A}"/>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6" name="Footer Placeholder 5">
            <a:extLst>
              <a:ext uri="{FF2B5EF4-FFF2-40B4-BE49-F238E27FC236}">
                <a16:creationId xmlns:a16="http://schemas.microsoft.com/office/drawing/2014/main" id="{45B248DC-A867-EAF4-B68E-99DAFFD1D5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555F9C-38F7-185E-EB11-978268BE4B80}"/>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357380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FB54-FFA2-344C-97F1-AC3E3D8E7A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C6BFE4-FC1F-D8C8-8F51-3014C52FF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CED6C-44BD-D6DC-18A0-B3A071CBE6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FE431E-5B70-AB2D-2EB2-DB96CB5A6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EF0D8-CE7F-BB87-82CF-95E549788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D1D49F5-39A0-E1E3-8F4D-752C22361398}"/>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8" name="Footer Placeholder 7">
            <a:extLst>
              <a:ext uri="{FF2B5EF4-FFF2-40B4-BE49-F238E27FC236}">
                <a16:creationId xmlns:a16="http://schemas.microsoft.com/office/drawing/2014/main" id="{BAB13DEF-C82D-9DB4-0A80-83AB1432D1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6E020A-7591-32BC-4ACA-B0571ACC85D3}"/>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1274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315F-9B76-D869-D8A2-5037142836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162F0CC-E233-EDF8-C52C-A66A173F7FF9}"/>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4" name="Footer Placeholder 3">
            <a:extLst>
              <a:ext uri="{FF2B5EF4-FFF2-40B4-BE49-F238E27FC236}">
                <a16:creationId xmlns:a16="http://schemas.microsoft.com/office/drawing/2014/main" id="{2B82DE99-1C95-E5D0-75BA-C787EC55FAD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F07C37-914D-188B-896A-99C520CE6DE1}"/>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65810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DDD88-E4F2-0CED-93D1-8EC9B40080C4}"/>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3" name="Footer Placeholder 2">
            <a:extLst>
              <a:ext uri="{FF2B5EF4-FFF2-40B4-BE49-F238E27FC236}">
                <a16:creationId xmlns:a16="http://schemas.microsoft.com/office/drawing/2014/main" id="{B90176AA-0E0F-1CEF-0D18-1E3E962E9FB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F930E9-AE6A-250A-8EE7-CC375AFCC278}"/>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89416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CA98-912B-F12C-D9B0-320AFD776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AD8A2A-D84E-C35A-70C0-51051A103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CFDC917-1BC5-746C-BD8A-526AAEC2E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28DC9-E9D4-677C-4062-3A6B60A9EFBE}"/>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6" name="Footer Placeholder 5">
            <a:extLst>
              <a:ext uri="{FF2B5EF4-FFF2-40B4-BE49-F238E27FC236}">
                <a16:creationId xmlns:a16="http://schemas.microsoft.com/office/drawing/2014/main" id="{94DCDC38-D802-FB02-A7A3-EE0EF26D43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C27EEC-BEA1-7127-8C20-2E5E7EA7503D}"/>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82215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9747-3BD3-8A29-3883-6126C0540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834E0D6-E7BC-16EB-490A-FF63A9597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A69275-FE9E-B0DD-00CA-682506C2C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FFD0C-3E92-7F86-3252-1C55119A2192}"/>
              </a:ext>
            </a:extLst>
          </p:cNvPr>
          <p:cNvSpPr>
            <a:spLocks noGrp="1"/>
          </p:cNvSpPr>
          <p:nvPr>
            <p:ph type="dt" sz="half" idx="10"/>
          </p:nvPr>
        </p:nvSpPr>
        <p:spPr/>
        <p:txBody>
          <a:bodyPr/>
          <a:lstStyle/>
          <a:p>
            <a:fld id="{21E4D8E2-A6BD-4EEA-816D-7A5C7F06FF7E}" type="datetimeFigureOut">
              <a:rPr lang="en-GB" smtClean="0"/>
              <a:t>10/08/2022</a:t>
            </a:fld>
            <a:endParaRPr lang="en-GB"/>
          </a:p>
        </p:txBody>
      </p:sp>
      <p:sp>
        <p:nvSpPr>
          <p:cNvPr id="6" name="Footer Placeholder 5">
            <a:extLst>
              <a:ext uri="{FF2B5EF4-FFF2-40B4-BE49-F238E27FC236}">
                <a16:creationId xmlns:a16="http://schemas.microsoft.com/office/drawing/2014/main" id="{125C9916-75D9-CED0-32F9-C0F21796E6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E1BD5F-B664-0B0C-D557-09C34F5FBAAC}"/>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37495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E54C10-5532-BEB9-6672-FDA7437FF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76347-6732-5A0A-D40E-4FE05F1FC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3996D5-5F32-37E5-B2A7-5D9F2E302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4D8E2-A6BD-4EEA-816D-7A5C7F06FF7E}" type="datetimeFigureOut">
              <a:rPr lang="en-GB" smtClean="0"/>
              <a:t>10/08/2022</a:t>
            </a:fld>
            <a:endParaRPr lang="en-GB"/>
          </a:p>
        </p:txBody>
      </p:sp>
      <p:sp>
        <p:nvSpPr>
          <p:cNvPr id="5" name="Footer Placeholder 4">
            <a:extLst>
              <a:ext uri="{FF2B5EF4-FFF2-40B4-BE49-F238E27FC236}">
                <a16:creationId xmlns:a16="http://schemas.microsoft.com/office/drawing/2014/main" id="{00A2ECA7-764F-D084-D852-A43109CB5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73461A-6C06-EAB1-F21E-F9837B9F72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0A328-489F-4B1D-A129-8D51B5DE0B77}" type="slidenum">
              <a:rPr lang="en-GB" smtClean="0"/>
              <a:t>‹#›</a:t>
            </a:fld>
            <a:endParaRPr lang="en-GB"/>
          </a:p>
        </p:txBody>
      </p:sp>
    </p:spTree>
    <p:extLst>
      <p:ext uri="{BB962C8B-B14F-4D97-AF65-F5344CB8AC3E}">
        <p14:creationId xmlns:p14="http://schemas.microsoft.com/office/powerpoint/2010/main" val="394744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02736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xStyles>
    <p:titleStyle>
      <a:lvl1pPr algn="l" rtl="0" eaLnBrk="1" fontAlgn="base" hangingPunct="1">
        <a:spcBef>
          <a:spcPct val="0"/>
        </a:spcBef>
        <a:spcAft>
          <a:spcPct val="0"/>
        </a:spcAft>
        <a:defRPr sz="4800">
          <a:solidFill>
            <a:srgbClr val="489EBD"/>
          </a:solidFill>
          <a:latin typeface="Georgia"/>
          <a:ea typeface="ＭＳ Ｐゴシック" charset="0"/>
          <a:cs typeface="Georgia"/>
        </a:defRPr>
      </a:lvl1pPr>
      <a:lvl2pPr algn="l" rtl="0" eaLnBrk="1" fontAlgn="base" hangingPunct="1">
        <a:spcBef>
          <a:spcPct val="0"/>
        </a:spcBef>
        <a:spcAft>
          <a:spcPct val="0"/>
        </a:spcAft>
        <a:defRPr sz="5333">
          <a:solidFill>
            <a:schemeClr val="bg1"/>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5333">
          <a:solidFill>
            <a:schemeClr val="bg1"/>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5333">
          <a:solidFill>
            <a:schemeClr val="bg1"/>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5333">
          <a:solidFill>
            <a:schemeClr val="bg1"/>
          </a:solidFill>
          <a:latin typeface="Georgia" charset="0"/>
          <a:ea typeface="ＭＳ Ｐゴシック" charset="0"/>
          <a:cs typeface="Georgia" panose="02040502050405020303" pitchFamily="18" charset="0"/>
        </a:defRPr>
      </a:lvl5pPr>
      <a:lvl6pPr marL="609585" algn="l" rtl="0" eaLnBrk="1" fontAlgn="base" hangingPunct="1">
        <a:spcBef>
          <a:spcPct val="0"/>
        </a:spcBef>
        <a:spcAft>
          <a:spcPct val="0"/>
        </a:spcAft>
        <a:defRPr sz="5333">
          <a:solidFill>
            <a:schemeClr val="tx2"/>
          </a:solidFill>
          <a:latin typeface="Times New Roman" pitchFamily="18" charset="0"/>
        </a:defRPr>
      </a:lvl6pPr>
      <a:lvl7pPr marL="1219170" algn="l" rtl="0" eaLnBrk="1" fontAlgn="base" hangingPunct="1">
        <a:spcBef>
          <a:spcPct val="0"/>
        </a:spcBef>
        <a:spcAft>
          <a:spcPct val="0"/>
        </a:spcAft>
        <a:defRPr sz="5333">
          <a:solidFill>
            <a:schemeClr val="tx2"/>
          </a:solidFill>
          <a:latin typeface="Times New Roman" pitchFamily="18" charset="0"/>
        </a:defRPr>
      </a:lvl7pPr>
      <a:lvl8pPr marL="1828754" algn="l" rtl="0" eaLnBrk="1" fontAlgn="base" hangingPunct="1">
        <a:spcBef>
          <a:spcPct val="0"/>
        </a:spcBef>
        <a:spcAft>
          <a:spcPct val="0"/>
        </a:spcAft>
        <a:defRPr sz="5333">
          <a:solidFill>
            <a:schemeClr val="tx2"/>
          </a:solidFill>
          <a:latin typeface="Times New Roman" pitchFamily="18" charset="0"/>
        </a:defRPr>
      </a:lvl8pPr>
      <a:lvl9pPr marL="2438339" algn="l" rtl="0" eaLnBrk="1" fontAlgn="base" hangingPunct="1">
        <a:spcBef>
          <a:spcPct val="0"/>
        </a:spcBef>
        <a:spcAft>
          <a:spcPct val="0"/>
        </a:spcAft>
        <a:defRPr sz="5333">
          <a:solidFill>
            <a:schemeClr val="tx2"/>
          </a:solidFill>
          <a:latin typeface="Times New Roman" pitchFamily="18" charset="0"/>
        </a:defRPr>
      </a:lvl9pPr>
    </p:titleStyle>
    <p:bodyStyle>
      <a:lvl1pPr marL="0" indent="0" algn="l" rtl="0" eaLnBrk="1" fontAlgn="base" hangingPunct="1">
        <a:spcBef>
          <a:spcPct val="20000"/>
        </a:spcBef>
        <a:spcAft>
          <a:spcPct val="0"/>
        </a:spcAft>
        <a:buClr>
          <a:srgbClr val="0A648F"/>
        </a:buClr>
        <a:buSzPct val="80000"/>
        <a:buFont typeface="Wingdings" pitchFamily="2" charset="2"/>
        <a:buNone/>
        <a:defRPr sz="2667" baseline="0">
          <a:solidFill>
            <a:schemeClr val="tx1"/>
          </a:solidFill>
          <a:latin typeface="+mn-lt"/>
          <a:ea typeface="ＭＳ Ｐゴシック" charset="0"/>
          <a:cs typeface="ＭＳ Ｐゴシック" charset="0"/>
        </a:defRPr>
      </a:lvl1pPr>
      <a:lvl2pPr marL="609585" indent="0" algn="l" rtl="0" eaLnBrk="1" fontAlgn="base" hangingPunct="1">
        <a:spcBef>
          <a:spcPct val="20000"/>
        </a:spcBef>
        <a:spcAft>
          <a:spcPct val="0"/>
        </a:spcAft>
        <a:buClr>
          <a:srgbClr val="0A648F"/>
        </a:buClr>
        <a:buNone/>
        <a:defRPr sz="2133">
          <a:solidFill>
            <a:schemeClr val="tx1"/>
          </a:solidFill>
          <a:latin typeface="+mn-lt"/>
          <a:ea typeface="ＭＳ Ｐゴシック" charset="0"/>
        </a:defRPr>
      </a:lvl2pPr>
      <a:lvl3pPr marL="1523962" indent="-304792" algn="l" rtl="0" eaLnBrk="1" fontAlgn="base" hangingPunct="1">
        <a:spcBef>
          <a:spcPct val="20000"/>
        </a:spcBef>
        <a:spcAft>
          <a:spcPct val="0"/>
        </a:spcAft>
        <a:buClr>
          <a:srgbClr val="0A648F"/>
        </a:buClr>
        <a:buSzPct val="65000"/>
        <a:buFont typeface="Wingdings" pitchFamily="2" charset="2"/>
        <a:buChar char="o"/>
        <a:defRPr sz="3733">
          <a:solidFill>
            <a:schemeClr val="bg1"/>
          </a:solidFill>
          <a:latin typeface="+mn-lt"/>
          <a:ea typeface="ＭＳ Ｐゴシック" charset="0"/>
        </a:defRPr>
      </a:lvl3pPr>
      <a:lvl4pPr marL="2133547" indent="-304792" algn="l" rtl="0" eaLnBrk="1" fontAlgn="base" hangingPunct="1">
        <a:spcBef>
          <a:spcPct val="20000"/>
        </a:spcBef>
        <a:spcAft>
          <a:spcPct val="0"/>
        </a:spcAft>
        <a:buClr>
          <a:srgbClr val="0A648F"/>
        </a:buClr>
        <a:buSzPct val="80000"/>
        <a:buChar char="–"/>
        <a:defRPr sz="3733">
          <a:solidFill>
            <a:schemeClr val="bg1"/>
          </a:solidFill>
          <a:latin typeface="+mn-lt"/>
          <a:ea typeface="ＭＳ Ｐゴシック" charset="0"/>
        </a:defRPr>
      </a:lvl4pPr>
      <a:lvl5pPr marL="2743131" indent="-304792" algn="l" rtl="0" eaLnBrk="1" fontAlgn="base" hangingPunct="1">
        <a:spcBef>
          <a:spcPct val="20000"/>
        </a:spcBef>
        <a:spcAft>
          <a:spcPct val="0"/>
        </a:spcAft>
        <a:buClr>
          <a:srgbClr val="0A648F"/>
        </a:buClr>
        <a:buSzPct val="90000"/>
        <a:buChar char="»"/>
        <a:defRPr sz="3733">
          <a:solidFill>
            <a:schemeClr val="bg1"/>
          </a:solidFill>
          <a:latin typeface="+mn-lt"/>
          <a:ea typeface="ＭＳ Ｐゴシック" charset="0"/>
        </a:defRPr>
      </a:lvl5pPr>
      <a:lvl6pPr marL="3352716" indent="-304792" algn="l" rtl="0" eaLnBrk="1" fontAlgn="base" hangingPunct="1">
        <a:spcBef>
          <a:spcPct val="20000"/>
        </a:spcBef>
        <a:spcAft>
          <a:spcPct val="0"/>
        </a:spcAft>
        <a:buClr>
          <a:srgbClr val="CCFFFF"/>
        </a:buClr>
        <a:buSzPct val="90000"/>
        <a:buChar char="»"/>
        <a:defRPr sz="3733" b="1">
          <a:solidFill>
            <a:schemeClr val="tx1"/>
          </a:solidFill>
          <a:latin typeface="+mn-lt"/>
        </a:defRPr>
      </a:lvl6pPr>
      <a:lvl7pPr marL="3962301" indent="-304792" algn="l" rtl="0" eaLnBrk="1" fontAlgn="base" hangingPunct="1">
        <a:spcBef>
          <a:spcPct val="20000"/>
        </a:spcBef>
        <a:spcAft>
          <a:spcPct val="0"/>
        </a:spcAft>
        <a:buClr>
          <a:srgbClr val="CCFFFF"/>
        </a:buClr>
        <a:buSzPct val="90000"/>
        <a:buChar char="»"/>
        <a:defRPr sz="3733" b="1">
          <a:solidFill>
            <a:schemeClr val="tx1"/>
          </a:solidFill>
          <a:latin typeface="+mn-lt"/>
        </a:defRPr>
      </a:lvl7pPr>
      <a:lvl8pPr marL="4571886" indent="-304792" algn="l" rtl="0" eaLnBrk="1" fontAlgn="base" hangingPunct="1">
        <a:spcBef>
          <a:spcPct val="20000"/>
        </a:spcBef>
        <a:spcAft>
          <a:spcPct val="0"/>
        </a:spcAft>
        <a:buClr>
          <a:srgbClr val="CCFFFF"/>
        </a:buClr>
        <a:buSzPct val="90000"/>
        <a:buChar char="»"/>
        <a:defRPr sz="3733" b="1">
          <a:solidFill>
            <a:schemeClr val="tx1"/>
          </a:solidFill>
          <a:latin typeface="+mn-lt"/>
        </a:defRPr>
      </a:lvl8pPr>
      <a:lvl9pPr marL="5181470" indent="-304792" algn="l" rtl="0" eaLnBrk="1" fontAlgn="base" hangingPunct="1">
        <a:spcBef>
          <a:spcPct val="20000"/>
        </a:spcBef>
        <a:spcAft>
          <a:spcPct val="0"/>
        </a:spcAft>
        <a:buClr>
          <a:srgbClr val="CCFFFF"/>
        </a:buClr>
        <a:buSzPct val="90000"/>
        <a:buChar char="»"/>
        <a:defRPr sz="3733" b="1">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dirty="0">
                <a:latin typeface="+mn-lt"/>
              </a:rPr>
              <a:t>Developments to established dose-finding methodologies for application in trials with complex and innovative designs </a:t>
            </a:r>
            <a:endParaRPr lang="en-GB" dirty="0"/>
          </a:p>
        </p:txBody>
      </p:sp>
      <p:sp>
        <p:nvSpPr>
          <p:cNvPr id="6" name="Text Placeholder 5"/>
          <p:cNvSpPr>
            <a:spLocks noGrp="1"/>
          </p:cNvSpPr>
          <p:nvPr>
            <p:ph type="body" sz="quarter" idx="10"/>
          </p:nvPr>
        </p:nvSpPr>
        <p:spPr>
          <a:xfrm>
            <a:off x="623392" y="3676870"/>
            <a:ext cx="6335679" cy="1056547"/>
          </a:xfrm>
        </p:spPr>
        <p:txBody>
          <a:bodyPr/>
          <a:lstStyle/>
          <a:p>
            <a:pPr marL="0" indent="0">
              <a:buNone/>
            </a:pPr>
            <a:r>
              <a:rPr lang="en-US" dirty="0"/>
              <a:t>Amit Patel</a:t>
            </a:r>
          </a:p>
          <a:p>
            <a:pPr marL="0" indent="0">
              <a:buNone/>
            </a:pPr>
            <a:r>
              <a:rPr lang="en-US" dirty="0"/>
              <a:t>Supervisors: Prof. Lucinda Billingham, Dr. Kristian Brock</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B77637-96BA-CCD6-74A8-6781D67ADA12}"/>
              </a:ext>
            </a:extLst>
          </p:cNvPr>
          <p:cNvSpPr>
            <a:spLocks noGrp="1"/>
          </p:cNvSpPr>
          <p:nvPr>
            <p:ph type="title"/>
          </p:nvPr>
        </p:nvSpPr>
        <p:spPr>
          <a:xfrm>
            <a:off x="527381" y="548680"/>
            <a:ext cx="10363200" cy="1143000"/>
          </a:xfrm>
        </p:spPr>
        <p:txBody>
          <a:bodyPr/>
          <a:lstStyle/>
          <a:p>
            <a:r>
              <a:rPr lang="en-US" dirty="0"/>
              <a:t>Application</a:t>
            </a:r>
            <a:endParaRPr lang="en-GB" dirty="0"/>
          </a:p>
        </p:txBody>
      </p:sp>
      <p:sp>
        <p:nvSpPr>
          <p:cNvPr id="10" name="Content Placeholder 2">
            <a:extLst>
              <a:ext uri="{FF2B5EF4-FFF2-40B4-BE49-F238E27FC236}">
                <a16:creationId xmlns:a16="http://schemas.microsoft.com/office/drawing/2014/main" id="{5880BE56-4807-E549-C878-A352A1DEB6B5}"/>
              </a:ext>
            </a:extLst>
          </p:cNvPr>
          <p:cNvSpPr txBox="1">
            <a:spLocks/>
          </p:cNvSpPr>
          <p:nvPr/>
        </p:nvSpPr>
        <p:spPr>
          <a:xfrm>
            <a:off x="527381" y="1641623"/>
            <a:ext cx="6024421" cy="3936437"/>
          </a:xfrm>
          <a:prstGeom prst="rect">
            <a:avLst/>
          </a:prstGeom>
        </p:spPr>
        <p:txBody>
          <a:bodyPr/>
          <a:lstStyle>
            <a:lvl1pPr marL="457189" indent="-457189" algn="l" rtl="0" eaLnBrk="1" fontAlgn="base" hangingPunct="1">
              <a:spcBef>
                <a:spcPct val="20000"/>
              </a:spcBef>
              <a:spcAft>
                <a:spcPct val="0"/>
              </a:spcAft>
              <a:buClr>
                <a:schemeClr val="tx1"/>
              </a:buClr>
              <a:buSzPct val="80000"/>
              <a:buFont typeface="Wingdings" panose="05000000000000000000" pitchFamily="2" charset="2"/>
              <a:buChar char="§"/>
              <a:defRPr sz="2667" b="0" baseline="0">
                <a:solidFill>
                  <a:schemeClr val="tx1"/>
                </a:solidFill>
                <a:latin typeface="+mn-lt"/>
                <a:ea typeface="ＭＳ Ｐゴシック" charset="0"/>
                <a:cs typeface="ＭＳ Ｐゴシック" charset="0"/>
              </a:defRPr>
            </a:lvl1pPr>
            <a:lvl2pPr marL="609585" indent="0" algn="l" rtl="0" eaLnBrk="1" fontAlgn="base" hangingPunct="1">
              <a:spcBef>
                <a:spcPct val="20000"/>
              </a:spcBef>
              <a:spcAft>
                <a:spcPct val="0"/>
              </a:spcAft>
              <a:buClr>
                <a:srgbClr val="0A648F"/>
              </a:buClr>
              <a:buNone/>
              <a:defRPr sz="2133" b="0">
                <a:solidFill>
                  <a:schemeClr val="tx1"/>
                </a:solidFill>
                <a:latin typeface="+mn-lt"/>
                <a:ea typeface="ＭＳ Ｐゴシック" charset="0"/>
              </a:defRPr>
            </a:lvl2pPr>
            <a:lvl3pPr marL="1523962" indent="-304792" algn="l" rtl="0" eaLnBrk="1" fontAlgn="base" hangingPunct="1">
              <a:spcBef>
                <a:spcPct val="20000"/>
              </a:spcBef>
              <a:spcAft>
                <a:spcPct val="0"/>
              </a:spcAft>
              <a:buClr>
                <a:srgbClr val="0A648F"/>
              </a:buClr>
              <a:buSzPct val="65000"/>
              <a:buFont typeface="Wingdings" pitchFamily="2" charset="2"/>
              <a:buChar char="o"/>
              <a:defRPr sz="3733" b="0">
                <a:solidFill>
                  <a:schemeClr val="bg1"/>
                </a:solidFill>
                <a:latin typeface="+mn-lt"/>
                <a:ea typeface="ＭＳ Ｐゴシック" charset="0"/>
              </a:defRPr>
            </a:lvl3pPr>
            <a:lvl4pPr marL="2133547" indent="-304792" algn="l" rtl="0" eaLnBrk="1" fontAlgn="base" hangingPunct="1">
              <a:spcBef>
                <a:spcPct val="20000"/>
              </a:spcBef>
              <a:spcAft>
                <a:spcPct val="0"/>
              </a:spcAft>
              <a:buClr>
                <a:srgbClr val="0A648F"/>
              </a:buClr>
              <a:buSzPct val="80000"/>
              <a:buChar char="–"/>
              <a:defRPr sz="3733" b="0">
                <a:solidFill>
                  <a:schemeClr val="bg1"/>
                </a:solidFill>
                <a:latin typeface="+mn-lt"/>
                <a:ea typeface="ＭＳ Ｐゴシック" charset="0"/>
              </a:defRPr>
            </a:lvl4pPr>
            <a:lvl5pPr marL="2743131" indent="-304792" algn="l" rtl="0" eaLnBrk="1" fontAlgn="base" hangingPunct="1">
              <a:spcBef>
                <a:spcPct val="20000"/>
              </a:spcBef>
              <a:spcAft>
                <a:spcPct val="0"/>
              </a:spcAft>
              <a:buClr>
                <a:srgbClr val="0A648F"/>
              </a:buClr>
              <a:buSzPct val="90000"/>
              <a:buChar char="»"/>
              <a:defRPr sz="3733" b="0">
                <a:solidFill>
                  <a:schemeClr val="bg1"/>
                </a:solidFill>
                <a:latin typeface="+mn-lt"/>
                <a:ea typeface="ＭＳ Ｐゴシック" charset="0"/>
              </a:defRPr>
            </a:lvl5pPr>
            <a:lvl6pPr marL="3352716" indent="-304792" algn="l" rtl="0" eaLnBrk="1" fontAlgn="base" hangingPunct="1">
              <a:spcBef>
                <a:spcPct val="20000"/>
              </a:spcBef>
              <a:spcAft>
                <a:spcPct val="0"/>
              </a:spcAft>
              <a:buClr>
                <a:srgbClr val="CCFFFF"/>
              </a:buClr>
              <a:buSzPct val="90000"/>
              <a:buChar char="»"/>
              <a:defRPr sz="3733" b="1">
                <a:solidFill>
                  <a:schemeClr val="tx1"/>
                </a:solidFill>
                <a:latin typeface="+mn-lt"/>
              </a:defRPr>
            </a:lvl6pPr>
            <a:lvl7pPr marL="3962301" indent="-304792" algn="l" rtl="0" eaLnBrk="1" fontAlgn="base" hangingPunct="1">
              <a:spcBef>
                <a:spcPct val="20000"/>
              </a:spcBef>
              <a:spcAft>
                <a:spcPct val="0"/>
              </a:spcAft>
              <a:buClr>
                <a:srgbClr val="CCFFFF"/>
              </a:buClr>
              <a:buSzPct val="90000"/>
              <a:buChar char="»"/>
              <a:defRPr sz="3733" b="1">
                <a:solidFill>
                  <a:schemeClr val="tx1"/>
                </a:solidFill>
                <a:latin typeface="+mn-lt"/>
              </a:defRPr>
            </a:lvl7pPr>
            <a:lvl8pPr marL="4571886" indent="-304792" algn="l" rtl="0" eaLnBrk="1" fontAlgn="base" hangingPunct="1">
              <a:spcBef>
                <a:spcPct val="20000"/>
              </a:spcBef>
              <a:spcAft>
                <a:spcPct val="0"/>
              </a:spcAft>
              <a:buClr>
                <a:srgbClr val="CCFFFF"/>
              </a:buClr>
              <a:buSzPct val="90000"/>
              <a:buChar char="»"/>
              <a:defRPr sz="3733" b="1">
                <a:solidFill>
                  <a:schemeClr val="tx1"/>
                </a:solidFill>
                <a:latin typeface="+mn-lt"/>
              </a:defRPr>
            </a:lvl8pPr>
            <a:lvl9pPr marL="5181470" indent="-304792" algn="l" rtl="0" eaLnBrk="1" fontAlgn="base" hangingPunct="1">
              <a:spcBef>
                <a:spcPct val="20000"/>
              </a:spcBef>
              <a:spcAft>
                <a:spcPct val="0"/>
              </a:spcAft>
              <a:buClr>
                <a:srgbClr val="CCFFFF"/>
              </a:buClr>
              <a:buSzPct val="90000"/>
              <a:buChar char="»"/>
              <a:defRPr sz="3733" b="1">
                <a:solidFill>
                  <a:schemeClr val="tx1"/>
                </a:solidFill>
                <a:latin typeface="+mn-lt"/>
              </a:defRPr>
            </a:lvl9pPr>
          </a:lstStyle>
          <a:p>
            <a:r>
              <a:rPr lang="en-US" kern="0"/>
              <a:t>Standard Wages and Tait</a:t>
            </a:r>
          </a:p>
          <a:p>
            <a:endParaRPr lang="en-US" kern="0"/>
          </a:p>
          <a:p>
            <a:endParaRPr lang="en-US" kern="0"/>
          </a:p>
          <a:p>
            <a:endParaRPr lang="en-US" kern="0"/>
          </a:p>
          <a:p>
            <a:r>
              <a:rPr lang="en-US" kern="0"/>
              <a:t>RtC-WT</a:t>
            </a:r>
          </a:p>
          <a:p>
            <a:endParaRPr lang="en-GB" kern="0"/>
          </a:p>
          <a:p>
            <a:endParaRPr lang="en-GB" kern="0" dirty="0"/>
          </a:p>
        </p:txBody>
      </p:sp>
      <p:pic>
        <p:nvPicPr>
          <p:cNvPr id="11" name="Picture 10">
            <a:extLst>
              <a:ext uri="{FF2B5EF4-FFF2-40B4-BE49-F238E27FC236}">
                <a16:creationId xmlns:a16="http://schemas.microsoft.com/office/drawing/2014/main" id="{A0DDDADB-BE20-9890-E75E-D6F248AD61E3}"/>
              </a:ext>
            </a:extLst>
          </p:cNvPr>
          <p:cNvPicPr>
            <a:picLocks noChangeAspect="1"/>
          </p:cNvPicPr>
          <p:nvPr/>
        </p:nvPicPr>
        <p:blipFill>
          <a:blip r:embed="rId3"/>
          <a:stretch>
            <a:fillRect/>
          </a:stretch>
        </p:blipFill>
        <p:spPr>
          <a:xfrm>
            <a:off x="921866" y="2323491"/>
            <a:ext cx="2832207" cy="1242348"/>
          </a:xfrm>
          <a:prstGeom prst="rect">
            <a:avLst/>
          </a:prstGeom>
        </p:spPr>
      </p:pic>
      <p:pic>
        <p:nvPicPr>
          <p:cNvPr id="12" name="Picture 11">
            <a:extLst>
              <a:ext uri="{FF2B5EF4-FFF2-40B4-BE49-F238E27FC236}">
                <a16:creationId xmlns:a16="http://schemas.microsoft.com/office/drawing/2014/main" id="{37643E38-1DC0-6272-3D57-790385E3812B}"/>
              </a:ext>
            </a:extLst>
          </p:cNvPr>
          <p:cNvPicPr>
            <a:picLocks noChangeAspect="1"/>
          </p:cNvPicPr>
          <p:nvPr/>
        </p:nvPicPr>
        <p:blipFill>
          <a:blip r:embed="rId4"/>
          <a:stretch>
            <a:fillRect/>
          </a:stretch>
        </p:blipFill>
        <p:spPr>
          <a:xfrm>
            <a:off x="921866" y="4546704"/>
            <a:ext cx="1111307" cy="482625"/>
          </a:xfrm>
          <a:prstGeom prst="rect">
            <a:avLst/>
          </a:prstGeom>
        </p:spPr>
      </p:pic>
      <p:pic>
        <p:nvPicPr>
          <p:cNvPr id="13" name="Picture 12">
            <a:extLst>
              <a:ext uri="{FF2B5EF4-FFF2-40B4-BE49-F238E27FC236}">
                <a16:creationId xmlns:a16="http://schemas.microsoft.com/office/drawing/2014/main" id="{FD20E522-5732-5796-564A-42B501D9DC7B}"/>
              </a:ext>
            </a:extLst>
          </p:cNvPr>
          <p:cNvPicPr>
            <a:picLocks noChangeAspect="1"/>
          </p:cNvPicPr>
          <p:nvPr/>
        </p:nvPicPr>
        <p:blipFill>
          <a:blip r:embed="rId5"/>
          <a:stretch>
            <a:fillRect/>
          </a:stretch>
        </p:blipFill>
        <p:spPr>
          <a:xfrm>
            <a:off x="2845758" y="4311741"/>
            <a:ext cx="3530781" cy="952549"/>
          </a:xfrm>
          <a:prstGeom prst="rect">
            <a:avLst/>
          </a:prstGeom>
        </p:spPr>
      </p:pic>
    </p:spTree>
    <p:extLst>
      <p:ext uri="{BB962C8B-B14F-4D97-AF65-F5344CB8AC3E}">
        <p14:creationId xmlns:p14="http://schemas.microsoft.com/office/powerpoint/2010/main" val="86300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393B-9D45-6A78-76AE-AFC6E68BB8B0}"/>
              </a:ext>
            </a:extLst>
          </p:cNvPr>
          <p:cNvSpPr>
            <a:spLocks noGrp="1"/>
          </p:cNvSpPr>
          <p:nvPr>
            <p:ph type="title"/>
          </p:nvPr>
        </p:nvSpPr>
        <p:spPr/>
        <p:txBody>
          <a:bodyPr/>
          <a:lstStyle/>
          <a:p>
            <a:r>
              <a:rPr lang="en-US" dirty="0"/>
              <a:t>Simulations - Scenarios</a:t>
            </a:r>
            <a:endParaRPr lang="en-GB" dirty="0"/>
          </a:p>
        </p:txBody>
      </p:sp>
      <p:pic>
        <p:nvPicPr>
          <p:cNvPr id="4" name="Picture 3">
            <a:extLst>
              <a:ext uri="{FF2B5EF4-FFF2-40B4-BE49-F238E27FC236}">
                <a16:creationId xmlns:a16="http://schemas.microsoft.com/office/drawing/2014/main" id="{EE9E913F-6020-47F7-E0B5-67058FCDE2CF}"/>
              </a:ext>
            </a:extLst>
          </p:cNvPr>
          <p:cNvPicPr>
            <a:picLocks noChangeAspect="1"/>
          </p:cNvPicPr>
          <p:nvPr/>
        </p:nvPicPr>
        <p:blipFill>
          <a:blip r:embed="rId3"/>
          <a:stretch>
            <a:fillRect/>
          </a:stretch>
        </p:blipFill>
        <p:spPr>
          <a:xfrm>
            <a:off x="313898" y="1560592"/>
            <a:ext cx="6291123" cy="4338058"/>
          </a:xfrm>
          <a:prstGeom prst="rect">
            <a:avLst/>
          </a:prstGeom>
        </p:spPr>
      </p:pic>
      <p:pic>
        <p:nvPicPr>
          <p:cNvPr id="5" name="Picture 4">
            <a:extLst>
              <a:ext uri="{FF2B5EF4-FFF2-40B4-BE49-F238E27FC236}">
                <a16:creationId xmlns:a16="http://schemas.microsoft.com/office/drawing/2014/main" id="{B1187C45-FE67-40AF-6CB1-1A927203F89A}"/>
              </a:ext>
            </a:extLst>
          </p:cNvPr>
          <p:cNvPicPr>
            <a:picLocks noChangeAspect="1"/>
          </p:cNvPicPr>
          <p:nvPr/>
        </p:nvPicPr>
        <p:blipFill>
          <a:blip r:embed="rId4"/>
          <a:stretch>
            <a:fillRect/>
          </a:stretch>
        </p:blipFill>
        <p:spPr>
          <a:xfrm>
            <a:off x="7009746" y="124884"/>
            <a:ext cx="4977068" cy="6225582"/>
          </a:xfrm>
          <a:prstGeom prst="rect">
            <a:avLst/>
          </a:prstGeom>
        </p:spPr>
      </p:pic>
    </p:spTree>
    <p:extLst>
      <p:ext uri="{BB962C8B-B14F-4D97-AF65-F5344CB8AC3E}">
        <p14:creationId xmlns:p14="http://schemas.microsoft.com/office/powerpoint/2010/main" val="3817047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B8D9-3DBA-EC50-3C75-ECB83FE3ACED}"/>
              </a:ext>
            </a:extLst>
          </p:cNvPr>
          <p:cNvSpPr>
            <a:spLocks noGrp="1"/>
          </p:cNvSpPr>
          <p:nvPr>
            <p:ph type="title"/>
          </p:nvPr>
        </p:nvSpPr>
        <p:spPr/>
        <p:txBody>
          <a:bodyPr/>
          <a:lstStyle/>
          <a:p>
            <a:r>
              <a:rPr lang="en-US" dirty="0"/>
              <a:t>Simulation - Results</a:t>
            </a:r>
            <a:endParaRPr lang="en-GB" dirty="0"/>
          </a:p>
        </p:txBody>
      </p:sp>
      <p:pic>
        <p:nvPicPr>
          <p:cNvPr id="4" name="Content Placeholder 3">
            <a:extLst>
              <a:ext uri="{FF2B5EF4-FFF2-40B4-BE49-F238E27FC236}">
                <a16:creationId xmlns:a16="http://schemas.microsoft.com/office/drawing/2014/main" id="{03F11354-7712-DBA5-61F5-0CB2B82CC2DF}"/>
              </a:ext>
            </a:extLst>
          </p:cNvPr>
          <p:cNvPicPr>
            <a:picLocks noGrp="1" noChangeAspect="1"/>
          </p:cNvPicPr>
          <p:nvPr>
            <p:ph idx="1"/>
          </p:nvPr>
        </p:nvPicPr>
        <p:blipFill>
          <a:blip r:embed="rId3"/>
          <a:stretch>
            <a:fillRect/>
          </a:stretch>
        </p:blipFill>
        <p:spPr>
          <a:xfrm>
            <a:off x="1528107" y="1797050"/>
            <a:ext cx="8361085" cy="4511675"/>
          </a:xfrm>
          <a:prstGeom prst="rect">
            <a:avLst/>
          </a:prstGeom>
        </p:spPr>
      </p:pic>
    </p:spTree>
    <p:extLst>
      <p:ext uri="{BB962C8B-B14F-4D97-AF65-F5344CB8AC3E}">
        <p14:creationId xmlns:p14="http://schemas.microsoft.com/office/powerpoint/2010/main" val="243846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B58A-3E20-DAA4-6DB7-8A96443F0DED}"/>
              </a:ext>
            </a:extLst>
          </p:cNvPr>
          <p:cNvSpPr>
            <a:spLocks noGrp="1"/>
          </p:cNvSpPr>
          <p:nvPr>
            <p:ph type="title"/>
          </p:nvPr>
        </p:nvSpPr>
        <p:spPr/>
        <p:txBody>
          <a:bodyPr/>
          <a:lstStyle/>
          <a:p>
            <a:r>
              <a:rPr lang="en-US" dirty="0"/>
              <a:t>Alternative Designs – Simulation Results</a:t>
            </a:r>
            <a:endParaRPr lang="en-GB" dirty="0"/>
          </a:p>
        </p:txBody>
      </p:sp>
      <p:pic>
        <p:nvPicPr>
          <p:cNvPr id="4" name="Content Placeholder 3">
            <a:extLst>
              <a:ext uri="{FF2B5EF4-FFF2-40B4-BE49-F238E27FC236}">
                <a16:creationId xmlns:a16="http://schemas.microsoft.com/office/drawing/2014/main" id="{6DBEDC3C-C277-B926-DAF1-4EF891295DE5}"/>
              </a:ext>
            </a:extLst>
          </p:cNvPr>
          <p:cNvPicPr>
            <a:picLocks noGrp="1" noChangeAspect="1"/>
          </p:cNvPicPr>
          <p:nvPr>
            <p:ph idx="1"/>
          </p:nvPr>
        </p:nvPicPr>
        <p:blipFill>
          <a:blip r:embed="rId3"/>
          <a:stretch>
            <a:fillRect/>
          </a:stretch>
        </p:blipFill>
        <p:spPr>
          <a:xfrm>
            <a:off x="527050" y="2809913"/>
            <a:ext cx="10363200" cy="2485948"/>
          </a:xfrm>
          <a:prstGeom prst="rect">
            <a:avLst/>
          </a:prstGeom>
        </p:spPr>
      </p:pic>
    </p:spTree>
    <p:extLst>
      <p:ext uri="{BB962C8B-B14F-4D97-AF65-F5344CB8AC3E}">
        <p14:creationId xmlns:p14="http://schemas.microsoft.com/office/powerpoint/2010/main" val="239449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D5E8-0276-7535-0180-A82DFAC3E1D8}"/>
              </a:ext>
            </a:extLst>
          </p:cNvPr>
          <p:cNvSpPr>
            <a:spLocks noGrp="1"/>
          </p:cNvSpPr>
          <p:nvPr>
            <p:ph type="title"/>
          </p:nvPr>
        </p:nvSpPr>
        <p:spPr/>
        <p:txBody>
          <a:bodyPr/>
          <a:lstStyle/>
          <a:p>
            <a:r>
              <a:rPr lang="en-US" dirty="0" err="1"/>
              <a:t>RtC</a:t>
            </a:r>
            <a:r>
              <a:rPr lang="en-US" dirty="0"/>
              <a:t> Wages and Tait </a:t>
            </a:r>
            <a:endParaRPr lang="en-GB" dirty="0"/>
          </a:p>
        </p:txBody>
      </p:sp>
      <p:sp>
        <p:nvSpPr>
          <p:cNvPr id="3" name="Content Placeholder 2">
            <a:extLst>
              <a:ext uri="{FF2B5EF4-FFF2-40B4-BE49-F238E27FC236}">
                <a16:creationId xmlns:a16="http://schemas.microsoft.com/office/drawing/2014/main" id="{F291DF17-18FA-60A9-839D-5C74FDBD47FC}"/>
              </a:ext>
            </a:extLst>
          </p:cNvPr>
          <p:cNvSpPr>
            <a:spLocks noGrp="1"/>
          </p:cNvSpPr>
          <p:nvPr>
            <p:ph idx="1"/>
          </p:nvPr>
        </p:nvSpPr>
        <p:spPr/>
        <p:txBody>
          <a:bodyPr/>
          <a:lstStyle/>
          <a:p>
            <a:r>
              <a:rPr lang="en-US" dirty="0" err="1"/>
              <a:t>RtC</a:t>
            </a:r>
            <a:r>
              <a:rPr lang="en-US" dirty="0"/>
              <a:t>-WT maintains reasonable operating characteristics when </a:t>
            </a:r>
            <a:r>
              <a:rPr lang="en-US" dirty="0" err="1"/>
              <a:t>randomising</a:t>
            </a:r>
            <a:r>
              <a:rPr lang="en-US" dirty="0"/>
              <a:t> patients to a control dose </a:t>
            </a:r>
          </a:p>
          <a:p>
            <a:r>
              <a:rPr lang="en-US" dirty="0"/>
              <a:t>We investigated a variety of </a:t>
            </a:r>
            <a:r>
              <a:rPr lang="en-US" dirty="0" err="1"/>
              <a:t>parametrisations</a:t>
            </a:r>
            <a:r>
              <a:rPr lang="en-US" dirty="0"/>
              <a:t> </a:t>
            </a:r>
          </a:p>
          <a:p>
            <a:r>
              <a:rPr lang="en-US" dirty="0"/>
              <a:t>We made comparisons to alternative designs</a:t>
            </a:r>
          </a:p>
          <a:p>
            <a:r>
              <a:rPr lang="en-US" dirty="0"/>
              <a:t>Further work: </a:t>
            </a:r>
            <a:br>
              <a:rPr lang="en-US" dirty="0"/>
            </a:br>
            <a:r>
              <a:rPr lang="en-US" dirty="0"/>
              <a:t>	- Investigate the power this design would have in comparison to a randomized phase II trial</a:t>
            </a:r>
            <a:endParaRPr lang="en-GB" dirty="0"/>
          </a:p>
        </p:txBody>
      </p:sp>
    </p:spTree>
    <p:extLst>
      <p:ext uri="{BB962C8B-B14F-4D97-AF65-F5344CB8AC3E}">
        <p14:creationId xmlns:p14="http://schemas.microsoft.com/office/powerpoint/2010/main" val="3258849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B8C8-EC20-D7F1-DE3C-D16BE797C967}"/>
              </a:ext>
            </a:extLst>
          </p:cNvPr>
          <p:cNvSpPr>
            <a:spLocks noGrp="1"/>
          </p:cNvSpPr>
          <p:nvPr>
            <p:ph type="title"/>
          </p:nvPr>
        </p:nvSpPr>
        <p:spPr/>
        <p:txBody>
          <a:bodyPr/>
          <a:lstStyle/>
          <a:p>
            <a:r>
              <a:rPr lang="en-US" dirty="0"/>
              <a:t>TITE - DTPs</a:t>
            </a:r>
            <a:endParaRPr lang="en-GB" dirty="0"/>
          </a:p>
        </p:txBody>
      </p:sp>
      <p:pic>
        <p:nvPicPr>
          <p:cNvPr id="5" name="Picture 4">
            <a:extLst>
              <a:ext uri="{FF2B5EF4-FFF2-40B4-BE49-F238E27FC236}">
                <a16:creationId xmlns:a16="http://schemas.microsoft.com/office/drawing/2014/main" id="{596D9E9D-0BB9-F44D-3AE6-60A69BC785E6}"/>
              </a:ext>
            </a:extLst>
          </p:cNvPr>
          <p:cNvPicPr>
            <a:picLocks noChangeAspect="1"/>
          </p:cNvPicPr>
          <p:nvPr/>
        </p:nvPicPr>
        <p:blipFill>
          <a:blip r:embed="rId3"/>
          <a:stretch>
            <a:fillRect/>
          </a:stretch>
        </p:blipFill>
        <p:spPr>
          <a:xfrm>
            <a:off x="3490336" y="933918"/>
            <a:ext cx="5211327" cy="5375402"/>
          </a:xfrm>
          <a:prstGeom prst="rect">
            <a:avLst/>
          </a:prstGeom>
        </p:spPr>
      </p:pic>
    </p:spTree>
    <p:extLst>
      <p:ext uri="{BB962C8B-B14F-4D97-AF65-F5344CB8AC3E}">
        <p14:creationId xmlns:p14="http://schemas.microsoft.com/office/powerpoint/2010/main" val="3828257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84A6-F5CB-D1F9-F953-CD378102DA63}"/>
              </a:ext>
            </a:extLst>
          </p:cNvPr>
          <p:cNvSpPr>
            <a:spLocks noGrp="1"/>
          </p:cNvSpPr>
          <p:nvPr>
            <p:ph type="title"/>
          </p:nvPr>
        </p:nvSpPr>
        <p:spPr/>
        <p:txBody>
          <a:bodyPr/>
          <a:lstStyle/>
          <a:p>
            <a:r>
              <a:rPr lang="en-US" dirty="0"/>
              <a:t>Further work </a:t>
            </a:r>
            <a:endParaRPr lang="en-GB" dirty="0"/>
          </a:p>
        </p:txBody>
      </p:sp>
      <p:sp>
        <p:nvSpPr>
          <p:cNvPr id="3" name="Content Placeholder 2">
            <a:extLst>
              <a:ext uri="{FF2B5EF4-FFF2-40B4-BE49-F238E27FC236}">
                <a16:creationId xmlns:a16="http://schemas.microsoft.com/office/drawing/2014/main" id="{B8322818-7DA5-F0A5-9AB8-43106E10984C}"/>
              </a:ext>
            </a:extLst>
          </p:cNvPr>
          <p:cNvSpPr>
            <a:spLocks noGrp="1"/>
          </p:cNvSpPr>
          <p:nvPr>
            <p:ph idx="1"/>
          </p:nvPr>
        </p:nvSpPr>
        <p:spPr/>
        <p:txBody>
          <a:bodyPr/>
          <a:lstStyle/>
          <a:p>
            <a:r>
              <a:rPr lang="en-US" dirty="0"/>
              <a:t>Shannon Entropy: </a:t>
            </a:r>
          </a:p>
          <a:p>
            <a:endParaRPr lang="en-GB" dirty="0"/>
          </a:p>
        </p:txBody>
      </p:sp>
      <p:pic>
        <p:nvPicPr>
          <p:cNvPr id="1028" name="Picture 4" descr="Calculating Shannon entropy | DAX Cookbook">
            <a:extLst>
              <a:ext uri="{FF2B5EF4-FFF2-40B4-BE49-F238E27FC236}">
                <a16:creationId xmlns:a16="http://schemas.microsoft.com/office/drawing/2014/main" id="{65FA6199-CE07-B538-49EA-CA6EFC582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827" y="2585213"/>
            <a:ext cx="3885063" cy="84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3A4E-0ED7-31AE-9E67-78072AD96D20}"/>
              </a:ext>
            </a:extLst>
          </p:cNvPr>
          <p:cNvSpPr>
            <a:spLocks noGrp="1"/>
          </p:cNvSpPr>
          <p:nvPr>
            <p:ph type="title"/>
          </p:nvPr>
        </p:nvSpPr>
        <p:spPr/>
        <p:txBody>
          <a:bodyPr/>
          <a:lstStyle/>
          <a:p>
            <a:r>
              <a:rPr lang="en-US" dirty="0"/>
              <a:t>Aims </a:t>
            </a:r>
            <a:endParaRPr lang="en-GB" dirty="0"/>
          </a:p>
        </p:txBody>
      </p:sp>
      <p:sp>
        <p:nvSpPr>
          <p:cNvPr id="3" name="Content Placeholder 2">
            <a:extLst>
              <a:ext uri="{FF2B5EF4-FFF2-40B4-BE49-F238E27FC236}">
                <a16:creationId xmlns:a16="http://schemas.microsoft.com/office/drawing/2014/main" id="{17D10388-7A98-B207-72BA-1DCA82EB32DF}"/>
              </a:ext>
            </a:extLst>
          </p:cNvPr>
          <p:cNvSpPr>
            <a:spLocks noGrp="1"/>
          </p:cNvSpPr>
          <p:nvPr>
            <p:ph idx="1"/>
          </p:nvPr>
        </p:nvSpPr>
        <p:spPr/>
        <p:txBody>
          <a:bodyPr/>
          <a:lstStyle/>
          <a:p>
            <a:r>
              <a:rPr lang="en-GB" dirty="0"/>
              <a:t>Investigate existing methodologies</a:t>
            </a:r>
          </a:p>
          <a:p>
            <a:r>
              <a:rPr lang="en-GB" dirty="0"/>
              <a:t>Adapting current methodology </a:t>
            </a:r>
          </a:p>
          <a:p>
            <a:r>
              <a:rPr lang="en-GB" dirty="0"/>
              <a:t>Explore the application of these ideas </a:t>
            </a:r>
          </a:p>
        </p:txBody>
      </p:sp>
    </p:spTree>
    <p:extLst>
      <p:ext uri="{BB962C8B-B14F-4D97-AF65-F5344CB8AC3E}">
        <p14:creationId xmlns:p14="http://schemas.microsoft.com/office/powerpoint/2010/main" val="147567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53E6-ECF0-8E09-D938-E1B7FC5EAE96}"/>
              </a:ext>
            </a:extLst>
          </p:cNvPr>
          <p:cNvSpPr>
            <a:spLocks noGrp="1"/>
          </p:cNvSpPr>
          <p:nvPr>
            <p:ph type="title"/>
          </p:nvPr>
        </p:nvSpPr>
        <p:spPr/>
        <p:txBody>
          <a:bodyPr/>
          <a:lstStyle/>
          <a:p>
            <a:r>
              <a:rPr lang="en-US" dirty="0" err="1"/>
              <a:t>ADePT</a:t>
            </a:r>
            <a:r>
              <a:rPr lang="en-US" dirty="0"/>
              <a:t>-DDR</a:t>
            </a:r>
            <a:endParaRPr lang="en-GB" dirty="0"/>
          </a:p>
        </p:txBody>
      </p:sp>
      <p:sp>
        <p:nvSpPr>
          <p:cNvPr id="3" name="Content Placeholder 2">
            <a:extLst>
              <a:ext uri="{FF2B5EF4-FFF2-40B4-BE49-F238E27FC236}">
                <a16:creationId xmlns:a16="http://schemas.microsoft.com/office/drawing/2014/main" id="{E69F6054-5F0F-AEF2-ADD8-E768609B8C9A}"/>
              </a:ext>
            </a:extLst>
          </p:cNvPr>
          <p:cNvSpPr>
            <a:spLocks noGrp="1"/>
          </p:cNvSpPr>
          <p:nvPr>
            <p:ph idx="1"/>
          </p:nvPr>
        </p:nvSpPr>
        <p:spPr>
          <a:xfrm>
            <a:off x="527381" y="1520774"/>
            <a:ext cx="10363200" cy="5035301"/>
          </a:xfrm>
        </p:spPr>
        <p:txBody>
          <a:bodyPr/>
          <a:lstStyle/>
          <a:p>
            <a:r>
              <a:rPr lang="en-US" dirty="0"/>
              <a:t>Patient Population:</a:t>
            </a:r>
          </a:p>
          <a:p>
            <a:pPr marL="952485" lvl="1" indent="-342900">
              <a:buFont typeface="Arial" panose="020B0604020202020204" pitchFamily="34" charset="0"/>
              <a:buChar char="•"/>
            </a:pPr>
            <a:r>
              <a:rPr lang="en-US" dirty="0"/>
              <a:t>Patients with head and neck squamous cell carcinoma (HNSCC)</a:t>
            </a:r>
          </a:p>
          <a:p>
            <a:r>
              <a:rPr lang="en-US" dirty="0"/>
              <a:t>Intervention: </a:t>
            </a:r>
          </a:p>
          <a:p>
            <a:pPr marL="952485" lvl="1" indent="-342900">
              <a:buFont typeface="Arial" panose="020B0604020202020204" pitchFamily="34" charset="0"/>
              <a:buChar char="•"/>
            </a:pPr>
            <a:r>
              <a:rPr lang="en-US" dirty="0"/>
              <a:t>AZD6738 </a:t>
            </a:r>
          </a:p>
          <a:p>
            <a:pPr marL="952485" lvl="1" indent="-342900">
              <a:buFont typeface="Arial" panose="020B0604020202020204" pitchFamily="34" charset="0"/>
              <a:buChar char="•"/>
            </a:pPr>
            <a:r>
              <a:rPr lang="en-US" dirty="0"/>
              <a:t>Radiotherapy dose 70Gy, delivered in 35F over 7 weeks </a:t>
            </a:r>
          </a:p>
          <a:p>
            <a:r>
              <a:rPr lang="en-US" dirty="0"/>
              <a:t>Objectives / Outcomes:  </a:t>
            </a:r>
          </a:p>
          <a:p>
            <a:pPr marL="952485" lvl="1" indent="-342900">
              <a:buFont typeface="Arial" panose="020B0604020202020204" pitchFamily="34" charset="0"/>
              <a:buChar char="•"/>
            </a:pPr>
            <a:r>
              <a:rPr lang="en-US" dirty="0"/>
              <a:t>To evaluate the safety of AZD6738 in combination with Radiotherapy</a:t>
            </a:r>
          </a:p>
          <a:p>
            <a:pPr marL="952485" lvl="1" indent="-342900">
              <a:buFont typeface="Arial" panose="020B0604020202020204" pitchFamily="34" charset="0"/>
              <a:buChar char="•"/>
            </a:pPr>
            <a:r>
              <a:rPr lang="en-US" dirty="0"/>
              <a:t>Determine the recommended dose based on DLTs</a:t>
            </a:r>
          </a:p>
          <a:p>
            <a:r>
              <a:rPr lang="en-US" dirty="0"/>
              <a:t>Methodology:  </a:t>
            </a:r>
          </a:p>
          <a:p>
            <a:pPr marL="952485" lvl="1" indent="-342900">
              <a:buFont typeface="Arial" panose="020B0604020202020204" pitchFamily="34" charset="0"/>
              <a:buChar char="•"/>
            </a:pPr>
            <a:r>
              <a:rPr lang="en-US" dirty="0"/>
              <a:t>Partial ordering time-to-event continual reassessment method </a:t>
            </a:r>
          </a:p>
          <a:p>
            <a:pPr marL="952485" lvl="1" indent="-342900">
              <a:buFont typeface="Arial" panose="020B0604020202020204" pitchFamily="34" charset="0"/>
              <a:buChar char="•"/>
            </a:pPr>
            <a:r>
              <a:rPr lang="en-US" dirty="0"/>
              <a:t>PO-TITE-CRM</a:t>
            </a:r>
          </a:p>
        </p:txBody>
      </p:sp>
    </p:spTree>
    <p:extLst>
      <p:ext uri="{BB962C8B-B14F-4D97-AF65-F5344CB8AC3E}">
        <p14:creationId xmlns:p14="http://schemas.microsoft.com/office/powerpoint/2010/main" val="24643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EDC663-A640-620B-AC60-AF2D1DDA9A6C}"/>
              </a:ext>
            </a:extLst>
          </p:cNvPr>
          <p:cNvPicPr>
            <a:picLocks noChangeAspect="1"/>
          </p:cNvPicPr>
          <p:nvPr/>
        </p:nvPicPr>
        <p:blipFill>
          <a:blip r:embed="rId3"/>
          <a:stretch>
            <a:fillRect/>
          </a:stretch>
        </p:blipFill>
        <p:spPr>
          <a:xfrm rot="21143391">
            <a:off x="1083708" y="1045175"/>
            <a:ext cx="4593668" cy="685835"/>
          </a:xfrm>
          <a:prstGeom prst="rect">
            <a:avLst/>
          </a:prstGeom>
        </p:spPr>
      </p:pic>
      <p:pic>
        <p:nvPicPr>
          <p:cNvPr id="7" name="Picture 6">
            <a:extLst>
              <a:ext uri="{FF2B5EF4-FFF2-40B4-BE49-F238E27FC236}">
                <a16:creationId xmlns:a16="http://schemas.microsoft.com/office/drawing/2014/main" id="{00FDACE9-2D31-04F9-C0C7-7F8CE11556A2}"/>
              </a:ext>
            </a:extLst>
          </p:cNvPr>
          <p:cNvPicPr>
            <a:picLocks noChangeAspect="1"/>
          </p:cNvPicPr>
          <p:nvPr/>
        </p:nvPicPr>
        <p:blipFill>
          <a:blip r:embed="rId4"/>
          <a:stretch>
            <a:fillRect/>
          </a:stretch>
        </p:blipFill>
        <p:spPr>
          <a:xfrm rot="661074">
            <a:off x="7006908" y="1083276"/>
            <a:ext cx="3200564" cy="609631"/>
          </a:xfrm>
          <a:prstGeom prst="rect">
            <a:avLst/>
          </a:prstGeom>
        </p:spPr>
      </p:pic>
      <p:pic>
        <p:nvPicPr>
          <p:cNvPr id="9" name="Picture 8">
            <a:extLst>
              <a:ext uri="{FF2B5EF4-FFF2-40B4-BE49-F238E27FC236}">
                <a16:creationId xmlns:a16="http://schemas.microsoft.com/office/drawing/2014/main" id="{A541516D-AF99-91E6-46BF-D3169B9F8CDB}"/>
              </a:ext>
            </a:extLst>
          </p:cNvPr>
          <p:cNvPicPr>
            <a:picLocks noChangeAspect="1"/>
          </p:cNvPicPr>
          <p:nvPr/>
        </p:nvPicPr>
        <p:blipFill>
          <a:blip r:embed="rId5"/>
          <a:stretch>
            <a:fillRect/>
          </a:stretch>
        </p:blipFill>
        <p:spPr>
          <a:xfrm rot="304039">
            <a:off x="1201856" y="2644226"/>
            <a:ext cx="4166592" cy="840502"/>
          </a:xfrm>
          <a:prstGeom prst="rect">
            <a:avLst/>
          </a:prstGeom>
        </p:spPr>
      </p:pic>
      <p:pic>
        <p:nvPicPr>
          <p:cNvPr id="11" name="Picture 10">
            <a:extLst>
              <a:ext uri="{FF2B5EF4-FFF2-40B4-BE49-F238E27FC236}">
                <a16:creationId xmlns:a16="http://schemas.microsoft.com/office/drawing/2014/main" id="{05E68087-2A3E-4FF8-D557-F0058177C762}"/>
              </a:ext>
            </a:extLst>
          </p:cNvPr>
          <p:cNvPicPr>
            <a:picLocks noChangeAspect="1"/>
          </p:cNvPicPr>
          <p:nvPr/>
        </p:nvPicPr>
        <p:blipFill>
          <a:blip r:embed="rId6"/>
          <a:stretch>
            <a:fillRect/>
          </a:stretch>
        </p:blipFill>
        <p:spPr>
          <a:xfrm>
            <a:off x="6653361" y="2323534"/>
            <a:ext cx="2533780" cy="692186"/>
          </a:xfrm>
          <a:prstGeom prst="rect">
            <a:avLst/>
          </a:prstGeom>
        </p:spPr>
      </p:pic>
      <p:pic>
        <p:nvPicPr>
          <p:cNvPr id="13" name="Picture 12">
            <a:extLst>
              <a:ext uri="{FF2B5EF4-FFF2-40B4-BE49-F238E27FC236}">
                <a16:creationId xmlns:a16="http://schemas.microsoft.com/office/drawing/2014/main" id="{96A436A7-AAA0-905C-74BF-783AA0B05774}"/>
              </a:ext>
            </a:extLst>
          </p:cNvPr>
          <p:cNvPicPr>
            <a:picLocks noChangeAspect="1"/>
          </p:cNvPicPr>
          <p:nvPr/>
        </p:nvPicPr>
        <p:blipFill>
          <a:blip r:embed="rId7"/>
          <a:stretch>
            <a:fillRect/>
          </a:stretch>
        </p:blipFill>
        <p:spPr>
          <a:xfrm>
            <a:off x="856074" y="4387580"/>
            <a:ext cx="3605609" cy="780372"/>
          </a:xfrm>
          <a:prstGeom prst="rect">
            <a:avLst/>
          </a:prstGeom>
        </p:spPr>
      </p:pic>
      <p:pic>
        <p:nvPicPr>
          <p:cNvPr id="15" name="Picture 14">
            <a:extLst>
              <a:ext uri="{FF2B5EF4-FFF2-40B4-BE49-F238E27FC236}">
                <a16:creationId xmlns:a16="http://schemas.microsoft.com/office/drawing/2014/main" id="{CD34A760-ED8D-D720-6B00-A5DB29EC2D60}"/>
              </a:ext>
            </a:extLst>
          </p:cNvPr>
          <p:cNvPicPr>
            <a:picLocks noChangeAspect="1"/>
          </p:cNvPicPr>
          <p:nvPr/>
        </p:nvPicPr>
        <p:blipFill>
          <a:blip r:embed="rId8"/>
          <a:stretch>
            <a:fillRect/>
          </a:stretch>
        </p:blipFill>
        <p:spPr>
          <a:xfrm rot="214792">
            <a:off x="6451365" y="4035288"/>
            <a:ext cx="4480879" cy="855691"/>
          </a:xfrm>
          <a:prstGeom prst="rect">
            <a:avLst/>
          </a:prstGeom>
        </p:spPr>
      </p:pic>
    </p:spTree>
    <p:extLst>
      <p:ext uri="{BB962C8B-B14F-4D97-AF65-F5344CB8AC3E}">
        <p14:creationId xmlns:p14="http://schemas.microsoft.com/office/powerpoint/2010/main" val="120508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6AA10-747C-550A-E591-F6EDAEBFF08A}"/>
              </a:ext>
            </a:extLst>
          </p:cNvPr>
          <p:cNvPicPr>
            <a:picLocks noChangeAspect="1"/>
          </p:cNvPicPr>
          <p:nvPr/>
        </p:nvPicPr>
        <p:blipFill>
          <a:blip r:embed="rId3"/>
          <a:stretch>
            <a:fillRect/>
          </a:stretch>
        </p:blipFill>
        <p:spPr>
          <a:xfrm>
            <a:off x="3631290" y="369004"/>
            <a:ext cx="5303444" cy="6119992"/>
          </a:xfrm>
          <a:prstGeom prst="rect">
            <a:avLst/>
          </a:prstGeom>
        </p:spPr>
      </p:pic>
    </p:spTree>
    <p:extLst>
      <p:ext uri="{BB962C8B-B14F-4D97-AF65-F5344CB8AC3E}">
        <p14:creationId xmlns:p14="http://schemas.microsoft.com/office/powerpoint/2010/main" val="394984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5F92D-B10F-ABE7-5652-69149F23C157}"/>
              </a:ext>
            </a:extLst>
          </p:cNvPr>
          <p:cNvPicPr>
            <a:picLocks noChangeAspect="1"/>
          </p:cNvPicPr>
          <p:nvPr/>
        </p:nvPicPr>
        <p:blipFill>
          <a:blip r:embed="rId3"/>
          <a:stretch>
            <a:fillRect/>
          </a:stretch>
        </p:blipFill>
        <p:spPr>
          <a:xfrm>
            <a:off x="2569510" y="171601"/>
            <a:ext cx="7670859" cy="6219937"/>
          </a:xfrm>
          <a:prstGeom prst="rect">
            <a:avLst/>
          </a:prstGeom>
        </p:spPr>
      </p:pic>
    </p:spTree>
    <p:extLst>
      <p:ext uri="{BB962C8B-B14F-4D97-AF65-F5344CB8AC3E}">
        <p14:creationId xmlns:p14="http://schemas.microsoft.com/office/powerpoint/2010/main" val="394149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7D90-E7BE-C7FD-832F-DC232C3D5602}"/>
              </a:ext>
            </a:extLst>
          </p:cNvPr>
          <p:cNvSpPr>
            <a:spLocks noGrp="1"/>
          </p:cNvSpPr>
          <p:nvPr>
            <p:ph type="title"/>
          </p:nvPr>
        </p:nvSpPr>
        <p:spPr/>
        <p:txBody>
          <a:bodyPr/>
          <a:lstStyle/>
          <a:p>
            <a:r>
              <a:rPr lang="en-US" dirty="0"/>
              <a:t>ADEPT-DDR Summary</a:t>
            </a:r>
            <a:endParaRPr lang="en-GB" dirty="0"/>
          </a:p>
        </p:txBody>
      </p:sp>
      <p:sp>
        <p:nvSpPr>
          <p:cNvPr id="3" name="Content Placeholder 2">
            <a:extLst>
              <a:ext uri="{FF2B5EF4-FFF2-40B4-BE49-F238E27FC236}">
                <a16:creationId xmlns:a16="http://schemas.microsoft.com/office/drawing/2014/main" id="{82AA499B-0538-2DB2-AB81-8B31D1FFAE32}"/>
              </a:ext>
            </a:extLst>
          </p:cNvPr>
          <p:cNvSpPr>
            <a:spLocks noGrp="1"/>
          </p:cNvSpPr>
          <p:nvPr>
            <p:ph idx="1"/>
          </p:nvPr>
        </p:nvSpPr>
        <p:spPr/>
        <p:txBody>
          <a:bodyPr/>
          <a:lstStyle/>
          <a:p>
            <a:r>
              <a:rPr lang="en-US" dirty="0"/>
              <a:t>Mathematics of the design </a:t>
            </a:r>
          </a:p>
          <a:p>
            <a:endParaRPr lang="en-US" dirty="0"/>
          </a:p>
          <a:p>
            <a:r>
              <a:rPr lang="en-US" dirty="0"/>
              <a:t>Experiences implementing the design </a:t>
            </a:r>
          </a:p>
          <a:p>
            <a:endParaRPr lang="en-US" dirty="0"/>
          </a:p>
          <a:p>
            <a:r>
              <a:rPr lang="en-US" dirty="0"/>
              <a:t>Extensive simulation work</a:t>
            </a:r>
            <a:endParaRPr lang="en-GB" dirty="0"/>
          </a:p>
        </p:txBody>
      </p:sp>
    </p:spTree>
    <p:extLst>
      <p:ext uri="{BB962C8B-B14F-4D97-AF65-F5344CB8AC3E}">
        <p14:creationId xmlns:p14="http://schemas.microsoft.com/office/powerpoint/2010/main" val="414867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B93F-F637-74ED-AB05-86A3B91E59F9}"/>
              </a:ext>
            </a:extLst>
          </p:cNvPr>
          <p:cNvSpPr>
            <a:spLocks noGrp="1"/>
          </p:cNvSpPr>
          <p:nvPr>
            <p:ph type="title"/>
          </p:nvPr>
        </p:nvSpPr>
        <p:spPr/>
        <p:txBody>
          <a:bodyPr/>
          <a:lstStyle/>
          <a:p>
            <a:r>
              <a:rPr lang="en-US" dirty="0" err="1"/>
              <a:t>RtC</a:t>
            </a:r>
            <a:r>
              <a:rPr lang="en-US" dirty="0"/>
              <a:t> Wages and Tait </a:t>
            </a:r>
            <a:endParaRPr lang="en-GB" dirty="0"/>
          </a:p>
        </p:txBody>
      </p:sp>
      <p:sp>
        <p:nvSpPr>
          <p:cNvPr id="3" name="Content Placeholder 2">
            <a:extLst>
              <a:ext uri="{FF2B5EF4-FFF2-40B4-BE49-F238E27FC236}">
                <a16:creationId xmlns:a16="http://schemas.microsoft.com/office/drawing/2014/main" id="{27B543FA-4387-8A7D-D5E5-AA43F2E23694}"/>
              </a:ext>
            </a:extLst>
          </p:cNvPr>
          <p:cNvSpPr>
            <a:spLocks noGrp="1"/>
          </p:cNvSpPr>
          <p:nvPr>
            <p:ph idx="1"/>
          </p:nvPr>
        </p:nvSpPr>
        <p:spPr/>
        <p:txBody>
          <a:bodyPr/>
          <a:lstStyle/>
          <a:p>
            <a:r>
              <a:rPr lang="en-GB" dirty="0"/>
              <a:t>Aim: </a:t>
            </a:r>
          </a:p>
          <a:p>
            <a:pPr lvl="1"/>
            <a:r>
              <a:rPr lang="en-GB" dirty="0"/>
              <a:t>To obtain the optimal biological dose (</a:t>
            </a:r>
            <a:r>
              <a:rPr lang="en-GB" b="1" dirty="0"/>
              <a:t>OBD</a:t>
            </a:r>
            <a:r>
              <a:rPr lang="en-GB" dirty="0"/>
              <a:t>)</a:t>
            </a:r>
          </a:p>
          <a:p>
            <a:pPr lvl="1"/>
            <a:endParaRPr lang="en-GB" dirty="0"/>
          </a:p>
          <a:p>
            <a:r>
              <a:rPr lang="en-GB" dirty="0"/>
              <a:t>Uses both efficacy and toxicity outcomes</a:t>
            </a:r>
          </a:p>
          <a:p>
            <a:endParaRPr lang="en-GB" dirty="0"/>
          </a:p>
          <a:p>
            <a:r>
              <a:rPr lang="en-GB" dirty="0"/>
              <a:t>Models toxicity and efficacy</a:t>
            </a:r>
          </a:p>
        </p:txBody>
      </p:sp>
    </p:spTree>
    <p:extLst>
      <p:ext uri="{BB962C8B-B14F-4D97-AF65-F5344CB8AC3E}">
        <p14:creationId xmlns:p14="http://schemas.microsoft.com/office/powerpoint/2010/main" val="165892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B591B8-E0DB-C73F-435B-A80AC46632BD}"/>
              </a:ext>
            </a:extLst>
          </p:cNvPr>
          <p:cNvSpPr>
            <a:spLocks noGrp="1"/>
          </p:cNvSpPr>
          <p:nvPr>
            <p:ph idx="1"/>
          </p:nvPr>
        </p:nvSpPr>
        <p:spPr/>
        <p:txBody>
          <a:bodyPr/>
          <a:lstStyle/>
          <a:p>
            <a:r>
              <a:rPr lang="en-US" dirty="0"/>
              <a:t>Rationale</a:t>
            </a:r>
          </a:p>
          <a:p>
            <a:pPr lvl="1"/>
            <a:r>
              <a:rPr lang="en-US" dirty="0"/>
              <a:t>Adaptive designs don’t replace the need for </a:t>
            </a:r>
            <a:r>
              <a:rPr lang="en-US" dirty="0" err="1"/>
              <a:t>randomised</a:t>
            </a:r>
            <a:r>
              <a:rPr lang="en-US" dirty="0"/>
              <a:t> Phase II trial</a:t>
            </a:r>
          </a:p>
          <a:p>
            <a:endParaRPr lang="en-US" dirty="0"/>
          </a:p>
          <a:p>
            <a:r>
              <a:rPr lang="en-US" dirty="0"/>
              <a:t>Example:</a:t>
            </a:r>
          </a:p>
          <a:p>
            <a:pPr lvl="1"/>
            <a:r>
              <a:rPr lang="en-US" dirty="0"/>
              <a:t>Investigation of a standard of care treatment in combination with an experimental treatment </a:t>
            </a:r>
          </a:p>
          <a:p>
            <a:endParaRPr lang="en-GB" dirty="0"/>
          </a:p>
        </p:txBody>
      </p:sp>
      <p:sp>
        <p:nvSpPr>
          <p:cNvPr id="4" name="Title 1">
            <a:extLst>
              <a:ext uri="{FF2B5EF4-FFF2-40B4-BE49-F238E27FC236}">
                <a16:creationId xmlns:a16="http://schemas.microsoft.com/office/drawing/2014/main" id="{79D686D0-062C-E093-CAA3-AA69895D058E}"/>
              </a:ext>
            </a:extLst>
          </p:cNvPr>
          <p:cNvSpPr>
            <a:spLocks noGrp="1"/>
          </p:cNvSpPr>
          <p:nvPr>
            <p:ph type="title"/>
          </p:nvPr>
        </p:nvSpPr>
        <p:spPr>
          <a:xfrm>
            <a:off x="527050" y="549275"/>
            <a:ext cx="10363200" cy="1143000"/>
          </a:xfrm>
        </p:spPr>
        <p:txBody>
          <a:bodyPr/>
          <a:lstStyle/>
          <a:p>
            <a:r>
              <a:rPr lang="en-US" dirty="0"/>
              <a:t>Adding a Control Arm </a:t>
            </a:r>
            <a:endParaRPr lang="en-GB" dirty="0"/>
          </a:p>
        </p:txBody>
      </p:sp>
    </p:spTree>
    <p:extLst>
      <p:ext uri="{BB962C8B-B14F-4D97-AF65-F5344CB8AC3E}">
        <p14:creationId xmlns:p14="http://schemas.microsoft.com/office/powerpoint/2010/main" val="471435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F17E75E5-771B-40B1-B623-BF524A315873}" vid="{27EA8517-2BC5-40D7-9E1E-4B55155F3AF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1470</Words>
  <Application>Microsoft Office PowerPoint</Application>
  <PresentationFormat>Widescreen</PresentationFormat>
  <Paragraphs>93</Paragraphs>
  <Slides>16</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Georgia</vt:lpstr>
      <vt:lpstr>Times New Roman</vt:lpstr>
      <vt:lpstr>Wingdings</vt:lpstr>
      <vt:lpstr>Office Theme</vt:lpstr>
      <vt:lpstr>Default Design</vt:lpstr>
      <vt:lpstr>Developments to established dose-finding methodologies for application in trials with complex and innovative designs </vt:lpstr>
      <vt:lpstr>Aims </vt:lpstr>
      <vt:lpstr>ADePT-DDR</vt:lpstr>
      <vt:lpstr>PowerPoint Presentation</vt:lpstr>
      <vt:lpstr>PowerPoint Presentation</vt:lpstr>
      <vt:lpstr>PowerPoint Presentation</vt:lpstr>
      <vt:lpstr>ADEPT-DDR Summary</vt:lpstr>
      <vt:lpstr>RtC Wages and Tait </vt:lpstr>
      <vt:lpstr>Adding a Control Arm </vt:lpstr>
      <vt:lpstr>Application</vt:lpstr>
      <vt:lpstr>Simulations - Scenarios</vt:lpstr>
      <vt:lpstr>Simulation - Results</vt:lpstr>
      <vt:lpstr>Alternative Designs – Simulation Results</vt:lpstr>
      <vt:lpstr>RtC Wages and Tait </vt:lpstr>
      <vt:lpstr>TITE - DTPs</vt:lpstr>
      <vt:lpstr>Further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Developments to established dose-finding methodologies for application in trials with complex and innovative designs </dc:title>
  <dc:creator>Amit Patel (Cancer Clinical Trials Unit)</dc:creator>
  <cp:lastModifiedBy>Amit Patel (Cancer Clinical Trials Unit)</cp:lastModifiedBy>
  <cp:revision>8</cp:revision>
  <dcterms:created xsi:type="dcterms:W3CDTF">2022-05-16T17:36:41Z</dcterms:created>
  <dcterms:modified xsi:type="dcterms:W3CDTF">2022-08-10T08:58:26Z</dcterms:modified>
</cp:coreProperties>
</file>