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59" r:id="rId7"/>
    <p:sldId id="267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0" r:id="rId18"/>
    <p:sldId id="266" r:id="rId19"/>
    <p:sldId id="276" r:id="rId20"/>
    <p:sldId id="27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72C"/>
    <a:srgbClr val="0BF6FF"/>
    <a:srgbClr val="A1A3A9"/>
    <a:srgbClr val="0EE5EE"/>
    <a:srgbClr val="0CD5DE"/>
    <a:srgbClr val="12F3FC"/>
    <a:srgbClr val="2EECF3"/>
    <a:srgbClr val="59E8ED"/>
    <a:srgbClr val="4DC8CC"/>
    <a:srgbClr val="52D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26" y="60"/>
      </p:cViewPr>
      <p:guideLst>
        <p:guide orient="horz" pos="2205"/>
        <p:guide pos="3840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5FDD6-B9E7-4BBB-BB6D-D03268CD7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F45787-1F49-46F2-A880-CDB03EE65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377BA-ECD2-4643-A80B-4410E9CA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9308-BC8C-4DC7-ACDB-EBDC5AB3A2DA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EF80D-B74E-4AB0-BC70-12ACD107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233F59-32FD-4184-B7C8-96F0661F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0787-16C1-49A5-B947-88220CC40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87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3C540-4178-4265-8A8A-09F73C49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887D6-FA16-47A6-9E91-B6760E5B3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DEED4-912A-493E-A341-778FDF50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9308-BC8C-4DC7-ACDB-EBDC5AB3A2DA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EE7C6-AACF-40D0-9D1F-859DE3FF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BAFBA-7061-4AFD-A08D-5036D7B2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0787-16C1-49A5-B947-88220CC40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4A3913-0478-4F61-9BB8-187535704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E04305-BB6E-4C19-96D8-A3EF6765C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1F39F-7A19-4A0F-BBE0-1D1E1112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9308-BC8C-4DC7-ACDB-EBDC5AB3A2DA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6F600-2558-4D0D-A089-038F7318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B3ACF1-E2D8-4FFE-A166-3E414A49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0787-16C1-49A5-B947-88220CC40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12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6425178-F432-4313-B1D5-827755EBAE6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1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9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0BC16-4662-45BC-AC2A-57BA08DE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F73922-28D4-4A2A-958B-A8720F8A0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FEBC2-FC10-4B6F-A5B7-BA88D194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9308-BC8C-4DC7-ACDB-EBDC5AB3A2DA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9519F-BF22-4F07-8D31-9E4940F3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6C3FC-9520-4932-8A69-DCAD3795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0787-16C1-49A5-B947-88220CC40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1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E7AC4-2AE1-45D7-9BEC-AA2830E9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081E7-ECF9-4A7D-92D8-83BE9760A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E17D10-0E8D-4CCB-9583-4905FB5E7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300B0E-6DBA-4D02-A34F-E041D1B8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9308-BC8C-4DC7-ACDB-EBDC5AB3A2DA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633FAF-C039-4358-8D8E-CB9B52A0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4B2DEE-5EBA-4EB7-9D48-355C8FB1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0787-16C1-49A5-B947-88220CC40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80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04B33-F703-420B-94DD-08FC42BA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1AF38E-D702-40AE-B55F-C3DEE7DC9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974923-86B4-4BF6-AE49-06121FC8C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612956-4D4F-461F-89D8-7FD096F8C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E1B25-B00A-4FC7-A35B-E7D8A767A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91C5A9-0884-4830-A492-2532E313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9308-BC8C-4DC7-ACDB-EBDC5AB3A2DA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8ED723-EDAF-41C5-84E7-8769E620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C586BB-FC9D-4754-AF1C-830FE1B7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0787-16C1-49A5-B947-88220CC40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99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3E6F2-93BF-4C12-ABAA-7C314918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75806E-EC01-4539-A5B6-1D573DC5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9308-BC8C-4DC7-ACDB-EBDC5AB3A2DA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D00AF9-955F-42C8-8DF4-6E2D9E2E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085299-9326-41DD-9FCC-1C6CC921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0787-16C1-49A5-B947-88220CC40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4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965B58-6A5A-45A1-80A7-548B43DA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9308-BC8C-4DC7-ACDB-EBDC5AB3A2DA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F227DD-007D-414E-900C-47412FF8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7F5E2A-DD64-4C3E-A1D4-A149E911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0787-16C1-49A5-B947-88220CC40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9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87DC8-A6D8-40DC-9072-98C44F57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7C134-83E2-4D9F-BF65-9896B9EAE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5A0BB5-7504-4EF2-9AD3-A2D5AC357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682C53-DB65-40DE-8CC3-AC3AB823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9308-BC8C-4DC7-ACDB-EBDC5AB3A2DA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6CBEC3-B586-4B46-86CD-1B96D87A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B48E2D-A520-45BA-9695-627188FA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0787-16C1-49A5-B947-88220CC40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8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8F7D7-4263-4147-A213-DC658B62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6FB9DF-D3F4-45AF-B9BF-2C45E9059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20CA32-FA40-434C-95FF-0F47CD841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B7F006-04B0-4E5D-82DB-C42B453A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9308-BC8C-4DC7-ACDB-EBDC5AB3A2DA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4F9C5-D027-4D60-B312-610F8A7B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230121-9F45-4E84-A986-400C1910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0787-16C1-49A5-B947-88220CC40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9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E7EC50-5747-441E-A554-AF39CB2F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AF2759-A48C-437F-8C93-5373EE297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4F89A-77A4-4432-A1A6-0CDF1AACD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9308-BC8C-4DC7-ACDB-EBDC5AB3A2DA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9FC45-130B-4C85-B2C6-1572A20CA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5134B-06A7-4C03-A0D6-2BC096BF6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60787-16C1-49A5-B947-88220CC40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21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B25B39-6B31-43F8-83BD-F2E51390E0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1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28EE669-B27E-4268-8466-65FDBD670CE7}"/>
              </a:ext>
            </a:extLst>
          </p:cNvPr>
          <p:cNvCxnSpPr>
            <a:cxnSpLocks/>
          </p:cNvCxnSpPr>
          <p:nvPr/>
        </p:nvCxnSpPr>
        <p:spPr>
          <a:xfrm flipH="1">
            <a:off x="3078441" y="1180942"/>
            <a:ext cx="3022235" cy="3022236"/>
          </a:xfrm>
          <a:prstGeom prst="line">
            <a:avLst/>
          </a:prstGeom>
          <a:ln>
            <a:solidFill>
              <a:srgbClr val="0EE5EE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CC45128-E8E6-4834-BE14-BF78C051C7C6}"/>
              </a:ext>
            </a:extLst>
          </p:cNvPr>
          <p:cNvSpPr txBox="1"/>
          <p:nvPr/>
        </p:nvSpPr>
        <p:spPr>
          <a:xfrm>
            <a:off x="2179418" y="1572798"/>
            <a:ext cx="78331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0BF6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使用虚拟终端模拟串口控制</a:t>
            </a:r>
            <a:r>
              <a:rPr lang="en-US" altLang="zh-CN" sz="7200" b="1" dirty="0">
                <a:solidFill>
                  <a:srgbClr val="0BF6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LED</a:t>
            </a:r>
            <a:r>
              <a:rPr lang="zh-CN" altLang="en-US" sz="7200" b="1" dirty="0">
                <a:solidFill>
                  <a:srgbClr val="0BF6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灯</a:t>
            </a:r>
            <a:endParaRPr lang="en-US" altLang="zh-CN" sz="7200" b="1" dirty="0">
              <a:solidFill>
                <a:srgbClr val="0BF6FF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1AFA4D1-FE53-4954-92AD-CA3696CC6796}"/>
              </a:ext>
            </a:extLst>
          </p:cNvPr>
          <p:cNvSpPr/>
          <p:nvPr/>
        </p:nvSpPr>
        <p:spPr>
          <a:xfrm>
            <a:off x="-914400" y="-702867"/>
            <a:ext cx="2696939" cy="2696939"/>
          </a:xfrm>
          <a:prstGeom prst="ellipse">
            <a:avLst/>
          </a:prstGeom>
          <a:solidFill>
            <a:srgbClr val="2EECF3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963760C-4388-41A5-B305-1E24F0364FC2}"/>
              </a:ext>
            </a:extLst>
          </p:cNvPr>
          <p:cNvSpPr/>
          <p:nvPr/>
        </p:nvSpPr>
        <p:spPr>
          <a:xfrm>
            <a:off x="3041716" y="4584700"/>
            <a:ext cx="476184" cy="476184"/>
          </a:xfrm>
          <a:prstGeom prst="ellipse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2D45C87-C020-40D0-9167-B1F389078930}"/>
              </a:ext>
            </a:extLst>
          </p:cNvPr>
          <p:cNvCxnSpPr>
            <a:cxnSpLocks/>
          </p:cNvCxnSpPr>
          <p:nvPr/>
        </p:nvCxnSpPr>
        <p:spPr>
          <a:xfrm flipH="1">
            <a:off x="8816342" y="4460851"/>
            <a:ext cx="691008" cy="691009"/>
          </a:xfrm>
          <a:prstGeom prst="line">
            <a:avLst/>
          </a:prstGeom>
          <a:ln>
            <a:solidFill>
              <a:srgbClr val="0EE5EE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79835A5-0255-45D8-B8DE-A0623F698D5C}"/>
              </a:ext>
            </a:extLst>
          </p:cNvPr>
          <p:cNvCxnSpPr>
            <a:cxnSpLocks/>
          </p:cNvCxnSpPr>
          <p:nvPr/>
        </p:nvCxnSpPr>
        <p:spPr>
          <a:xfrm flipH="1">
            <a:off x="7655647" y="4368117"/>
            <a:ext cx="1189596" cy="1189595"/>
          </a:xfrm>
          <a:prstGeom prst="line">
            <a:avLst/>
          </a:prstGeom>
          <a:ln w="28575">
            <a:solidFill>
              <a:srgbClr val="0EE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8E0A6CA-A0A4-4969-9961-8C312A18556E}"/>
              </a:ext>
            </a:extLst>
          </p:cNvPr>
          <p:cNvCxnSpPr>
            <a:cxnSpLocks/>
          </p:cNvCxnSpPr>
          <p:nvPr/>
        </p:nvCxnSpPr>
        <p:spPr>
          <a:xfrm flipH="1">
            <a:off x="6809864" y="1805113"/>
            <a:ext cx="823596" cy="823594"/>
          </a:xfrm>
          <a:prstGeom prst="line">
            <a:avLst/>
          </a:prstGeom>
          <a:ln w="38100">
            <a:solidFill>
              <a:srgbClr val="0EE5EE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2660913-0470-4182-8627-62ABDD0F5BDC}"/>
              </a:ext>
            </a:extLst>
          </p:cNvPr>
          <p:cNvCxnSpPr>
            <a:cxnSpLocks/>
          </p:cNvCxnSpPr>
          <p:nvPr/>
        </p:nvCxnSpPr>
        <p:spPr>
          <a:xfrm flipH="1">
            <a:off x="1041049" y="2113240"/>
            <a:ext cx="1759956" cy="1759955"/>
          </a:xfrm>
          <a:prstGeom prst="line">
            <a:avLst/>
          </a:prstGeom>
          <a:ln w="12700">
            <a:solidFill>
              <a:srgbClr val="0EE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: 空心 40">
            <a:extLst>
              <a:ext uri="{FF2B5EF4-FFF2-40B4-BE49-F238E27FC236}">
                <a16:creationId xmlns:a16="http://schemas.microsoft.com/office/drawing/2014/main" id="{B063BECB-7DEF-4381-B86F-05361904FADB}"/>
              </a:ext>
            </a:extLst>
          </p:cNvPr>
          <p:cNvSpPr/>
          <p:nvPr/>
        </p:nvSpPr>
        <p:spPr>
          <a:xfrm>
            <a:off x="9088488" y="868417"/>
            <a:ext cx="1320973" cy="1320973"/>
          </a:xfrm>
          <a:prstGeom prst="donut">
            <a:avLst>
              <a:gd name="adj" fmla="val 3462"/>
            </a:avLst>
          </a:prstGeom>
          <a:solidFill>
            <a:srgbClr val="0EE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987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1C1F8BD9-5904-4E46-879B-DC00A3709F30}"/>
              </a:ext>
            </a:extLst>
          </p:cNvPr>
          <p:cNvSpPr txBox="1"/>
          <p:nvPr/>
        </p:nvSpPr>
        <p:spPr>
          <a:xfrm>
            <a:off x="1338274" y="384065"/>
            <a:ext cx="282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BF6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定时器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ADD2A30-1674-4AE4-9F7D-09692A79A80F}"/>
              </a:ext>
            </a:extLst>
          </p:cNvPr>
          <p:cNvSpPr/>
          <p:nvPr/>
        </p:nvSpPr>
        <p:spPr>
          <a:xfrm>
            <a:off x="649162" y="306850"/>
            <a:ext cx="554541" cy="554541"/>
          </a:xfrm>
          <a:prstGeom prst="ellipse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BF6FF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F27361-694F-49B8-8DA8-6FE96B23897C}"/>
              </a:ext>
            </a:extLst>
          </p:cNvPr>
          <p:cNvSpPr txBox="1"/>
          <p:nvPr/>
        </p:nvSpPr>
        <p:spPr>
          <a:xfrm>
            <a:off x="674738" y="399454"/>
            <a:ext cx="50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F172C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02</a:t>
            </a:r>
            <a:endParaRPr lang="zh-CN" altLang="en-US" dirty="0">
              <a:solidFill>
                <a:srgbClr val="0F172C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E967FCF-7226-4F51-9AF1-BEDEF0F173B8}"/>
              </a:ext>
            </a:extLst>
          </p:cNvPr>
          <p:cNvSpPr txBox="1"/>
          <p:nvPr/>
        </p:nvSpPr>
        <p:spPr>
          <a:xfrm>
            <a:off x="2976792" y="917255"/>
            <a:ext cx="6042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BF6FF"/>
                </a:solidFill>
                <a:highlight>
                  <a:srgbClr val="0F172C"/>
                </a:highlight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定时器相关寄存器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207DF5-9FEF-4263-8EAF-3BB9B0094E26}"/>
              </a:ext>
            </a:extLst>
          </p:cNvPr>
          <p:cNvSpPr/>
          <p:nvPr/>
        </p:nvSpPr>
        <p:spPr>
          <a:xfrm>
            <a:off x="5796689" y="1502030"/>
            <a:ext cx="350044" cy="45719"/>
          </a:xfrm>
          <a:prstGeom prst="rect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010D92-49E8-4D1B-BA92-C6DBF304F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99" y="1995287"/>
            <a:ext cx="7706801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1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1C1F8BD9-5904-4E46-879B-DC00A3709F30}"/>
              </a:ext>
            </a:extLst>
          </p:cNvPr>
          <p:cNvSpPr txBox="1"/>
          <p:nvPr/>
        </p:nvSpPr>
        <p:spPr>
          <a:xfrm>
            <a:off x="1338274" y="384065"/>
            <a:ext cx="282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BF6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定时器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ADD2A30-1674-4AE4-9F7D-09692A79A80F}"/>
              </a:ext>
            </a:extLst>
          </p:cNvPr>
          <p:cNvSpPr/>
          <p:nvPr/>
        </p:nvSpPr>
        <p:spPr>
          <a:xfrm>
            <a:off x="649162" y="306850"/>
            <a:ext cx="554541" cy="554541"/>
          </a:xfrm>
          <a:prstGeom prst="ellipse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BF6FF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F27361-694F-49B8-8DA8-6FE96B23897C}"/>
              </a:ext>
            </a:extLst>
          </p:cNvPr>
          <p:cNvSpPr txBox="1"/>
          <p:nvPr/>
        </p:nvSpPr>
        <p:spPr>
          <a:xfrm>
            <a:off x="674738" y="399454"/>
            <a:ext cx="50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F172C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02</a:t>
            </a:r>
            <a:endParaRPr lang="zh-CN" altLang="en-US" dirty="0">
              <a:solidFill>
                <a:srgbClr val="0F172C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E967FCF-7226-4F51-9AF1-BEDEF0F173B8}"/>
              </a:ext>
            </a:extLst>
          </p:cNvPr>
          <p:cNvSpPr txBox="1"/>
          <p:nvPr/>
        </p:nvSpPr>
        <p:spPr>
          <a:xfrm>
            <a:off x="2976792" y="917255"/>
            <a:ext cx="6042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BF6FF"/>
                </a:solidFill>
                <a:highlight>
                  <a:srgbClr val="0F172C"/>
                </a:highlight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TMOD</a:t>
            </a:r>
            <a:r>
              <a:rPr lang="zh-CN" altLang="en-US" sz="3200" b="1" dirty="0">
                <a:solidFill>
                  <a:srgbClr val="0BF6FF"/>
                </a:solidFill>
                <a:highlight>
                  <a:srgbClr val="0F172C"/>
                </a:highlight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寄存器作用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207DF5-9FEF-4263-8EAF-3BB9B0094E26}"/>
              </a:ext>
            </a:extLst>
          </p:cNvPr>
          <p:cNvSpPr/>
          <p:nvPr/>
        </p:nvSpPr>
        <p:spPr>
          <a:xfrm>
            <a:off x="5796689" y="1502030"/>
            <a:ext cx="350044" cy="45719"/>
          </a:xfrm>
          <a:prstGeom prst="rect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32935C-9FC6-453C-A14B-C6C2F54D5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07" y="1671553"/>
            <a:ext cx="7196908" cy="28583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4B6460-11CE-4250-8E37-26689515C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17" y="4699423"/>
            <a:ext cx="7754432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42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1C1F8BD9-5904-4E46-879B-DC00A3709F30}"/>
              </a:ext>
            </a:extLst>
          </p:cNvPr>
          <p:cNvSpPr txBox="1"/>
          <p:nvPr/>
        </p:nvSpPr>
        <p:spPr>
          <a:xfrm>
            <a:off x="1338274" y="384065"/>
            <a:ext cx="282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BF6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定时器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ADD2A30-1674-4AE4-9F7D-09692A79A80F}"/>
              </a:ext>
            </a:extLst>
          </p:cNvPr>
          <p:cNvSpPr/>
          <p:nvPr/>
        </p:nvSpPr>
        <p:spPr>
          <a:xfrm>
            <a:off x="649162" y="306850"/>
            <a:ext cx="554541" cy="554541"/>
          </a:xfrm>
          <a:prstGeom prst="ellipse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BF6FF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F27361-694F-49B8-8DA8-6FE96B23897C}"/>
              </a:ext>
            </a:extLst>
          </p:cNvPr>
          <p:cNvSpPr txBox="1"/>
          <p:nvPr/>
        </p:nvSpPr>
        <p:spPr>
          <a:xfrm>
            <a:off x="674738" y="399454"/>
            <a:ext cx="50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F172C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02</a:t>
            </a:r>
            <a:endParaRPr lang="zh-CN" altLang="en-US" dirty="0">
              <a:solidFill>
                <a:srgbClr val="0F172C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E967FCF-7226-4F51-9AF1-BEDEF0F173B8}"/>
              </a:ext>
            </a:extLst>
          </p:cNvPr>
          <p:cNvSpPr txBox="1"/>
          <p:nvPr/>
        </p:nvSpPr>
        <p:spPr>
          <a:xfrm>
            <a:off x="2976792" y="917255"/>
            <a:ext cx="6042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BF6FF"/>
                </a:solidFill>
                <a:highlight>
                  <a:srgbClr val="0F172C"/>
                </a:highlight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波特率计算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207DF5-9FEF-4263-8EAF-3BB9B0094E26}"/>
              </a:ext>
            </a:extLst>
          </p:cNvPr>
          <p:cNvSpPr/>
          <p:nvPr/>
        </p:nvSpPr>
        <p:spPr>
          <a:xfrm>
            <a:off x="5796689" y="1502030"/>
            <a:ext cx="350044" cy="45719"/>
          </a:xfrm>
          <a:prstGeom prst="rect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BD3160-6ABE-4917-A90F-8992D6B0A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8" y="1904684"/>
            <a:ext cx="5083238" cy="9572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7E511E-53DC-423F-BBF8-4D457AF22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2" y="3429000"/>
            <a:ext cx="6184743" cy="25117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E96904-EADC-4894-ACDF-8793A33A8A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334" y="1635109"/>
            <a:ext cx="5273633" cy="390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0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1C1F8BD9-5904-4E46-879B-DC00A3709F30}"/>
              </a:ext>
            </a:extLst>
          </p:cNvPr>
          <p:cNvSpPr txBox="1"/>
          <p:nvPr/>
        </p:nvSpPr>
        <p:spPr>
          <a:xfrm>
            <a:off x="1338274" y="384065"/>
            <a:ext cx="282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BF6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中断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ADD2A30-1674-4AE4-9F7D-09692A79A80F}"/>
              </a:ext>
            </a:extLst>
          </p:cNvPr>
          <p:cNvSpPr/>
          <p:nvPr/>
        </p:nvSpPr>
        <p:spPr>
          <a:xfrm>
            <a:off x="649162" y="306850"/>
            <a:ext cx="554541" cy="554541"/>
          </a:xfrm>
          <a:prstGeom prst="ellipse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BF6FF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F27361-694F-49B8-8DA8-6FE96B23897C}"/>
              </a:ext>
            </a:extLst>
          </p:cNvPr>
          <p:cNvSpPr txBox="1"/>
          <p:nvPr/>
        </p:nvSpPr>
        <p:spPr>
          <a:xfrm>
            <a:off x="674738" y="399454"/>
            <a:ext cx="50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F172C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02</a:t>
            </a:r>
            <a:endParaRPr lang="zh-CN" altLang="en-US" dirty="0">
              <a:solidFill>
                <a:srgbClr val="0F172C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E967FCF-7226-4F51-9AF1-BEDEF0F173B8}"/>
              </a:ext>
            </a:extLst>
          </p:cNvPr>
          <p:cNvSpPr txBox="1"/>
          <p:nvPr/>
        </p:nvSpPr>
        <p:spPr>
          <a:xfrm>
            <a:off x="2976792" y="917255"/>
            <a:ext cx="6042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BF6FF"/>
                </a:solidFill>
                <a:highlight>
                  <a:srgbClr val="0F172C"/>
                </a:highlight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中断系统定义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207DF5-9FEF-4263-8EAF-3BB9B0094E26}"/>
              </a:ext>
            </a:extLst>
          </p:cNvPr>
          <p:cNvSpPr/>
          <p:nvPr/>
        </p:nvSpPr>
        <p:spPr>
          <a:xfrm>
            <a:off x="5796689" y="1502030"/>
            <a:ext cx="350044" cy="45719"/>
          </a:xfrm>
          <a:prstGeom prst="rect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252622-7D6A-4451-8A2C-0BA7472E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42" y="2086805"/>
            <a:ext cx="7640116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9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1C1F8BD9-5904-4E46-879B-DC00A3709F30}"/>
              </a:ext>
            </a:extLst>
          </p:cNvPr>
          <p:cNvSpPr txBox="1"/>
          <p:nvPr/>
        </p:nvSpPr>
        <p:spPr>
          <a:xfrm>
            <a:off x="1338274" y="384065"/>
            <a:ext cx="282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BF6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中断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ADD2A30-1674-4AE4-9F7D-09692A79A80F}"/>
              </a:ext>
            </a:extLst>
          </p:cNvPr>
          <p:cNvSpPr/>
          <p:nvPr/>
        </p:nvSpPr>
        <p:spPr>
          <a:xfrm>
            <a:off x="649162" y="306850"/>
            <a:ext cx="554541" cy="554541"/>
          </a:xfrm>
          <a:prstGeom prst="ellipse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BF6FF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F27361-694F-49B8-8DA8-6FE96B23897C}"/>
              </a:ext>
            </a:extLst>
          </p:cNvPr>
          <p:cNvSpPr txBox="1"/>
          <p:nvPr/>
        </p:nvSpPr>
        <p:spPr>
          <a:xfrm>
            <a:off x="674738" y="399454"/>
            <a:ext cx="50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F172C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02</a:t>
            </a:r>
            <a:endParaRPr lang="zh-CN" altLang="en-US" dirty="0">
              <a:solidFill>
                <a:srgbClr val="0F172C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E967FCF-7226-4F51-9AF1-BEDEF0F173B8}"/>
              </a:ext>
            </a:extLst>
          </p:cNvPr>
          <p:cNvSpPr txBox="1"/>
          <p:nvPr/>
        </p:nvSpPr>
        <p:spPr>
          <a:xfrm>
            <a:off x="2976792" y="917255"/>
            <a:ext cx="6042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BF6FF"/>
                </a:solidFill>
                <a:highlight>
                  <a:srgbClr val="0F172C"/>
                </a:highlight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串口相关中断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207DF5-9FEF-4263-8EAF-3BB9B0094E26}"/>
              </a:ext>
            </a:extLst>
          </p:cNvPr>
          <p:cNvSpPr/>
          <p:nvPr/>
        </p:nvSpPr>
        <p:spPr>
          <a:xfrm>
            <a:off x="5796689" y="1502030"/>
            <a:ext cx="350044" cy="45719"/>
          </a:xfrm>
          <a:prstGeom prst="rect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B9BC46-62F8-4D35-B6B6-1430E70C9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90" y="2047682"/>
            <a:ext cx="7954485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7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1C1F8BD9-5904-4E46-879B-DC00A3709F30}"/>
              </a:ext>
            </a:extLst>
          </p:cNvPr>
          <p:cNvSpPr txBox="1"/>
          <p:nvPr/>
        </p:nvSpPr>
        <p:spPr>
          <a:xfrm>
            <a:off x="1338274" y="384065"/>
            <a:ext cx="282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BF6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中断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ADD2A30-1674-4AE4-9F7D-09692A79A80F}"/>
              </a:ext>
            </a:extLst>
          </p:cNvPr>
          <p:cNvSpPr/>
          <p:nvPr/>
        </p:nvSpPr>
        <p:spPr>
          <a:xfrm>
            <a:off x="649162" y="306850"/>
            <a:ext cx="554541" cy="554541"/>
          </a:xfrm>
          <a:prstGeom prst="ellipse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BF6FF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F27361-694F-49B8-8DA8-6FE96B23897C}"/>
              </a:ext>
            </a:extLst>
          </p:cNvPr>
          <p:cNvSpPr txBox="1"/>
          <p:nvPr/>
        </p:nvSpPr>
        <p:spPr>
          <a:xfrm>
            <a:off x="674738" y="399454"/>
            <a:ext cx="50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F172C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02</a:t>
            </a:r>
            <a:endParaRPr lang="zh-CN" altLang="en-US" dirty="0">
              <a:solidFill>
                <a:srgbClr val="0F172C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E967FCF-7226-4F51-9AF1-BEDEF0F173B8}"/>
              </a:ext>
            </a:extLst>
          </p:cNvPr>
          <p:cNvSpPr txBox="1"/>
          <p:nvPr/>
        </p:nvSpPr>
        <p:spPr>
          <a:xfrm>
            <a:off x="2976792" y="917255"/>
            <a:ext cx="6042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BF6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中断号和中断代码</a:t>
            </a:r>
            <a:endParaRPr lang="zh-CN" altLang="en-US" sz="3200" b="1" dirty="0">
              <a:solidFill>
                <a:srgbClr val="0BF6FF"/>
              </a:solidFill>
              <a:highlight>
                <a:srgbClr val="0F172C"/>
              </a:highlight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207DF5-9FEF-4263-8EAF-3BB9B0094E26}"/>
              </a:ext>
            </a:extLst>
          </p:cNvPr>
          <p:cNvSpPr/>
          <p:nvPr/>
        </p:nvSpPr>
        <p:spPr>
          <a:xfrm>
            <a:off x="5796689" y="1502030"/>
            <a:ext cx="350044" cy="45719"/>
          </a:xfrm>
          <a:prstGeom prst="rect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C419FD-65EF-41C1-8F9C-57E10524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60" y="1722158"/>
            <a:ext cx="7059745" cy="27294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1BF2FC-0D24-4162-98FD-C55AB01E7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303" y="2086805"/>
            <a:ext cx="5080816" cy="422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1C1F8BD9-5904-4E46-879B-DC00A3709F30}"/>
              </a:ext>
            </a:extLst>
          </p:cNvPr>
          <p:cNvSpPr txBox="1"/>
          <p:nvPr/>
        </p:nvSpPr>
        <p:spPr>
          <a:xfrm>
            <a:off x="1338274" y="384065"/>
            <a:ext cx="282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BF6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中断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ADD2A30-1674-4AE4-9F7D-09692A79A80F}"/>
              </a:ext>
            </a:extLst>
          </p:cNvPr>
          <p:cNvSpPr/>
          <p:nvPr/>
        </p:nvSpPr>
        <p:spPr>
          <a:xfrm>
            <a:off x="649162" y="306850"/>
            <a:ext cx="554541" cy="554541"/>
          </a:xfrm>
          <a:prstGeom prst="ellipse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BF6FF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F27361-694F-49B8-8DA8-6FE96B23897C}"/>
              </a:ext>
            </a:extLst>
          </p:cNvPr>
          <p:cNvSpPr txBox="1"/>
          <p:nvPr/>
        </p:nvSpPr>
        <p:spPr>
          <a:xfrm>
            <a:off x="674738" y="399454"/>
            <a:ext cx="50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F172C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02</a:t>
            </a:r>
            <a:endParaRPr lang="zh-CN" altLang="en-US" dirty="0">
              <a:solidFill>
                <a:srgbClr val="0F172C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E967FCF-7226-4F51-9AF1-BEDEF0F173B8}"/>
              </a:ext>
            </a:extLst>
          </p:cNvPr>
          <p:cNvSpPr txBox="1"/>
          <p:nvPr/>
        </p:nvSpPr>
        <p:spPr>
          <a:xfrm>
            <a:off x="2976792" y="917255"/>
            <a:ext cx="6042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BF6FF"/>
                </a:solidFill>
                <a:highlight>
                  <a:srgbClr val="0F172C"/>
                </a:highlight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将数据发送回终端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207DF5-9FEF-4263-8EAF-3BB9B0094E26}"/>
              </a:ext>
            </a:extLst>
          </p:cNvPr>
          <p:cNvSpPr/>
          <p:nvPr/>
        </p:nvSpPr>
        <p:spPr>
          <a:xfrm>
            <a:off x="5796689" y="1502030"/>
            <a:ext cx="350044" cy="45719"/>
          </a:xfrm>
          <a:prstGeom prst="rect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6364EF-3D82-47A6-94CA-648A02623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652" y="1635110"/>
            <a:ext cx="8030696" cy="12193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DA2493-6C0A-41A5-8DDD-31D426B5E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940" y="3499032"/>
            <a:ext cx="5355585" cy="253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0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B25B39-6B31-43F8-83BD-F2E51390E0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1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28EE669-B27E-4268-8466-65FDBD670CE7}"/>
              </a:ext>
            </a:extLst>
          </p:cNvPr>
          <p:cNvCxnSpPr>
            <a:cxnSpLocks/>
          </p:cNvCxnSpPr>
          <p:nvPr/>
        </p:nvCxnSpPr>
        <p:spPr>
          <a:xfrm flipH="1">
            <a:off x="1893815" y="-1028164"/>
            <a:ext cx="3022235" cy="3022236"/>
          </a:xfrm>
          <a:prstGeom prst="line">
            <a:avLst/>
          </a:prstGeom>
          <a:ln>
            <a:solidFill>
              <a:srgbClr val="0EE5EE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F1AFA4D1-FE53-4954-92AD-CA3696CC6796}"/>
              </a:ext>
            </a:extLst>
          </p:cNvPr>
          <p:cNvSpPr/>
          <p:nvPr/>
        </p:nvSpPr>
        <p:spPr>
          <a:xfrm>
            <a:off x="-914400" y="-702867"/>
            <a:ext cx="2696939" cy="2696939"/>
          </a:xfrm>
          <a:prstGeom prst="ellipse">
            <a:avLst/>
          </a:prstGeom>
          <a:solidFill>
            <a:srgbClr val="2EECF3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963760C-4388-41A5-B305-1E24F0364FC2}"/>
              </a:ext>
            </a:extLst>
          </p:cNvPr>
          <p:cNvSpPr/>
          <p:nvPr/>
        </p:nvSpPr>
        <p:spPr>
          <a:xfrm>
            <a:off x="3041716" y="4584700"/>
            <a:ext cx="476184" cy="476184"/>
          </a:xfrm>
          <a:prstGeom prst="ellipse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2D45C87-C020-40D0-9167-B1F389078930}"/>
              </a:ext>
            </a:extLst>
          </p:cNvPr>
          <p:cNvCxnSpPr>
            <a:cxnSpLocks/>
          </p:cNvCxnSpPr>
          <p:nvPr/>
        </p:nvCxnSpPr>
        <p:spPr>
          <a:xfrm flipH="1">
            <a:off x="8816342" y="4460851"/>
            <a:ext cx="691008" cy="691009"/>
          </a:xfrm>
          <a:prstGeom prst="line">
            <a:avLst/>
          </a:prstGeom>
          <a:ln>
            <a:solidFill>
              <a:srgbClr val="0EE5EE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79835A5-0255-45D8-B8DE-A0623F698D5C}"/>
              </a:ext>
            </a:extLst>
          </p:cNvPr>
          <p:cNvCxnSpPr>
            <a:cxnSpLocks/>
          </p:cNvCxnSpPr>
          <p:nvPr/>
        </p:nvCxnSpPr>
        <p:spPr>
          <a:xfrm flipH="1">
            <a:off x="7655647" y="4368117"/>
            <a:ext cx="1189596" cy="1189595"/>
          </a:xfrm>
          <a:prstGeom prst="line">
            <a:avLst/>
          </a:prstGeom>
          <a:ln w="28575">
            <a:solidFill>
              <a:srgbClr val="0EE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8E0A6CA-A0A4-4969-9961-8C312A18556E}"/>
              </a:ext>
            </a:extLst>
          </p:cNvPr>
          <p:cNvCxnSpPr>
            <a:cxnSpLocks/>
          </p:cNvCxnSpPr>
          <p:nvPr/>
        </p:nvCxnSpPr>
        <p:spPr>
          <a:xfrm flipH="1">
            <a:off x="6374851" y="5145915"/>
            <a:ext cx="823596" cy="823594"/>
          </a:xfrm>
          <a:prstGeom prst="line">
            <a:avLst/>
          </a:prstGeom>
          <a:ln w="12700">
            <a:solidFill>
              <a:srgbClr val="0EE5EE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2660913-0470-4182-8627-62ABDD0F5BDC}"/>
              </a:ext>
            </a:extLst>
          </p:cNvPr>
          <p:cNvCxnSpPr>
            <a:cxnSpLocks/>
          </p:cNvCxnSpPr>
          <p:nvPr/>
        </p:nvCxnSpPr>
        <p:spPr>
          <a:xfrm flipH="1">
            <a:off x="1041049" y="2113240"/>
            <a:ext cx="1759956" cy="1759955"/>
          </a:xfrm>
          <a:prstGeom prst="line">
            <a:avLst/>
          </a:prstGeom>
          <a:ln w="12700">
            <a:solidFill>
              <a:srgbClr val="0EE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: 空心 40">
            <a:extLst>
              <a:ext uri="{FF2B5EF4-FFF2-40B4-BE49-F238E27FC236}">
                <a16:creationId xmlns:a16="http://schemas.microsoft.com/office/drawing/2014/main" id="{B063BECB-7DEF-4381-B86F-05361904FADB}"/>
              </a:ext>
            </a:extLst>
          </p:cNvPr>
          <p:cNvSpPr/>
          <p:nvPr/>
        </p:nvSpPr>
        <p:spPr>
          <a:xfrm>
            <a:off x="9088488" y="868417"/>
            <a:ext cx="1320973" cy="1320973"/>
          </a:xfrm>
          <a:prstGeom prst="donut">
            <a:avLst>
              <a:gd name="adj" fmla="val 3462"/>
            </a:avLst>
          </a:prstGeom>
          <a:solidFill>
            <a:srgbClr val="0EE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FF3836A-95CD-4B3A-94B6-9151C3CBC7E9}"/>
              </a:ext>
            </a:extLst>
          </p:cNvPr>
          <p:cNvGrpSpPr/>
          <p:nvPr/>
        </p:nvGrpSpPr>
        <p:grpSpPr>
          <a:xfrm>
            <a:off x="5062331" y="2097155"/>
            <a:ext cx="2067339" cy="1258957"/>
            <a:chOff x="5029753" y="2113240"/>
            <a:chExt cx="2067339" cy="1258957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01E9BE6-657B-4477-9923-8C5DCE11C685}"/>
                </a:ext>
              </a:extLst>
            </p:cNvPr>
            <p:cNvSpPr/>
            <p:nvPr/>
          </p:nvSpPr>
          <p:spPr>
            <a:xfrm>
              <a:off x="5433944" y="2113240"/>
              <a:ext cx="1258957" cy="1258957"/>
            </a:xfrm>
            <a:prstGeom prst="roundRect">
              <a:avLst/>
            </a:prstGeom>
            <a:solidFill>
              <a:srgbClr val="0BF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F029FF8-DCB7-4F99-963F-057413362EC2}"/>
                </a:ext>
              </a:extLst>
            </p:cNvPr>
            <p:cNvSpPr txBox="1"/>
            <p:nvPr/>
          </p:nvSpPr>
          <p:spPr>
            <a:xfrm>
              <a:off x="5029753" y="2204109"/>
              <a:ext cx="206733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F172C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PART </a:t>
              </a:r>
            </a:p>
            <a:p>
              <a:pPr algn="ctr"/>
              <a:r>
                <a:rPr lang="en-US" altLang="zh-CN" sz="3200" dirty="0">
                  <a:solidFill>
                    <a:srgbClr val="0F172C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03</a:t>
              </a:r>
              <a:endParaRPr lang="zh-CN" altLang="en-US" sz="3200" dirty="0">
                <a:solidFill>
                  <a:srgbClr val="0F172C"/>
                </a:solidFill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19E0A6C6-A432-455E-AB45-7CF5FC47824E}"/>
              </a:ext>
            </a:extLst>
          </p:cNvPr>
          <p:cNvSpPr txBox="1"/>
          <p:nvPr/>
        </p:nvSpPr>
        <p:spPr>
          <a:xfrm>
            <a:off x="4075044" y="3427543"/>
            <a:ext cx="4041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BF6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3460613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1C1F8BD9-5904-4E46-879B-DC00A3709F30}"/>
              </a:ext>
            </a:extLst>
          </p:cNvPr>
          <p:cNvSpPr txBox="1"/>
          <p:nvPr/>
        </p:nvSpPr>
        <p:spPr>
          <a:xfrm>
            <a:off x="1338274" y="384065"/>
            <a:ext cx="282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BF6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运行结果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ADD2A30-1674-4AE4-9F7D-09692A79A80F}"/>
              </a:ext>
            </a:extLst>
          </p:cNvPr>
          <p:cNvSpPr/>
          <p:nvPr/>
        </p:nvSpPr>
        <p:spPr>
          <a:xfrm>
            <a:off x="649162" y="306850"/>
            <a:ext cx="554541" cy="554541"/>
          </a:xfrm>
          <a:prstGeom prst="ellipse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BF6FF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F27361-694F-49B8-8DA8-6FE96B23897C}"/>
              </a:ext>
            </a:extLst>
          </p:cNvPr>
          <p:cNvSpPr txBox="1"/>
          <p:nvPr/>
        </p:nvSpPr>
        <p:spPr>
          <a:xfrm>
            <a:off x="674738" y="399454"/>
            <a:ext cx="50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F172C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03</a:t>
            </a:r>
            <a:endParaRPr lang="zh-CN" altLang="en-US" dirty="0">
              <a:solidFill>
                <a:srgbClr val="0F172C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F408FDA-260C-49DA-8090-30F785FDC303}"/>
              </a:ext>
            </a:extLst>
          </p:cNvPr>
          <p:cNvSpPr txBox="1"/>
          <p:nvPr/>
        </p:nvSpPr>
        <p:spPr>
          <a:xfrm>
            <a:off x="2749630" y="1204838"/>
            <a:ext cx="6378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  <a:cs typeface="Dubai Medium" panose="020B0603030403030204" pitchFamily="34" charset="-78"/>
              </a:rPr>
              <a:t>按下运行键后可得如图所示，首先先向终端发送“</a:t>
            </a: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  <a:cs typeface="Dubai Medium" panose="020B0603030403030204" pitchFamily="34" charset="-78"/>
              </a:rPr>
              <a:t>OK”</a:t>
            </a: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  <a:cs typeface="Dubai Medium" panose="020B0603030403030204" pitchFamily="34" charset="-78"/>
              </a:rPr>
              <a:t>字符</a:t>
            </a:r>
            <a:endParaRPr lang="en-US" altLang="zh-CN" sz="2400" b="1" dirty="0">
              <a:solidFill>
                <a:schemeClr val="bg1">
                  <a:lumMod val="8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  <a:cs typeface="Dubai Medium" panose="020B0603030403030204" pitchFamily="34" charset="-78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1A36A9-437B-44C9-B70D-3E457F994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40" y="2316779"/>
            <a:ext cx="5693150" cy="428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00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1C1F8BD9-5904-4E46-879B-DC00A3709F30}"/>
              </a:ext>
            </a:extLst>
          </p:cNvPr>
          <p:cNvSpPr txBox="1"/>
          <p:nvPr/>
        </p:nvSpPr>
        <p:spPr>
          <a:xfrm>
            <a:off x="1338274" y="384065"/>
            <a:ext cx="282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BF6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运行结果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ADD2A30-1674-4AE4-9F7D-09692A79A80F}"/>
              </a:ext>
            </a:extLst>
          </p:cNvPr>
          <p:cNvSpPr/>
          <p:nvPr/>
        </p:nvSpPr>
        <p:spPr>
          <a:xfrm>
            <a:off x="649162" y="306850"/>
            <a:ext cx="554541" cy="554541"/>
          </a:xfrm>
          <a:prstGeom prst="ellipse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BF6FF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F27361-694F-49B8-8DA8-6FE96B23897C}"/>
              </a:ext>
            </a:extLst>
          </p:cNvPr>
          <p:cNvSpPr txBox="1"/>
          <p:nvPr/>
        </p:nvSpPr>
        <p:spPr>
          <a:xfrm>
            <a:off x="674738" y="399454"/>
            <a:ext cx="50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F172C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03</a:t>
            </a:r>
            <a:endParaRPr lang="zh-CN" altLang="en-US" dirty="0">
              <a:solidFill>
                <a:srgbClr val="0F172C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F408FDA-260C-49DA-8090-30F785FDC303}"/>
              </a:ext>
            </a:extLst>
          </p:cNvPr>
          <p:cNvSpPr txBox="1"/>
          <p:nvPr/>
        </p:nvSpPr>
        <p:spPr>
          <a:xfrm>
            <a:off x="2749630" y="1204838"/>
            <a:ext cx="6378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  <a:cs typeface="Dubai Medium" panose="020B0603030403030204" pitchFamily="34" charset="-78"/>
              </a:rPr>
              <a:t>接着向终端输入</a:t>
            </a: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  <a:cs typeface="Dubai Medium" panose="020B0603030403030204" pitchFamily="34" charset="-78"/>
              </a:rPr>
              <a:t>1</a:t>
            </a: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  <a:cs typeface="Dubai Medium" panose="020B0603030403030204" pitchFamily="34" charset="-78"/>
              </a:rPr>
              <a:t>，可以看见第二个</a:t>
            </a: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  <a:cs typeface="Dubai Medium" panose="020B0603030403030204" pitchFamily="34" charset="-78"/>
              </a:rPr>
              <a:t>LED</a:t>
            </a: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  <a:cs typeface="Dubai Medium" panose="020B0603030403030204" pitchFamily="34" charset="-78"/>
              </a:rPr>
              <a:t>亮起，并向终端返回</a:t>
            </a: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  <a:cs typeface="Dubai Medium" panose="020B0603030403030204" pitchFamily="34" charset="-78"/>
              </a:rPr>
              <a:t>1</a:t>
            </a:r>
            <a:endParaRPr lang="zh-CN" altLang="en-US" sz="2400" b="1" dirty="0">
              <a:solidFill>
                <a:schemeClr val="bg1">
                  <a:lumMod val="8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  <a:cs typeface="Dubai Medium" panose="020B0603030403030204" pitchFamily="34" charset="-7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BF49EE-4E03-40FC-91E6-FCBFAE238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31" y="2035835"/>
            <a:ext cx="8577420" cy="451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6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099C72E-B519-4A1D-9C8F-D4B9BB0342D1}"/>
              </a:ext>
            </a:extLst>
          </p:cNvPr>
          <p:cNvCxnSpPr/>
          <p:nvPr/>
        </p:nvCxnSpPr>
        <p:spPr>
          <a:xfrm flipH="1">
            <a:off x="276583" y="1800290"/>
            <a:ext cx="1022514" cy="927652"/>
          </a:xfrm>
          <a:prstGeom prst="line">
            <a:avLst/>
          </a:prstGeom>
          <a:ln w="9525">
            <a:solidFill>
              <a:srgbClr val="0EE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4513D6E-9A68-4A17-B844-C1A434666364}"/>
              </a:ext>
            </a:extLst>
          </p:cNvPr>
          <p:cNvCxnSpPr>
            <a:cxnSpLocks/>
          </p:cNvCxnSpPr>
          <p:nvPr/>
        </p:nvCxnSpPr>
        <p:spPr>
          <a:xfrm flipH="1">
            <a:off x="9075072" y="5293242"/>
            <a:ext cx="1298114" cy="1177684"/>
          </a:xfrm>
          <a:prstGeom prst="line">
            <a:avLst/>
          </a:prstGeom>
          <a:ln w="38100">
            <a:solidFill>
              <a:srgbClr val="0EE5EE">
                <a:alpha val="6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4A48BF6-D978-4D22-8642-D9773D5EFD71}"/>
              </a:ext>
            </a:extLst>
          </p:cNvPr>
          <p:cNvCxnSpPr>
            <a:cxnSpLocks/>
          </p:cNvCxnSpPr>
          <p:nvPr/>
        </p:nvCxnSpPr>
        <p:spPr>
          <a:xfrm flipH="1">
            <a:off x="6573267" y="373485"/>
            <a:ext cx="2354338" cy="2135919"/>
          </a:xfrm>
          <a:prstGeom prst="line">
            <a:avLst/>
          </a:prstGeom>
          <a:ln w="38100">
            <a:solidFill>
              <a:srgbClr val="0EE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939FFD0-C194-4E5E-9609-8AB2C026FF9A}"/>
              </a:ext>
            </a:extLst>
          </p:cNvPr>
          <p:cNvCxnSpPr>
            <a:cxnSpLocks/>
          </p:cNvCxnSpPr>
          <p:nvPr/>
        </p:nvCxnSpPr>
        <p:spPr>
          <a:xfrm flipH="1">
            <a:off x="4883128" y="4829629"/>
            <a:ext cx="1724307" cy="1564338"/>
          </a:xfrm>
          <a:prstGeom prst="line">
            <a:avLst/>
          </a:prstGeom>
          <a:ln w="19050">
            <a:solidFill>
              <a:srgbClr val="0EE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A532D4A-6C49-43CE-B6B0-82F014A8A109}"/>
              </a:ext>
            </a:extLst>
          </p:cNvPr>
          <p:cNvSpPr/>
          <p:nvPr/>
        </p:nvSpPr>
        <p:spPr>
          <a:xfrm>
            <a:off x="-447642" y="6137242"/>
            <a:ext cx="1133442" cy="1133442"/>
          </a:xfrm>
          <a:prstGeom prst="ellipse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FE6D2A-C667-4B22-98B3-2B1EA8EF8FF7}"/>
              </a:ext>
            </a:extLst>
          </p:cNvPr>
          <p:cNvSpPr/>
          <p:nvPr/>
        </p:nvSpPr>
        <p:spPr>
          <a:xfrm>
            <a:off x="520700" y="850900"/>
            <a:ext cx="11150600" cy="51562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D9910FA-606C-4A7C-9EE8-D5AFA75CD64E}"/>
              </a:ext>
            </a:extLst>
          </p:cNvPr>
          <p:cNvSpPr/>
          <p:nvPr/>
        </p:nvSpPr>
        <p:spPr>
          <a:xfrm>
            <a:off x="11671300" y="-412684"/>
            <a:ext cx="1133442" cy="1133442"/>
          </a:xfrm>
          <a:prstGeom prst="ellipse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FEE19895-26A6-4442-B42E-7D6A7409938F}"/>
              </a:ext>
            </a:extLst>
          </p:cNvPr>
          <p:cNvGrpSpPr/>
          <p:nvPr/>
        </p:nvGrpSpPr>
        <p:grpSpPr>
          <a:xfrm>
            <a:off x="1976022" y="1885728"/>
            <a:ext cx="9762325" cy="2801600"/>
            <a:chOff x="1581338" y="1949317"/>
            <a:chExt cx="9762325" cy="2801600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C128BC18-8B06-407A-B722-7F8EC024541D}"/>
                </a:ext>
              </a:extLst>
            </p:cNvPr>
            <p:cNvGrpSpPr/>
            <p:nvPr/>
          </p:nvGrpSpPr>
          <p:grpSpPr>
            <a:xfrm>
              <a:off x="4187491" y="1949317"/>
              <a:ext cx="7156172" cy="2801600"/>
              <a:chOff x="4187491" y="1870606"/>
              <a:chExt cx="7156172" cy="2801600"/>
            </a:xfrm>
          </p:grpSpPr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B60350B-364D-4197-8DE6-0B2BBA0A7B9C}"/>
                  </a:ext>
                </a:extLst>
              </p:cNvPr>
              <p:cNvSpPr txBox="1"/>
              <p:nvPr/>
            </p:nvSpPr>
            <p:spPr>
              <a:xfrm>
                <a:off x="4844262" y="1998936"/>
                <a:ext cx="28227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rPr>
                  <a:t>项目简述</a:t>
                </a: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0BDCD3B-D5C8-4F90-8ABC-343AAEE4A3DB}"/>
                  </a:ext>
                </a:extLst>
              </p:cNvPr>
              <p:cNvSpPr txBox="1"/>
              <p:nvPr/>
            </p:nvSpPr>
            <p:spPr>
              <a:xfrm>
                <a:off x="8520950" y="1998936"/>
                <a:ext cx="28227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rPr>
                  <a:t>细节分析</a:t>
                </a: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E21B3DD-0C4E-4EE3-A285-33EA239694E8}"/>
                  </a:ext>
                </a:extLst>
              </p:cNvPr>
              <p:cNvSpPr txBox="1"/>
              <p:nvPr/>
            </p:nvSpPr>
            <p:spPr>
              <a:xfrm>
                <a:off x="4897459" y="4150626"/>
                <a:ext cx="28227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rPr>
                  <a:t>运行结果</a:t>
                </a: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889F20FD-0086-4CED-AF55-4E1CAC119680}"/>
                  </a:ext>
                </a:extLst>
              </p:cNvPr>
              <p:cNvSpPr/>
              <p:nvPr/>
            </p:nvSpPr>
            <p:spPr>
              <a:xfrm>
                <a:off x="4187491" y="1870606"/>
                <a:ext cx="656771" cy="65677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01</a:t>
                </a:r>
                <a:endParaRPr lang="zh-CN" altLang="en-US" dirty="0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27387778-9DBD-4BFC-A5A1-9CC35F50A4B5}"/>
                  </a:ext>
                </a:extLst>
              </p:cNvPr>
              <p:cNvSpPr/>
              <p:nvPr/>
            </p:nvSpPr>
            <p:spPr>
              <a:xfrm>
                <a:off x="4187491" y="4015435"/>
                <a:ext cx="656771" cy="65677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03</a:t>
                </a:r>
                <a:endParaRPr lang="zh-CN" altLang="en-US" dirty="0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DFC3649F-4303-48EB-A669-C7C3AD99C3FB}"/>
                  </a:ext>
                </a:extLst>
              </p:cNvPr>
              <p:cNvSpPr/>
              <p:nvPr/>
            </p:nvSpPr>
            <p:spPr>
              <a:xfrm>
                <a:off x="7765577" y="1870606"/>
                <a:ext cx="656771" cy="65677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02</a:t>
                </a:r>
                <a:endParaRPr lang="zh-CN" altLang="en-US" dirty="0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C275690-0585-423B-BF80-479BBA7F2076}"/>
                </a:ext>
              </a:extLst>
            </p:cNvPr>
            <p:cNvSpPr txBox="1"/>
            <p:nvPr/>
          </p:nvSpPr>
          <p:spPr>
            <a:xfrm>
              <a:off x="1581338" y="1949317"/>
              <a:ext cx="1292662" cy="280125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zh-CN" altLang="en-US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039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B25B39-6B31-43F8-83BD-F2E51390E0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1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28EE669-B27E-4268-8466-65FDBD670CE7}"/>
              </a:ext>
            </a:extLst>
          </p:cNvPr>
          <p:cNvCxnSpPr>
            <a:cxnSpLocks/>
          </p:cNvCxnSpPr>
          <p:nvPr/>
        </p:nvCxnSpPr>
        <p:spPr>
          <a:xfrm flipH="1">
            <a:off x="1893815" y="-1028164"/>
            <a:ext cx="3022235" cy="3022236"/>
          </a:xfrm>
          <a:prstGeom prst="line">
            <a:avLst/>
          </a:prstGeom>
          <a:ln>
            <a:solidFill>
              <a:srgbClr val="0EE5EE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F1AFA4D1-FE53-4954-92AD-CA3696CC6796}"/>
              </a:ext>
            </a:extLst>
          </p:cNvPr>
          <p:cNvSpPr/>
          <p:nvPr/>
        </p:nvSpPr>
        <p:spPr>
          <a:xfrm>
            <a:off x="-914400" y="-702867"/>
            <a:ext cx="2696939" cy="2696939"/>
          </a:xfrm>
          <a:prstGeom prst="ellipse">
            <a:avLst/>
          </a:prstGeom>
          <a:solidFill>
            <a:srgbClr val="2EECF3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963760C-4388-41A5-B305-1E24F0364FC2}"/>
              </a:ext>
            </a:extLst>
          </p:cNvPr>
          <p:cNvSpPr/>
          <p:nvPr/>
        </p:nvSpPr>
        <p:spPr>
          <a:xfrm>
            <a:off x="3041716" y="4584700"/>
            <a:ext cx="476184" cy="476184"/>
          </a:xfrm>
          <a:prstGeom prst="ellipse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2D45C87-C020-40D0-9167-B1F389078930}"/>
              </a:ext>
            </a:extLst>
          </p:cNvPr>
          <p:cNvCxnSpPr>
            <a:cxnSpLocks/>
          </p:cNvCxnSpPr>
          <p:nvPr/>
        </p:nvCxnSpPr>
        <p:spPr>
          <a:xfrm flipH="1">
            <a:off x="8816342" y="4460851"/>
            <a:ext cx="691008" cy="691009"/>
          </a:xfrm>
          <a:prstGeom prst="line">
            <a:avLst/>
          </a:prstGeom>
          <a:ln>
            <a:solidFill>
              <a:srgbClr val="0EE5EE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79835A5-0255-45D8-B8DE-A0623F698D5C}"/>
              </a:ext>
            </a:extLst>
          </p:cNvPr>
          <p:cNvCxnSpPr>
            <a:cxnSpLocks/>
          </p:cNvCxnSpPr>
          <p:nvPr/>
        </p:nvCxnSpPr>
        <p:spPr>
          <a:xfrm flipH="1">
            <a:off x="7655647" y="4368117"/>
            <a:ext cx="1189596" cy="1189595"/>
          </a:xfrm>
          <a:prstGeom prst="line">
            <a:avLst/>
          </a:prstGeom>
          <a:ln w="28575">
            <a:solidFill>
              <a:srgbClr val="0EE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8E0A6CA-A0A4-4969-9961-8C312A18556E}"/>
              </a:ext>
            </a:extLst>
          </p:cNvPr>
          <p:cNvCxnSpPr>
            <a:cxnSpLocks/>
          </p:cNvCxnSpPr>
          <p:nvPr/>
        </p:nvCxnSpPr>
        <p:spPr>
          <a:xfrm flipH="1">
            <a:off x="6374851" y="5145915"/>
            <a:ext cx="823596" cy="823594"/>
          </a:xfrm>
          <a:prstGeom prst="line">
            <a:avLst/>
          </a:prstGeom>
          <a:ln w="12700">
            <a:solidFill>
              <a:srgbClr val="0EE5EE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2660913-0470-4182-8627-62ABDD0F5BDC}"/>
              </a:ext>
            </a:extLst>
          </p:cNvPr>
          <p:cNvCxnSpPr>
            <a:cxnSpLocks/>
          </p:cNvCxnSpPr>
          <p:nvPr/>
        </p:nvCxnSpPr>
        <p:spPr>
          <a:xfrm flipH="1">
            <a:off x="1041049" y="2113240"/>
            <a:ext cx="1759956" cy="1759955"/>
          </a:xfrm>
          <a:prstGeom prst="line">
            <a:avLst/>
          </a:prstGeom>
          <a:ln w="12700">
            <a:solidFill>
              <a:srgbClr val="0EE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: 空心 40">
            <a:extLst>
              <a:ext uri="{FF2B5EF4-FFF2-40B4-BE49-F238E27FC236}">
                <a16:creationId xmlns:a16="http://schemas.microsoft.com/office/drawing/2014/main" id="{B063BECB-7DEF-4381-B86F-05361904FADB}"/>
              </a:ext>
            </a:extLst>
          </p:cNvPr>
          <p:cNvSpPr/>
          <p:nvPr/>
        </p:nvSpPr>
        <p:spPr>
          <a:xfrm>
            <a:off x="9088488" y="868417"/>
            <a:ext cx="1320973" cy="1320973"/>
          </a:xfrm>
          <a:prstGeom prst="donut">
            <a:avLst>
              <a:gd name="adj" fmla="val 3462"/>
            </a:avLst>
          </a:prstGeom>
          <a:solidFill>
            <a:srgbClr val="0EE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E0A6C6-A432-455E-AB45-7CF5FC47824E}"/>
              </a:ext>
            </a:extLst>
          </p:cNvPr>
          <p:cNvSpPr txBox="1"/>
          <p:nvPr/>
        </p:nvSpPr>
        <p:spPr>
          <a:xfrm>
            <a:off x="3517900" y="1468881"/>
            <a:ext cx="4552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BF6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46859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B25B39-6B31-43F8-83BD-F2E51390E0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1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28EE669-B27E-4268-8466-65FDBD670CE7}"/>
              </a:ext>
            </a:extLst>
          </p:cNvPr>
          <p:cNvCxnSpPr>
            <a:cxnSpLocks/>
          </p:cNvCxnSpPr>
          <p:nvPr/>
        </p:nvCxnSpPr>
        <p:spPr>
          <a:xfrm flipH="1">
            <a:off x="1893815" y="-1028164"/>
            <a:ext cx="3022235" cy="3022236"/>
          </a:xfrm>
          <a:prstGeom prst="line">
            <a:avLst/>
          </a:prstGeom>
          <a:ln>
            <a:solidFill>
              <a:srgbClr val="0EE5EE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F1AFA4D1-FE53-4954-92AD-CA3696CC6796}"/>
              </a:ext>
            </a:extLst>
          </p:cNvPr>
          <p:cNvSpPr/>
          <p:nvPr/>
        </p:nvSpPr>
        <p:spPr>
          <a:xfrm>
            <a:off x="-914400" y="-702867"/>
            <a:ext cx="2696939" cy="2696939"/>
          </a:xfrm>
          <a:prstGeom prst="ellipse">
            <a:avLst/>
          </a:prstGeom>
          <a:solidFill>
            <a:srgbClr val="2EECF3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963760C-4388-41A5-B305-1E24F0364FC2}"/>
              </a:ext>
            </a:extLst>
          </p:cNvPr>
          <p:cNvSpPr/>
          <p:nvPr/>
        </p:nvSpPr>
        <p:spPr>
          <a:xfrm>
            <a:off x="3041716" y="4584700"/>
            <a:ext cx="476184" cy="476184"/>
          </a:xfrm>
          <a:prstGeom prst="ellipse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2D45C87-C020-40D0-9167-B1F389078930}"/>
              </a:ext>
            </a:extLst>
          </p:cNvPr>
          <p:cNvCxnSpPr>
            <a:cxnSpLocks/>
          </p:cNvCxnSpPr>
          <p:nvPr/>
        </p:nvCxnSpPr>
        <p:spPr>
          <a:xfrm flipH="1">
            <a:off x="8816342" y="4460851"/>
            <a:ext cx="691008" cy="691009"/>
          </a:xfrm>
          <a:prstGeom prst="line">
            <a:avLst/>
          </a:prstGeom>
          <a:ln>
            <a:solidFill>
              <a:srgbClr val="0EE5EE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79835A5-0255-45D8-B8DE-A0623F698D5C}"/>
              </a:ext>
            </a:extLst>
          </p:cNvPr>
          <p:cNvCxnSpPr>
            <a:cxnSpLocks/>
          </p:cNvCxnSpPr>
          <p:nvPr/>
        </p:nvCxnSpPr>
        <p:spPr>
          <a:xfrm flipH="1">
            <a:off x="7655647" y="4368117"/>
            <a:ext cx="1189596" cy="1189595"/>
          </a:xfrm>
          <a:prstGeom prst="line">
            <a:avLst/>
          </a:prstGeom>
          <a:ln w="28575">
            <a:solidFill>
              <a:srgbClr val="0EE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8E0A6CA-A0A4-4969-9961-8C312A18556E}"/>
              </a:ext>
            </a:extLst>
          </p:cNvPr>
          <p:cNvCxnSpPr>
            <a:cxnSpLocks/>
          </p:cNvCxnSpPr>
          <p:nvPr/>
        </p:nvCxnSpPr>
        <p:spPr>
          <a:xfrm flipH="1">
            <a:off x="6374851" y="5145915"/>
            <a:ext cx="823596" cy="823594"/>
          </a:xfrm>
          <a:prstGeom prst="line">
            <a:avLst/>
          </a:prstGeom>
          <a:ln w="12700">
            <a:solidFill>
              <a:srgbClr val="0EE5EE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2660913-0470-4182-8627-62ABDD0F5BDC}"/>
              </a:ext>
            </a:extLst>
          </p:cNvPr>
          <p:cNvCxnSpPr>
            <a:cxnSpLocks/>
          </p:cNvCxnSpPr>
          <p:nvPr/>
        </p:nvCxnSpPr>
        <p:spPr>
          <a:xfrm flipH="1">
            <a:off x="1041049" y="2113240"/>
            <a:ext cx="1759956" cy="1759955"/>
          </a:xfrm>
          <a:prstGeom prst="line">
            <a:avLst/>
          </a:prstGeom>
          <a:ln w="12700">
            <a:solidFill>
              <a:srgbClr val="0EE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: 空心 40">
            <a:extLst>
              <a:ext uri="{FF2B5EF4-FFF2-40B4-BE49-F238E27FC236}">
                <a16:creationId xmlns:a16="http://schemas.microsoft.com/office/drawing/2014/main" id="{B063BECB-7DEF-4381-B86F-05361904FADB}"/>
              </a:ext>
            </a:extLst>
          </p:cNvPr>
          <p:cNvSpPr/>
          <p:nvPr/>
        </p:nvSpPr>
        <p:spPr>
          <a:xfrm>
            <a:off x="9088488" y="868417"/>
            <a:ext cx="1320973" cy="1320973"/>
          </a:xfrm>
          <a:prstGeom prst="donut">
            <a:avLst>
              <a:gd name="adj" fmla="val 3462"/>
            </a:avLst>
          </a:prstGeom>
          <a:solidFill>
            <a:srgbClr val="0EE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FF3836A-95CD-4B3A-94B6-9151C3CBC7E9}"/>
              </a:ext>
            </a:extLst>
          </p:cNvPr>
          <p:cNvGrpSpPr/>
          <p:nvPr/>
        </p:nvGrpSpPr>
        <p:grpSpPr>
          <a:xfrm>
            <a:off x="5062331" y="2097155"/>
            <a:ext cx="2067339" cy="1258957"/>
            <a:chOff x="5029753" y="2113240"/>
            <a:chExt cx="2067339" cy="1258957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01E9BE6-657B-4477-9923-8C5DCE11C685}"/>
                </a:ext>
              </a:extLst>
            </p:cNvPr>
            <p:cNvSpPr/>
            <p:nvPr/>
          </p:nvSpPr>
          <p:spPr>
            <a:xfrm>
              <a:off x="5433944" y="2113240"/>
              <a:ext cx="1258957" cy="1258957"/>
            </a:xfrm>
            <a:prstGeom prst="roundRect">
              <a:avLst/>
            </a:prstGeom>
            <a:solidFill>
              <a:srgbClr val="0BF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F029FF8-DCB7-4F99-963F-057413362EC2}"/>
                </a:ext>
              </a:extLst>
            </p:cNvPr>
            <p:cNvSpPr txBox="1"/>
            <p:nvPr/>
          </p:nvSpPr>
          <p:spPr>
            <a:xfrm>
              <a:off x="5029753" y="2204109"/>
              <a:ext cx="206733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F172C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PART </a:t>
              </a:r>
            </a:p>
            <a:p>
              <a:pPr algn="ctr"/>
              <a:r>
                <a:rPr lang="en-US" altLang="zh-CN" sz="3200" dirty="0">
                  <a:solidFill>
                    <a:srgbClr val="0F172C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01</a:t>
              </a:r>
              <a:endParaRPr lang="zh-CN" altLang="en-US" sz="3200" dirty="0">
                <a:solidFill>
                  <a:srgbClr val="0F172C"/>
                </a:solidFill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AD47902A-CABE-4A6B-B4D7-1B50BD0D68CE}"/>
              </a:ext>
            </a:extLst>
          </p:cNvPr>
          <p:cNvSpPr txBox="1"/>
          <p:nvPr/>
        </p:nvSpPr>
        <p:spPr>
          <a:xfrm>
            <a:off x="4075043" y="3417100"/>
            <a:ext cx="4041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BF6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项目简述</a:t>
            </a:r>
          </a:p>
        </p:txBody>
      </p:sp>
    </p:spTree>
    <p:extLst>
      <p:ext uri="{BB962C8B-B14F-4D97-AF65-F5344CB8AC3E}">
        <p14:creationId xmlns:p14="http://schemas.microsoft.com/office/powerpoint/2010/main" val="157318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1C1F8BD9-5904-4E46-879B-DC00A3709F30}"/>
              </a:ext>
            </a:extLst>
          </p:cNvPr>
          <p:cNvSpPr txBox="1"/>
          <p:nvPr/>
        </p:nvSpPr>
        <p:spPr>
          <a:xfrm>
            <a:off x="1338274" y="384065"/>
            <a:ext cx="282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BF6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项目整体结构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ADD2A30-1674-4AE4-9F7D-09692A79A80F}"/>
              </a:ext>
            </a:extLst>
          </p:cNvPr>
          <p:cNvSpPr/>
          <p:nvPr/>
        </p:nvSpPr>
        <p:spPr>
          <a:xfrm>
            <a:off x="649162" y="306850"/>
            <a:ext cx="554541" cy="554541"/>
          </a:xfrm>
          <a:prstGeom prst="ellipse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BF6FF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F27361-694F-49B8-8DA8-6FE96B23897C}"/>
              </a:ext>
            </a:extLst>
          </p:cNvPr>
          <p:cNvSpPr txBox="1"/>
          <p:nvPr/>
        </p:nvSpPr>
        <p:spPr>
          <a:xfrm>
            <a:off x="674738" y="399454"/>
            <a:ext cx="50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F172C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01</a:t>
            </a:r>
            <a:endParaRPr lang="zh-CN" altLang="en-US" dirty="0">
              <a:solidFill>
                <a:srgbClr val="0F172C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E967FCF-7226-4F51-9AF1-BEDEF0F173B8}"/>
              </a:ext>
            </a:extLst>
          </p:cNvPr>
          <p:cNvSpPr txBox="1"/>
          <p:nvPr/>
        </p:nvSpPr>
        <p:spPr>
          <a:xfrm>
            <a:off x="3054078" y="923584"/>
            <a:ext cx="5453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BF6FF"/>
                </a:solidFill>
                <a:highlight>
                  <a:srgbClr val="0F172C"/>
                </a:highlight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电路部分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F408FDA-260C-49DA-8090-30F785FDC303}"/>
              </a:ext>
            </a:extLst>
          </p:cNvPr>
          <p:cNvSpPr txBox="1"/>
          <p:nvPr/>
        </p:nvSpPr>
        <p:spPr>
          <a:xfrm>
            <a:off x="2766530" y="1647768"/>
            <a:ext cx="63783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  <a:cs typeface="Dubai Medium" panose="020B0603030403030204" pitchFamily="34" charset="-78"/>
              </a:rPr>
              <a:t>电路部分的设计并未有变化，即还是使用原先的</a:t>
            </a: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  <a:cs typeface="Dubai Medium" panose="020B0603030403030204" pitchFamily="34" charset="-78"/>
              </a:rPr>
              <a:t>8052.dsn</a:t>
            </a:r>
            <a:endParaRPr lang="zh-CN" altLang="en-US" sz="2400" b="1" dirty="0">
              <a:solidFill>
                <a:schemeClr val="bg1">
                  <a:lumMod val="8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  <a:cs typeface="Dubai Medium" panose="020B0603030403030204" pitchFamily="34" charset="-78"/>
            </a:endParaRPr>
          </a:p>
          <a:p>
            <a:endParaRPr lang="zh-CN" altLang="en-US" sz="1400" b="1" dirty="0">
              <a:solidFill>
                <a:schemeClr val="bg1">
                  <a:lumMod val="8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  <a:cs typeface="Dubai Medium" panose="020B0603030403030204" pitchFamily="34" charset="-7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207DF5-9FEF-4263-8EAF-3BB9B0094E26}"/>
              </a:ext>
            </a:extLst>
          </p:cNvPr>
          <p:cNvSpPr/>
          <p:nvPr/>
        </p:nvSpPr>
        <p:spPr>
          <a:xfrm>
            <a:off x="5605671" y="1508359"/>
            <a:ext cx="350044" cy="45719"/>
          </a:xfrm>
          <a:prstGeom prst="rect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CD95E1-E4D4-4F8B-9852-1EDB15B42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842" y="2516477"/>
            <a:ext cx="7159628" cy="395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5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928010-5780-4075-84D5-70C4B59EFE2A}"/>
              </a:ext>
            </a:extLst>
          </p:cNvPr>
          <p:cNvSpPr txBox="1"/>
          <p:nvPr/>
        </p:nvSpPr>
        <p:spPr>
          <a:xfrm>
            <a:off x="1338274" y="384065"/>
            <a:ext cx="282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BF6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项目整体结构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642E9F7-F25E-412A-9D8B-2D420C53362D}"/>
              </a:ext>
            </a:extLst>
          </p:cNvPr>
          <p:cNvSpPr/>
          <p:nvPr/>
        </p:nvSpPr>
        <p:spPr>
          <a:xfrm>
            <a:off x="649162" y="306850"/>
            <a:ext cx="554541" cy="554541"/>
          </a:xfrm>
          <a:prstGeom prst="ellipse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BF6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BF2B69-2C8F-463F-84A6-5F5AAE112680}"/>
              </a:ext>
            </a:extLst>
          </p:cNvPr>
          <p:cNvSpPr txBox="1"/>
          <p:nvPr/>
        </p:nvSpPr>
        <p:spPr>
          <a:xfrm>
            <a:off x="674738" y="399454"/>
            <a:ext cx="50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F172C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01</a:t>
            </a:r>
            <a:endParaRPr lang="zh-CN" altLang="en-US" dirty="0">
              <a:solidFill>
                <a:srgbClr val="0F172C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DFDEB53-18D3-44EC-9683-7A571DB768C8}"/>
              </a:ext>
            </a:extLst>
          </p:cNvPr>
          <p:cNvSpPr txBox="1"/>
          <p:nvPr/>
        </p:nvSpPr>
        <p:spPr>
          <a:xfrm>
            <a:off x="3054076" y="863569"/>
            <a:ext cx="5453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BF6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C</a:t>
            </a:r>
            <a:r>
              <a:rPr lang="zh-CN" altLang="en-US" sz="3200" b="1" dirty="0">
                <a:solidFill>
                  <a:srgbClr val="0BF6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语言代码部分</a:t>
            </a:r>
            <a:endParaRPr lang="zh-CN" altLang="en-US" sz="3200" b="1" dirty="0">
              <a:solidFill>
                <a:srgbClr val="0BF6FF"/>
              </a:solidFill>
              <a:highlight>
                <a:srgbClr val="0F172C"/>
              </a:highlight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3DB5B35-EC25-4B34-B2A7-801BB66FBB01}"/>
              </a:ext>
            </a:extLst>
          </p:cNvPr>
          <p:cNvSpPr txBox="1"/>
          <p:nvPr/>
        </p:nvSpPr>
        <p:spPr>
          <a:xfrm>
            <a:off x="2098382" y="1734123"/>
            <a:ext cx="7716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  <a:cs typeface="Dubai Medium" panose="020B0603030403030204" pitchFamily="34" charset="-78"/>
              </a:rPr>
              <a:t>代码部分分为主要分为两个部分，负责主体逻辑的</a:t>
            </a:r>
            <a:r>
              <a:rPr lang="en-US" altLang="zh-CN" sz="2400" b="1" dirty="0" err="1">
                <a:solidFill>
                  <a:schemeClr val="bg1">
                    <a:lumMod val="8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  <a:cs typeface="Dubai Medium" panose="020B0603030403030204" pitchFamily="34" charset="-78"/>
              </a:rPr>
              <a:t>test.c</a:t>
            </a: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  <a:cs typeface="Dubai Medium" panose="020B0603030403030204" pitchFamily="34" charset="-78"/>
              </a:rPr>
              <a:t>文件</a:t>
            </a: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  <a:cs typeface="Dubai Medium" panose="020B0603030403030204" pitchFamily="34" charset="-78"/>
              </a:rPr>
              <a:t>(</a:t>
            </a: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  <a:cs typeface="Dubai Medium" panose="020B0603030403030204" pitchFamily="34" charset="-78"/>
              </a:rPr>
              <a:t>包含</a:t>
            </a: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  <a:cs typeface="Dubai Medium" panose="020B0603030403030204" pitchFamily="34" charset="-78"/>
              </a:rPr>
              <a:t>main</a:t>
            </a: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  <a:cs typeface="Dubai Medium" panose="020B0603030403030204" pitchFamily="34" charset="-78"/>
              </a:rPr>
              <a:t>函数</a:t>
            </a: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  <a:cs typeface="Dubai Medium" panose="020B0603030403030204" pitchFamily="34" charset="-78"/>
              </a:rPr>
              <a:t>)</a:t>
            </a: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  <a:cs typeface="Dubai Medium" panose="020B0603030403030204" pitchFamily="34" charset="-78"/>
              </a:rPr>
              <a:t>和负责配置串口，发送数据的</a:t>
            </a:r>
            <a:r>
              <a:rPr lang="en-US" altLang="zh-CN" sz="2400" b="1" dirty="0" err="1">
                <a:solidFill>
                  <a:schemeClr val="bg1">
                    <a:lumMod val="8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  <a:cs typeface="Dubai Medium" panose="020B0603030403030204" pitchFamily="34" charset="-78"/>
              </a:rPr>
              <a:t>UART.c</a:t>
            </a: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  <a:cs typeface="Dubai Medium" panose="020B0603030403030204" pitchFamily="34" charset="-78"/>
              </a:rPr>
              <a:t> </a:t>
            </a: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  <a:cs typeface="Dubai Medium" panose="020B0603030403030204" pitchFamily="34" charset="-78"/>
              </a:rPr>
              <a:t>和</a:t>
            </a:r>
            <a:r>
              <a:rPr lang="en-US" altLang="zh-CN" sz="2400" b="1" dirty="0" err="1">
                <a:solidFill>
                  <a:schemeClr val="bg1">
                    <a:lumMod val="8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  <a:cs typeface="Dubai Medium" panose="020B0603030403030204" pitchFamily="34" charset="-78"/>
              </a:rPr>
              <a:t>UART.h</a:t>
            </a: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  <a:cs typeface="Dubai Medium" panose="020B0603030403030204" pitchFamily="34" charset="-78"/>
              </a:rPr>
              <a:t>文件。</a:t>
            </a:r>
            <a:endParaRPr lang="zh-CN" altLang="en-US" sz="1400" b="1" dirty="0">
              <a:solidFill>
                <a:schemeClr val="bg1">
                  <a:lumMod val="8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  <a:cs typeface="Dubai Medium" panose="020B0603030403030204" pitchFamily="34" charset="-78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ABDBE14-8935-4ADB-B9A7-9738710CECB9}"/>
              </a:ext>
            </a:extLst>
          </p:cNvPr>
          <p:cNvSpPr/>
          <p:nvPr/>
        </p:nvSpPr>
        <p:spPr>
          <a:xfrm>
            <a:off x="5606355" y="1568374"/>
            <a:ext cx="350044" cy="45719"/>
          </a:xfrm>
          <a:prstGeom prst="rect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A8D497-BCF8-4819-B356-5BF8809E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87" y="3220231"/>
            <a:ext cx="3158156" cy="262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7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B25B39-6B31-43F8-83BD-F2E51390E07A}"/>
              </a:ext>
            </a:extLst>
          </p:cNvPr>
          <p:cNvSpPr/>
          <p:nvPr/>
        </p:nvSpPr>
        <p:spPr>
          <a:xfrm>
            <a:off x="0" y="-27270"/>
            <a:ext cx="12192000" cy="6885269"/>
          </a:xfrm>
          <a:prstGeom prst="rect">
            <a:avLst/>
          </a:prstGeom>
          <a:solidFill>
            <a:srgbClr val="0F1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28EE669-B27E-4268-8466-65FDBD670CE7}"/>
              </a:ext>
            </a:extLst>
          </p:cNvPr>
          <p:cNvCxnSpPr>
            <a:cxnSpLocks/>
          </p:cNvCxnSpPr>
          <p:nvPr/>
        </p:nvCxnSpPr>
        <p:spPr>
          <a:xfrm flipH="1">
            <a:off x="1893815" y="-1028164"/>
            <a:ext cx="3022235" cy="3022236"/>
          </a:xfrm>
          <a:prstGeom prst="line">
            <a:avLst/>
          </a:prstGeom>
          <a:ln>
            <a:solidFill>
              <a:srgbClr val="0EE5EE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F1AFA4D1-FE53-4954-92AD-CA3696CC6796}"/>
              </a:ext>
            </a:extLst>
          </p:cNvPr>
          <p:cNvSpPr/>
          <p:nvPr/>
        </p:nvSpPr>
        <p:spPr>
          <a:xfrm>
            <a:off x="-914400" y="-702867"/>
            <a:ext cx="2696939" cy="2696939"/>
          </a:xfrm>
          <a:prstGeom prst="ellipse">
            <a:avLst/>
          </a:prstGeom>
          <a:solidFill>
            <a:srgbClr val="2EECF3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963760C-4388-41A5-B305-1E24F0364FC2}"/>
              </a:ext>
            </a:extLst>
          </p:cNvPr>
          <p:cNvSpPr/>
          <p:nvPr/>
        </p:nvSpPr>
        <p:spPr>
          <a:xfrm>
            <a:off x="3041716" y="4584700"/>
            <a:ext cx="476184" cy="476184"/>
          </a:xfrm>
          <a:prstGeom prst="ellipse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2D45C87-C020-40D0-9167-B1F389078930}"/>
              </a:ext>
            </a:extLst>
          </p:cNvPr>
          <p:cNvCxnSpPr>
            <a:cxnSpLocks/>
          </p:cNvCxnSpPr>
          <p:nvPr/>
        </p:nvCxnSpPr>
        <p:spPr>
          <a:xfrm flipH="1">
            <a:off x="8816342" y="4460851"/>
            <a:ext cx="691008" cy="691009"/>
          </a:xfrm>
          <a:prstGeom prst="line">
            <a:avLst/>
          </a:prstGeom>
          <a:ln>
            <a:solidFill>
              <a:srgbClr val="0EE5EE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79835A5-0255-45D8-B8DE-A0623F698D5C}"/>
              </a:ext>
            </a:extLst>
          </p:cNvPr>
          <p:cNvCxnSpPr>
            <a:cxnSpLocks/>
          </p:cNvCxnSpPr>
          <p:nvPr/>
        </p:nvCxnSpPr>
        <p:spPr>
          <a:xfrm flipH="1">
            <a:off x="7655647" y="4368117"/>
            <a:ext cx="1189596" cy="1189595"/>
          </a:xfrm>
          <a:prstGeom prst="line">
            <a:avLst/>
          </a:prstGeom>
          <a:ln w="28575">
            <a:solidFill>
              <a:srgbClr val="0EE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8E0A6CA-A0A4-4969-9961-8C312A18556E}"/>
              </a:ext>
            </a:extLst>
          </p:cNvPr>
          <p:cNvCxnSpPr>
            <a:cxnSpLocks/>
          </p:cNvCxnSpPr>
          <p:nvPr/>
        </p:nvCxnSpPr>
        <p:spPr>
          <a:xfrm flipH="1">
            <a:off x="6374851" y="5145915"/>
            <a:ext cx="823596" cy="823594"/>
          </a:xfrm>
          <a:prstGeom prst="line">
            <a:avLst/>
          </a:prstGeom>
          <a:ln w="12700">
            <a:solidFill>
              <a:srgbClr val="0EE5EE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2660913-0470-4182-8627-62ABDD0F5BDC}"/>
              </a:ext>
            </a:extLst>
          </p:cNvPr>
          <p:cNvCxnSpPr>
            <a:cxnSpLocks/>
          </p:cNvCxnSpPr>
          <p:nvPr/>
        </p:nvCxnSpPr>
        <p:spPr>
          <a:xfrm flipH="1">
            <a:off x="1041049" y="2113240"/>
            <a:ext cx="1759956" cy="1759955"/>
          </a:xfrm>
          <a:prstGeom prst="line">
            <a:avLst/>
          </a:prstGeom>
          <a:ln w="12700">
            <a:solidFill>
              <a:srgbClr val="0EE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: 空心 40">
            <a:extLst>
              <a:ext uri="{FF2B5EF4-FFF2-40B4-BE49-F238E27FC236}">
                <a16:creationId xmlns:a16="http://schemas.microsoft.com/office/drawing/2014/main" id="{B063BECB-7DEF-4381-B86F-05361904FADB}"/>
              </a:ext>
            </a:extLst>
          </p:cNvPr>
          <p:cNvSpPr/>
          <p:nvPr/>
        </p:nvSpPr>
        <p:spPr>
          <a:xfrm>
            <a:off x="9088488" y="868417"/>
            <a:ext cx="1320973" cy="1320973"/>
          </a:xfrm>
          <a:prstGeom prst="donut">
            <a:avLst>
              <a:gd name="adj" fmla="val 3462"/>
            </a:avLst>
          </a:prstGeom>
          <a:solidFill>
            <a:srgbClr val="0EE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FF3836A-95CD-4B3A-94B6-9151C3CBC7E9}"/>
              </a:ext>
            </a:extLst>
          </p:cNvPr>
          <p:cNvGrpSpPr/>
          <p:nvPr/>
        </p:nvGrpSpPr>
        <p:grpSpPr>
          <a:xfrm>
            <a:off x="5062331" y="2097155"/>
            <a:ext cx="2067339" cy="1258957"/>
            <a:chOff x="5029753" y="2113240"/>
            <a:chExt cx="2067339" cy="1258957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01E9BE6-657B-4477-9923-8C5DCE11C685}"/>
                </a:ext>
              </a:extLst>
            </p:cNvPr>
            <p:cNvSpPr/>
            <p:nvPr/>
          </p:nvSpPr>
          <p:spPr>
            <a:xfrm>
              <a:off x="5433944" y="2113240"/>
              <a:ext cx="1258957" cy="1258957"/>
            </a:xfrm>
            <a:prstGeom prst="roundRect">
              <a:avLst/>
            </a:prstGeom>
            <a:solidFill>
              <a:srgbClr val="0BF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F029FF8-DCB7-4F99-963F-057413362EC2}"/>
                </a:ext>
              </a:extLst>
            </p:cNvPr>
            <p:cNvSpPr txBox="1"/>
            <p:nvPr/>
          </p:nvSpPr>
          <p:spPr>
            <a:xfrm>
              <a:off x="5029753" y="2204109"/>
              <a:ext cx="206733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F172C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PART </a:t>
              </a:r>
            </a:p>
            <a:p>
              <a:pPr algn="ctr"/>
              <a:r>
                <a:rPr lang="en-US" altLang="zh-CN" sz="3200" dirty="0">
                  <a:solidFill>
                    <a:srgbClr val="0F172C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02</a:t>
              </a:r>
              <a:endParaRPr lang="zh-CN" altLang="en-US" sz="3200" dirty="0">
                <a:solidFill>
                  <a:srgbClr val="0F172C"/>
                </a:solidFill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9E48A1E-B049-45BE-9E4C-A765EBD99D69}"/>
              </a:ext>
            </a:extLst>
          </p:cNvPr>
          <p:cNvSpPr txBox="1"/>
          <p:nvPr/>
        </p:nvSpPr>
        <p:spPr>
          <a:xfrm>
            <a:off x="4075044" y="3401731"/>
            <a:ext cx="4041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BF6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细节分析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236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1C1F8BD9-5904-4E46-879B-DC00A3709F30}"/>
              </a:ext>
            </a:extLst>
          </p:cNvPr>
          <p:cNvSpPr txBox="1"/>
          <p:nvPr/>
        </p:nvSpPr>
        <p:spPr>
          <a:xfrm>
            <a:off x="1338274" y="384065"/>
            <a:ext cx="282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BF6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串口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ADD2A30-1674-4AE4-9F7D-09692A79A80F}"/>
              </a:ext>
            </a:extLst>
          </p:cNvPr>
          <p:cNvSpPr/>
          <p:nvPr/>
        </p:nvSpPr>
        <p:spPr>
          <a:xfrm>
            <a:off x="649162" y="306850"/>
            <a:ext cx="554541" cy="554541"/>
          </a:xfrm>
          <a:prstGeom prst="ellipse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BF6FF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F27361-694F-49B8-8DA8-6FE96B23897C}"/>
              </a:ext>
            </a:extLst>
          </p:cNvPr>
          <p:cNvSpPr txBox="1"/>
          <p:nvPr/>
        </p:nvSpPr>
        <p:spPr>
          <a:xfrm>
            <a:off x="674738" y="399454"/>
            <a:ext cx="50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F172C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02</a:t>
            </a:r>
            <a:endParaRPr lang="zh-CN" altLang="en-US" dirty="0">
              <a:solidFill>
                <a:srgbClr val="0F172C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E967FCF-7226-4F51-9AF1-BEDEF0F173B8}"/>
              </a:ext>
            </a:extLst>
          </p:cNvPr>
          <p:cNvSpPr txBox="1"/>
          <p:nvPr/>
        </p:nvSpPr>
        <p:spPr>
          <a:xfrm>
            <a:off x="2976792" y="917255"/>
            <a:ext cx="6042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BF6FF"/>
                </a:solidFill>
                <a:highlight>
                  <a:srgbClr val="0F172C"/>
                </a:highlight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串口相关寄存器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207DF5-9FEF-4263-8EAF-3BB9B0094E26}"/>
              </a:ext>
            </a:extLst>
          </p:cNvPr>
          <p:cNvSpPr/>
          <p:nvPr/>
        </p:nvSpPr>
        <p:spPr>
          <a:xfrm>
            <a:off x="5796689" y="1502030"/>
            <a:ext cx="350044" cy="45719"/>
          </a:xfrm>
          <a:prstGeom prst="rect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3465D5-798D-4E8B-B43E-9718FBC17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10" y="1732416"/>
            <a:ext cx="6378370" cy="42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6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1C1F8BD9-5904-4E46-879B-DC00A3709F30}"/>
              </a:ext>
            </a:extLst>
          </p:cNvPr>
          <p:cNvSpPr txBox="1"/>
          <p:nvPr/>
        </p:nvSpPr>
        <p:spPr>
          <a:xfrm>
            <a:off x="1338274" y="384065"/>
            <a:ext cx="282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BF6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串口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ADD2A30-1674-4AE4-9F7D-09692A79A80F}"/>
              </a:ext>
            </a:extLst>
          </p:cNvPr>
          <p:cNvSpPr/>
          <p:nvPr/>
        </p:nvSpPr>
        <p:spPr>
          <a:xfrm>
            <a:off x="649162" y="306850"/>
            <a:ext cx="554541" cy="554541"/>
          </a:xfrm>
          <a:prstGeom prst="ellipse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BF6FF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F27361-694F-49B8-8DA8-6FE96B23897C}"/>
              </a:ext>
            </a:extLst>
          </p:cNvPr>
          <p:cNvSpPr txBox="1"/>
          <p:nvPr/>
        </p:nvSpPr>
        <p:spPr>
          <a:xfrm>
            <a:off x="674738" y="399454"/>
            <a:ext cx="50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F172C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02</a:t>
            </a:r>
            <a:endParaRPr lang="zh-CN" altLang="en-US" dirty="0">
              <a:solidFill>
                <a:srgbClr val="0F172C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E967FCF-7226-4F51-9AF1-BEDEF0F173B8}"/>
              </a:ext>
            </a:extLst>
          </p:cNvPr>
          <p:cNvSpPr txBox="1"/>
          <p:nvPr/>
        </p:nvSpPr>
        <p:spPr>
          <a:xfrm>
            <a:off x="2976792" y="917255"/>
            <a:ext cx="6042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BF6FF"/>
                </a:solidFill>
                <a:highlight>
                  <a:srgbClr val="0F172C"/>
                </a:highlight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配置代码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207DF5-9FEF-4263-8EAF-3BB9B0094E26}"/>
              </a:ext>
            </a:extLst>
          </p:cNvPr>
          <p:cNvSpPr/>
          <p:nvPr/>
        </p:nvSpPr>
        <p:spPr>
          <a:xfrm>
            <a:off x="5796689" y="1502030"/>
            <a:ext cx="350044" cy="45719"/>
          </a:xfrm>
          <a:prstGeom prst="rect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C30C80-D6A7-4375-83DB-80C4032F2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481" y="2291318"/>
            <a:ext cx="4977037" cy="28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6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1C1F8BD9-5904-4E46-879B-DC00A3709F30}"/>
              </a:ext>
            </a:extLst>
          </p:cNvPr>
          <p:cNvSpPr txBox="1"/>
          <p:nvPr/>
        </p:nvSpPr>
        <p:spPr>
          <a:xfrm>
            <a:off x="1338274" y="384065"/>
            <a:ext cx="282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BF6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串口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ADD2A30-1674-4AE4-9F7D-09692A79A80F}"/>
              </a:ext>
            </a:extLst>
          </p:cNvPr>
          <p:cNvSpPr/>
          <p:nvPr/>
        </p:nvSpPr>
        <p:spPr>
          <a:xfrm>
            <a:off x="649162" y="306850"/>
            <a:ext cx="554541" cy="554541"/>
          </a:xfrm>
          <a:prstGeom prst="ellipse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BF6FF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F27361-694F-49B8-8DA8-6FE96B23897C}"/>
              </a:ext>
            </a:extLst>
          </p:cNvPr>
          <p:cNvSpPr txBox="1"/>
          <p:nvPr/>
        </p:nvSpPr>
        <p:spPr>
          <a:xfrm>
            <a:off x="674738" y="399454"/>
            <a:ext cx="50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F172C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02</a:t>
            </a:r>
            <a:endParaRPr lang="zh-CN" altLang="en-US" dirty="0">
              <a:solidFill>
                <a:srgbClr val="0F172C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E967FCF-7226-4F51-9AF1-BEDEF0F173B8}"/>
              </a:ext>
            </a:extLst>
          </p:cNvPr>
          <p:cNvSpPr txBox="1"/>
          <p:nvPr/>
        </p:nvSpPr>
        <p:spPr>
          <a:xfrm>
            <a:off x="2976792" y="917255"/>
            <a:ext cx="6042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BF6FF"/>
                </a:solidFill>
                <a:highlight>
                  <a:srgbClr val="0F172C"/>
                </a:highlight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配置依据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207DF5-9FEF-4263-8EAF-3BB9B0094E26}"/>
              </a:ext>
            </a:extLst>
          </p:cNvPr>
          <p:cNvSpPr/>
          <p:nvPr/>
        </p:nvSpPr>
        <p:spPr>
          <a:xfrm>
            <a:off x="5796689" y="1502030"/>
            <a:ext cx="350044" cy="45719"/>
          </a:xfrm>
          <a:prstGeom prst="rect">
            <a:avLst/>
          </a:prstGeom>
          <a:solidFill>
            <a:srgbClr val="0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283A45-C683-463D-BB8E-096D937B2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2" y="1912847"/>
            <a:ext cx="6856578" cy="45238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BE5C9F-BE3A-48C0-B060-181B51CB0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04" y="2387827"/>
            <a:ext cx="7697274" cy="6096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C93FA2-1788-4AC6-82A6-184E2B055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046" y="3883309"/>
            <a:ext cx="8071932" cy="229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0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191</Words>
  <Application>Microsoft Office PowerPoint</Application>
  <PresentationFormat>宽屏</PresentationFormat>
  <Paragraphs>62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方正兰亭黑简体</vt:lpstr>
      <vt:lpstr>方正幼线简体</vt:lpstr>
      <vt:lpstr>Arial</vt:lpstr>
      <vt:lpstr>Dubai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阿豆PPT</dc:creator>
  <cp:keywords>51PPT模板网</cp:keywords>
  <cp:lastModifiedBy>vz232</cp:lastModifiedBy>
  <cp:revision>64</cp:revision>
  <dcterms:created xsi:type="dcterms:W3CDTF">2019-08-15T00:44:30Z</dcterms:created>
  <dcterms:modified xsi:type="dcterms:W3CDTF">2021-05-15T14:31:44Z</dcterms:modified>
</cp:coreProperties>
</file>