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38"/>
  </p:notesMasterIdLst>
  <p:handoutMasterIdLst>
    <p:handoutMasterId r:id="rId39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45" r:id="rId18"/>
    <p:sldId id="777" r:id="rId19"/>
    <p:sldId id="758" r:id="rId20"/>
    <p:sldId id="820" r:id="rId21"/>
    <p:sldId id="815" r:id="rId22"/>
    <p:sldId id="814" r:id="rId23"/>
    <p:sldId id="792" r:id="rId24"/>
    <p:sldId id="819" r:id="rId25"/>
    <p:sldId id="817" r:id="rId26"/>
    <p:sldId id="795" r:id="rId27"/>
    <p:sldId id="759" r:id="rId28"/>
    <p:sldId id="725" r:id="rId29"/>
    <p:sldId id="697" r:id="rId30"/>
    <p:sldId id="746" r:id="rId31"/>
    <p:sldId id="772" r:id="rId32"/>
    <p:sldId id="803" r:id="rId33"/>
    <p:sldId id="804" r:id="rId34"/>
    <p:sldId id="805" r:id="rId35"/>
    <p:sldId id="806" r:id="rId36"/>
    <p:sldId id="318" r:id="rId3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FF0000"/>
    <a:srgbClr val="00246C"/>
    <a:srgbClr val="D1E105"/>
    <a:srgbClr val="00CC99"/>
    <a:srgbClr val="FF5050"/>
    <a:srgbClr val="00297A"/>
    <a:srgbClr val="003986"/>
    <a:srgbClr val="000099"/>
    <a:srgbClr val="FA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868" autoAdjust="0"/>
  </p:normalViewPr>
  <p:slideViewPr>
    <p:cSldViewPr>
      <p:cViewPr varScale="1">
        <p:scale>
          <a:sx n="120" d="100"/>
          <a:sy n="120" d="100"/>
        </p:scale>
        <p:origin x="1800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2019/10/16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2019/10/16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%E5%88%A9%E7%94%A8%E6%89%8B%E9%A0%86%E3%83%9E%E3%83%8B%E3%83%A5%E3%82%A2%E3%83%AB_%E3%83%91%E3%83%A9%E3%83%A1%E3%83%BC%E3%82%BF%E3%82%B7%E3%83%BC%E3%83%88%E4%BD%9C%E6%88%90%E6%A9%9F%E8%83%BD.pdf" TargetMode="Externa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97;&#12521;&#12513;&#12540;&#12479;&#12471;&#12540;&#12488;&#20316;&#25104;&#27231;&#33021;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97;&#12521;&#12513;&#12540;&#12479;&#12471;&#12540;&#12488;&#20316;&#25104;&#27231;&#33021;.pdf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97;&#12521;&#12513;&#12540;&#12479;&#12471;&#12540;&#12488;&#20316;&#25104;&#27231;&#33021;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xastro-suite.github.io/it-automation-docs/documents_ja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%E5%88%A9%E7%94%A8%E6%89%8B%E9%A0%86%E3%83%9E%E3%83%8B%E3%83%A5%E3%82%A2%E3%83%AB_%E3%83%9B%E3%82%B9%E3%83%88%E3%82%B0%E3%83%AB%E3%83%BC%E3%83%97%E6%A9%9F%E8%83%BD.pdf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3600" b="1" kern="0" spc="-15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ホストグループ管理・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パラメータシート作成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>
                <a:solidFill>
                  <a:schemeClr val="tx2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sz="3600" b="1" kern="0" spc="-15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座学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ホストグループ「</a:t>
            </a:r>
            <a:r>
              <a:rPr lang="ja-JP" altLang="en-US" sz="1800">
                <a:latin typeface="+mn-ea"/>
              </a:rPr>
              <a:t>全体管理」</a:t>
            </a:r>
            <a:r>
              <a:rPr lang="en-US" altLang="ja-JP" sz="1800" smtClean="0"/>
              <a:t>,</a:t>
            </a:r>
            <a:r>
              <a:rPr lang="ja-JP" altLang="en-US" sz="1800" smtClean="0"/>
              <a:t>「</a:t>
            </a:r>
            <a:r>
              <a:rPr lang="en-US" altLang="ja-JP" sz="1800" smtClean="0"/>
              <a:t>DB</a:t>
            </a:r>
            <a:r>
              <a:rPr lang="ja-JP" altLang="en-US" sz="1800" smtClean="0"/>
              <a:t>サーバ群」</a:t>
            </a:r>
            <a:r>
              <a:rPr lang="en-US" altLang="ja-JP" sz="1800" smtClean="0"/>
              <a:t>,</a:t>
            </a:r>
            <a:r>
              <a:rPr lang="ja-JP" altLang="en-US" sz="1800" smtClean="0"/>
              <a:t>「</a:t>
            </a:r>
            <a:r>
              <a:rPr lang="en-US" altLang="ja-JP" sz="1800" smtClean="0"/>
              <a:t>WEB</a:t>
            </a:r>
            <a:r>
              <a:rPr lang="ja-JP" altLang="en-US" sz="1800" smtClean="0"/>
              <a:t>サーバ群」があり</a:t>
            </a:r>
            <a:r>
              <a:rPr lang="ja-JP" altLang="en-US" sz="1800"/>
              <a:t>、</a:t>
            </a:r>
            <a:r>
              <a:rPr lang="ja-JP" altLang="en-US" sz="1800" smtClean="0"/>
              <a:t>親子関係が定義されています。現在、ホスト</a:t>
            </a:r>
            <a:r>
              <a:rPr lang="en-US" altLang="ja-JP" sz="1800" smtClean="0"/>
              <a:t>A</a:t>
            </a:r>
            <a:r>
              <a:rPr lang="ja-JP" altLang="en-US" sz="1800" smtClean="0"/>
              <a:t>～</a:t>
            </a:r>
            <a:r>
              <a:rPr lang="en-US" altLang="ja-JP" sz="1800" smtClean="0"/>
              <a:t>D</a:t>
            </a:r>
            <a:r>
              <a:rPr lang="ja-JP" altLang="en-US" sz="1800" smtClean="0"/>
              <a:t>のパラメータには</a:t>
            </a:r>
            <a:r>
              <a:rPr lang="ja-JP" altLang="en-US" sz="1800" b="1">
                <a:solidFill>
                  <a:srgbClr val="FF0000"/>
                </a:solidFill>
              </a:rPr>
              <a:t>値が設定されていません</a:t>
            </a:r>
            <a:r>
              <a:rPr lang="ja-JP" altLang="en-US" sz="1800" smtClean="0"/>
              <a:t>。</a:t>
            </a:r>
            <a:endParaRPr lang="en-US" altLang="ja-JP" sz="180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</a:t>
            </a:r>
            <a:r>
              <a:rPr lang="ja-JP" altLang="en-US" smtClean="0">
                <a:latin typeface="+mn-ea"/>
              </a:rPr>
              <a:t>利用例</a:t>
            </a:r>
            <a:r>
              <a:rPr lang="en-US" altLang="ja-JP" smtClean="0">
                <a:latin typeface="+mn-ea"/>
              </a:rPr>
              <a:t>(</a:t>
            </a:r>
            <a:r>
              <a:rPr lang="en-US" altLang="ja-JP">
                <a:latin typeface="+mn-ea"/>
              </a:rPr>
              <a:t>1/4)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2612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022308" y="289851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611738" y="289881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095829" y="1776730"/>
            <a:ext cx="576301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01263" y="1739170"/>
            <a:ext cx="576002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03159" y="2562460"/>
              <a:ext cx="1334804" cy="311902"/>
              <a:chOff x="403159" y="2693086"/>
              <a:chExt cx="1334804" cy="311902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テキスト ボックス 47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9366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</a:t>
            </a:r>
            <a:r>
              <a:rPr lang="ja-JP" altLang="en-US" sz="1800" b="1" smtClean="0">
                <a:solidFill>
                  <a:srgbClr val="FF0000"/>
                </a:solidFill>
              </a:rPr>
              <a:t>「全体管理」</a:t>
            </a:r>
            <a:r>
              <a:rPr lang="ja-JP" altLang="en-US" sz="1800" smtClean="0"/>
              <a:t>に対してパラメータを設定。</a:t>
            </a: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(2/4)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</a:t>
            </a:r>
            <a:r>
              <a:rPr lang="ja-JP" altLang="en-US" sz="1200" b="1"/>
              <a:t>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250563" y="1526408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66780" y="1427921"/>
            <a:ext cx="576301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72214" y="1390361"/>
            <a:ext cx="576002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547017" cy="2820344"/>
            <a:chOff x="200382" y="1492732"/>
            <a:chExt cx="1547017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376726" y="2384061"/>
              <a:ext cx="1279147" cy="319853"/>
              <a:chOff x="403159" y="2685135"/>
              <a:chExt cx="1279147" cy="319853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308934" y="2685135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22580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ホストグループ</a:t>
            </a:r>
            <a:r>
              <a:rPr lang="ja-JP" altLang="en-US" sz="1800" b="1" smtClean="0">
                <a:solidFill>
                  <a:srgbClr val="FF0000"/>
                </a:solidFill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</a:rPr>
              <a:t>DB</a:t>
            </a:r>
            <a:r>
              <a:rPr lang="ja-JP" altLang="en-US" sz="1800" b="1" smtClean="0">
                <a:solidFill>
                  <a:srgbClr val="FF0000"/>
                </a:solidFill>
              </a:rPr>
              <a:t>サーバ群」「</a:t>
            </a:r>
            <a:r>
              <a:rPr lang="en-US" altLang="ja-JP" sz="1800" b="1" smtClean="0">
                <a:solidFill>
                  <a:srgbClr val="FF0000"/>
                </a:solidFill>
              </a:rPr>
              <a:t>WEB</a:t>
            </a:r>
            <a:r>
              <a:rPr lang="ja-JP" altLang="en-US" sz="1800" b="1" smtClean="0">
                <a:solidFill>
                  <a:srgbClr val="FF0000"/>
                </a:solidFill>
              </a:rPr>
              <a:t>サーバ群」</a:t>
            </a:r>
            <a:r>
              <a:rPr lang="ja-JP" altLang="en-US" sz="1800" smtClean="0"/>
              <a:t>に対してそれぞれパラメータを設定。</a:t>
            </a: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(3/4)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20940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600" b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19391" y="1677758"/>
            <a:ext cx="604437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24825" y="1640198"/>
            <a:ext cx="604138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smtClean="0"/>
                <a:t>server-admin : admin@xxx.com</a:t>
              </a:r>
              <a:endParaRPr lang="ja-JP" altLang="en-US" sz="1400" b="1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376726" y="2392012"/>
              <a:ext cx="1334804" cy="311902"/>
              <a:chOff x="403159" y="2693086"/>
              <a:chExt cx="1334804" cy="311902"/>
            </a:xfrm>
          </p:grpSpPr>
          <p:cxnSp>
            <p:nvCxnSpPr>
              <p:cNvPr id="52" name="直線矢印コネクタ 51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テキスト ボックス 52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9083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smtClean="0">
                <a:solidFill>
                  <a:srgbClr val="FF0000"/>
                </a:solidFill>
              </a:rPr>
              <a:t>各ホスト</a:t>
            </a:r>
            <a:r>
              <a:rPr lang="ja-JP" altLang="en-US" sz="1800"/>
              <a:t>に</a:t>
            </a:r>
            <a:r>
              <a:rPr lang="ja-JP" altLang="en-US" sz="1800" smtClean="0"/>
              <a:t>対して個別にパラメータ</a:t>
            </a:r>
            <a:r>
              <a:rPr lang="ja-JP" altLang="en-US" sz="1800"/>
              <a:t>を</a:t>
            </a:r>
            <a:r>
              <a:rPr lang="ja-JP" altLang="en-US" sz="1800" smtClean="0"/>
              <a:t>設定。</a:t>
            </a:r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+mn-ea"/>
              </a:rPr>
              <a:t>2.5 </a:t>
            </a:r>
            <a:r>
              <a:rPr lang="ja-JP" altLang="en-US">
                <a:latin typeface="+mn-ea"/>
              </a:rPr>
              <a:t>ホストグループの利用例</a:t>
            </a:r>
            <a:r>
              <a:rPr lang="en-US" altLang="ja-JP">
                <a:latin typeface="+mn-ea"/>
              </a:rPr>
              <a:t>(4/4)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9831" y="4467136"/>
            <a:ext cx="209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各ホストのパラメータ</a:t>
            </a:r>
            <a:r>
              <a:rPr lang="en-US" altLang="ja-JP" sz="1200" b="1" smtClean="0"/>
              <a:t>】</a:t>
            </a:r>
            <a:endParaRPr lang="ja-JP" altLang="en-US" sz="1200" b="1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08719" y="1263686"/>
            <a:ext cx="337896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14154" y="1226125"/>
            <a:ext cx="337597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547017" cy="2956914"/>
            <a:chOff x="200382" y="1492732"/>
            <a:chExt cx="1547017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376726" y="2392012"/>
              <a:ext cx="1334804" cy="311902"/>
              <a:chOff x="403159" y="2693086"/>
              <a:chExt cx="1334804" cy="311902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364591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347068" y="2934921"/>
              <a:ext cx="1379736" cy="328954"/>
              <a:chOff x="3159281" y="1563736"/>
              <a:chExt cx="1379736" cy="328954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159281" y="1584913"/>
                <a:ext cx="1379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/>
                  <a:t>パラメータ</a:t>
                </a:r>
                <a:r>
                  <a:rPr kumimoji="1" lang="en-US" altLang="ja-JP" sz="1400" b="1" smtClean="0"/>
                  <a:t> : </a:t>
                </a:r>
                <a:r>
                  <a:rPr kumimoji="1" lang="ja-JP" altLang="en-US" sz="1400" b="1" smtClean="0"/>
                  <a:t>値</a:t>
                </a:r>
                <a:endParaRPr kumimoji="1" lang="ja-JP" altLang="en-US" sz="1400" b="1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534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ホスト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A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B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C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ja-JP" altLang="en-US" sz="1600" b="1" smtClean="0"/>
                        <a:t>ホスト</a:t>
                      </a:r>
                      <a:r>
                        <a:rPr kumimoji="1" lang="en-US" altLang="ja-JP" sz="1600" b="1" smtClean="0"/>
                        <a:t>D</a:t>
                      </a:r>
                      <a:endParaRPr kumimoji="1" lang="ja-JP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smtClean="0"/>
              <a:t>3.</a:t>
            </a:r>
            <a:r>
              <a:rPr lang="ja-JP" altLang="en-US" smtClean="0"/>
              <a:t> パラメータシート</a:t>
            </a:r>
            <a:r>
              <a:rPr lang="ja-JP" altLang="en-US"/>
              <a:t>作成機能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3" y="776585"/>
            <a:ext cx="1884740" cy="54841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3.1 </a:t>
            </a:r>
            <a:r>
              <a:rPr lang="ja-JP" altLang="en-US">
                <a:latin typeface="+mn-ea"/>
              </a:rPr>
              <a:t>メニュー概要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97931" y="674274"/>
            <a:ext cx="6624920" cy="56887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smtClean="0"/>
              <a:t>本書で取り上げる主なメニュー</a:t>
            </a: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20" y="1174849"/>
            <a:ext cx="489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①</a:t>
            </a:r>
            <a:r>
              <a:rPr lang="ja-JP" altLang="en-US" sz="1600" smtClean="0"/>
              <a:t>パラメータシートの作成、参照のメニュー</a:t>
            </a:r>
            <a:endParaRPr lang="ja-JP" altLang="en-US" sz="16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55721" y="2608050"/>
            <a:ext cx="47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②パラメータ項目の作成、参照のメニュー</a:t>
            </a:r>
            <a:endParaRPr lang="en-US" altLang="ja-JP" sz="16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89172" y="4227484"/>
            <a:ext cx="4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③パラメータシート</a:t>
            </a:r>
            <a:r>
              <a:rPr lang="ja-JP" altLang="en-US" sz="1600"/>
              <a:t>の</a:t>
            </a:r>
            <a:r>
              <a:rPr lang="ja-JP" altLang="en-US" sz="1600" smtClean="0"/>
              <a:t>作成実行のメニュー</a:t>
            </a:r>
            <a:endParaRPr lang="ja-JP" altLang="en-US" sz="160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61693" y="2509320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818741" y="1480418"/>
            <a:ext cx="5686425" cy="1009650"/>
            <a:chOff x="2540647" y="1885470"/>
            <a:chExt cx="5686425" cy="1009650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647" y="1885470"/>
              <a:ext cx="5686425" cy="1009650"/>
            </a:xfrm>
            <a:prstGeom prst="rect">
              <a:avLst/>
            </a:prstGeom>
          </p:spPr>
        </p:pic>
        <p:sp>
          <p:nvSpPr>
            <p:cNvPr id="36" name="正方形/長方形 35"/>
            <p:cNvSpPr/>
            <p:nvPr/>
          </p:nvSpPr>
          <p:spPr bwMode="auto">
            <a:xfrm>
              <a:off x="2540647" y="1885470"/>
              <a:ext cx="5686425" cy="1009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2816408" y="2889701"/>
            <a:ext cx="5577674" cy="1181100"/>
            <a:chOff x="2540646" y="3331855"/>
            <a:chExt cx="5577674" cy="1181100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20" y="3331855"/>
              <a:ext cx="5562600" cy="1181100"/>
            </a:xfrm>
            <a:prstGeom prst="rect">
              <a:avLst/>
            </a:prstGeom>
          </p:spPr>
        </p:pic>
        <p:sp>
          <p:nvSpPr>
            <p:cNvPr id="37" name="正方形/長方形 36"/>
            <p:cNvSpPr/>
            <p:nvPr/>
          </p:nvSpPr>
          <p:spPr bwMode="auto">
            <a:xfrm>
              <a:off x="2540646" y="3343133"/>
              <a:ext cx="5562601" cy="1169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2766069" y="4485050"/>
            <a:ext cx="2028825" cy="1339849"/>
            <a:chOff x="2509415" y="5118683"/>
            <a:chExt cx="2028825" cy="1339849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415" y="5210757"/>
              <a:ext cx="2028825" cy="1247775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2551797" y="5118683"/>
              <a:ext cx="1455274" cy="12774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2137744" y="2626088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137744" y="3558058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②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137744" y="4790945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③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07198" y="5409106"/>
            <a:ext cx="462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smtClean="0"/>
              <a:t>※</a:t>
            </a:r>
            <a:r>
              <a:rPr lang="ja-JP" altLang="en-US" sz="1200" smtClean="0"/>
              <a:t>①②③以外のメニューについては「</a:t>
            </a:r>
            <a:r>
              <a:rPr lang="en-US" altLang="ja-JP" sz="1200">
                <a:hlinkClick r:id="rId6"/>
              </a:rPr>
              <a:t>Exastro-ITA_</a:t>
            </a:r>
            <a:r>
              <a:rPr lang="ja-JP" altLang="en-US" sz="1200">
                <a:hlinkClick r:id="rId6"/>
              </a:rPr>
              <a:t>利用手順マニュアル</a:t>
            </a:r>
            <a:r>
              <a:rPr lang="en-US" altLang="ja-JP" sz="1200">
                <a:hlinkClick r:id="rId6"/>
              </a:rPr>
              <a:t>_</a:t>
            </a:r>
            <a:r>
              <a:rPr lang="ja-JP" altLang="en-US" sz="1200">
                <a:hlinkClick r:id="rId6"/>
              </a:rPr>
              <a:t>パラメータシート作成機能</a:t>
            </a:r>
            <a:r>
              <a:rPr lang="ja-JP" altLang="en-US" sz="1200" smtClean="0"/>
              <a:t>」を</a:t>
            </a:r>
            <a:r>
              <a:rPr lang="ja-JP" altLang="en-US" sz="1200"/>
              <a:t>参照してください。</a:t>
            </a:r>
            <a:endParaRPr kumimoji="1" lang="ja-JP" altLang="en-US" sz="120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61693" y="3488218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61693" y="4699774"/>
            <a:ext cx="1863438" cy="47823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3.2 </a:t>
            </a:r>
            <a:r>
              <a:rPr lang="ja-JP" altLang="en-US" smtClean="0"/>
              <a:t>パラメータシート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19590" y="4496432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/>
              <a:t>{{ </a:t>
            </a:r>
            <a:r>
              <a:rPr lang="en-US" altLang="ja-JP" sz="1600" smtClean="0"/>
              <a:t>VAR_x }}</a:t>
            </a:r>
            <a:r>
              <a:rPr lang="ja-JP" altLang="en-US" sz="1600" smtClean="0"/>
              <a:t>・</a:t>
            </a:r>
            <a:r>
              <a:rPr lang="ja-JP" altLang="en-US" sz="1600"/>
              <a:t>・・ ・</a:t>
            </a:r>
            <a:endParaRPr lang="en-US" altLang="ja-JP" sz="1600"/>
          </a:p>
          <a:p>
            <a:r>
              <a:rPr lang="ja-JP" altLang="en-US" sz="1600"/>
              <a:t>・</a:t>
            </a:r>
            <a:r>
              <a:rPr lang="ja-JP" altLang="en-US" sz="1600" smtClean="0"/>
              <a:t>・ </a:t>
            </a:r>
            <a:r>
              <a:rPr lang="en-US" altLang="ja-JP" sz="1600" smtClean="0"/>
              <a:t>{{ VAR_y }}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r>
              <a:rPr lang="ja-JP" altLang="en-US" sz="1600"/>
              <a:t> ・</a:t>
            </a:r>
            <a:endParaRPr lang="en-US" altLang="ja-JP" sz="1600"/>
          </a:p>
          <a:p>
            <a:r>
              <a:rPr lang="ja-JP" altLang="en-US" sz="1600"/>
              <a:t>・ ・ ・ </a:t>
            </a:r>
            <a:r>
              <a:rPr lang="en-US" altLang="ja-JP" sz="1600" smtClean="0"/>
              <a:t>{{ VAR_z }}</a:t>
            </a:r>
            <a:r>
              <a:rPr lang="ja-JP" altLang="en-US" sz="1600"/>
              <a:t> ・</a:t>
            </a:r>
            <a:endParaRPr lang="en-US" altLang="ja-JP" sz="16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7273" y="4211370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78281"/>
              </p:ext>
            </p:extLst>
          </p:nvPr>
        </p:nvGraphicFramePr>
        <p:xfrm>
          <a:off x="723444" y="3360868"/>
          <a:ext cx="3452292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9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9336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04154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994571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>
                          <a:solidFill>
                            <a:schemeClr val="bg2"/>
                          </a:solidFill>
                        </a:rPr>
                        <a:t>変数</a:t>
                      </a:r>
                      <a:endParaRPr kumimoji="1" lang="ja-JP" altLang="en-US" sz="16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smtClean="0">
                          <a:solidFill>
                            <a:schemeClr val="bg2"/>
                          </a:solidFill>
                        </a:rPr>
                        <a:t>値</a:t>
                      </a:r>
                      <a:endParaRPr kumimoji="1" lang="ja-JP" altLang="en-US" sz="16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268426" y="4001932"/>
            <a:ext cx="1802641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smtClean="0">
                <a:solidFill>
                  <a:srgbClr val="FF0000"/>
                </a:solidFill>
              </a:rPr>
              <a:t>AAA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r>
              <a:rPr lang="ja-JP" altLang="en-US" sz="1600"/>
              <a:t> ・</a:t>
            </a:r>
            <a:r>
              <a:rPr lang="ja-JP" altLang="en-US" sz="1600" smtClean="0"/>
              <a:t>・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endParaRPr lang="en-US" altLang="ja-JP" sz="1600" b="1">
              <a:solidFill>
                <a:srgbClr val="FF0000"/>
              </a:solidFill>
            </a:endParaRPr>
          </a:p>
          <a:p>
            <a:r>
              <a:rPr lang="ja-JP" altLang="en-US" sz="1600"/>
              <a:t>・・ </a:t>
            </a:r>
            <a:r>
              <a:rPr lang="en-US" altLang="ja-JP" sz="1600" b="1" smtClean="0">
                <a:solidFill>
                  <a:srgbClr val="FF0000"/>
                </a:solidFill>
              </a:rPr>
              <a:t>BBB</a:t>
            </a:r>
            <a:r>
              <a:rPr lang="ja-JP" altLang="en-US" sz="1600"/>
              <a:t> ・</a:t>
            </a:r>
            <a:r>
              <a:rPr lang="ja-JP" altLang="en-US" sz="1600" smtClean="0"/>
              <a:t>・</a:t>
            </a:r>
            <a:r>
              <a:rPr lang="ja-JP" altLang="en-US" sz="1600"/>
              <a:t> </a:t>
            </a:r>
            <a:r>
              <a:rPr lang="ja-JP" altLang="en-US" sz="1600" smtClean="0"/>
              <a:t>・</a:t>
            </a:r>
            <a:endParaRPr lang="en-US" altLang="ja-JP" sz="1600" b="1">
              <a:solidFill>
                <a:srgbClr val="FF0000"/>
              </a:solidFill>
            </a:endParaRPr>
          </a:p>
          <a:p>
            <a:r>
              <a:rPr lang="ja-JP" altLang="en-US" sz="1600"/>
              <a:t>・・ ・・ </a:t>
            </a:r>
            <a:r>
              <a:rPr lang="en-US" altLang="ja-JP" sz="1600" b="1" smtClean="0">
                <a:solidFill>
                  <a:srgbClr val="FF0000"/>
                </a:solidFill>
              </a:rPr>
              <a:t>CCC</a:t>
            </a:r>
            <a:r>
              <a:rPr lang="ja-JP" altLang="en-US" sz="1600" smtClean="0"/>
              <a:t> </a:t>
            </a:r>
            <a:r>
              <a:rPr lang="ja-JP" altLang="en-US" sz="1600"/>
              <a:t>・・</a:t>
            </a:r>
            <a:endParaRPr lang="en-US" altLang="ja-JP" sz="1600" b="1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931" y="3043995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 smtClean="0">
                <a:solidFill>
                  <a:srgbClr val="002060"/>
                </a:solidFill>
              </a:rPr>
              <a:t>パラメータシート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5444" y="3663378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 smtClean="0">
                <a:solidFill>
                  <a:srgbClr val="002060"/>
                </a:solidFill>
              </a:rPr>
              <a:t>実行コード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4985981" y="4109801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smtClean="0">
                <a:solidFill>
                  <a:schemeClr val="bg1"/>
                </a:solidFill>
                <a:latin typeface="+mn-ea"/>
              </a:rPr>
              <a:t>生成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3410" y="2716109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3410" y="2433907"/>
            <a:ext cx="324045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</a:rPr>
              <a:t>実行コードの生成イメージ</a:t>
            </a:r>
            <a:endParaRPr kumimoji="1"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17672" y="4645508"/>
            <a:ext cx="1257313" cy="28113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121018" y="4734311"/>
            <a:ext cx="596654" cy="517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577559" y="4580422"/>
            <a:ext cx="89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FF0000"/>
                </a:solidFill>
              </a:rPr>
              <a:t>変数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175736" y="3055032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485" y="6211147"/>
            <a:ext cx="7056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solidFill>
                  <a:srgbClr val="FF0000"/>
                </a:solidFill>
              </a:rPr>
              <a:t>(※)</a:t>
            </a:r>
            <a:r>
              <a:rPr kumimoji="1" lang="ja-JP" altLang="en-US" sz="1200" smtClean="0">
                <a:solidFill>
                  <a:srgbClr val="FF0000"/>
                </a:solidFill>
              </a:rPr>
              <a:t>変数の紐づけ方法は「実習編</a:t>
            </a:r>
            <a:r>
              <a:rPr lang="en-US" altLang="ja-JP" sz="1200" smtClean="0">
                <a:solidFill>
                  <a:srgbClr val="FF0000"/>
                </a:solidFill>
              </a:rPr>
              <a:t>(</a:t>
            </a:r>
            <a:r>
              <a:rPr lang="ja-JP" altLang="en-US" sz="1200" smtClean="0">
                <a:solidFill>
                  <a:srgbClr val="FF0000"/>
                </a:solidFill>
              </a:rPr>
              <a:t>作成中</a:t>
            </a:r>
            <a:r>
              <a:rPr kumimoji="1" lang="en-US" altLang="ja-JP" sz="1200" smtClean="0">
                <a:solidFill>
                  <a:srgbClr val="FF0000"/>
                </a:solidFill>
              </a:rPr>
              <a:t>)</a:t>
            </a:r>
            <a:r>
              <a:rPr kumimoji="1" lang="ja-JP" altLang="en-US" sz="1200" smtClean="0">
                <a:solidFill>
                  <a:srgbClr val="FF0000"/>
                </a:solidFill>
              </a:rPr>
              <a:t>」をご覧ください。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2456" y="790631"/>
            <a:ext cx="8817003" cy="141423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パラメータシートでは</a:t>
            </a:r>
            <a: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IaC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で使用する</a:t>
            </a:r>
            <a:r>
              <a:rPr lang="ja-JP" altLang="en-US" sz="2400" b="1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変数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の代入値を登録・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管理します。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パラメータシートと</a:t>
            </a:r>
            <a:r>
              <a:rPr lang="en-US" altLang="ja-JP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IaC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から実行コードを生成します。</a:t>
            </a:r>
            <a:endParaRPr lang="ja-JP" altLang="en-US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70630" y="724012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800" kern="0" smtClean="0"/>
              <a:t>Exastro</a:t>
            </a:r>
            <a:r>
              <a:rPr lang="ja-JP" altLang="en-US" sz="1800" kern="0" smtClean="0"/>
              <a:t>のパラメータシートは、</a:t>
            </a:r>
            <a:endParaRPr lang="en-US" altLang="ja-JP" sz="1800" kern="0"/>
          </a:p>
          <a:p>
            <a:pPr marL="180000" lvl="1" indent="0">
              <a:buNone/>
            </a:pPr>
            <a:r>
              <a:rPr lang="en-US" altLang="ja-JP" sz="1800" b="1" kern="0" smtClean="0">
                <a:solidFill>
                  <a:srgbClr val="FF5050"/>
                </a:solidFill>
              </a:rPr>
              <a:t>[</a:t>
            </a:r>
            <a:r>
              <a:rPr lang="ja-JP" altLang="en-US" sz="1800" b="1" kern="0" smtClean="0">
                <a:solidFill>
                  <a:srgbClr val="FF5050"/>
                </a:solidFill>
              </a:rPr>
              <a:t>メニューグループ </a:t>
            </a:r>
            <a:r>
              <a:rPr lang="en-US" altLang="ja-JP" sz="1800" b="1" kern="0" smtClean="0">
                <a:solidFill>
                  <a:srgbClr val="FF5050"/>
                </a:solidFill>
              </a:rPr>
              <a:t>&gt;&gt; </a:t>
            </a:r>
            <a:r>
              <a:rPr lang="ja-JP" altLang="en-US" sz="1800" b="1" kern="0" smtClean="0">
                <a:solidFill>
                  <a:srgbClr val="FF5050"/>
                </a:solidFill>
              </a:rPr>
              <a:t>メニュー </a:t>
            </a:r>
            <a:r>
              <a:rPr lang="en-US" altLang="ja-JP" sz="1800" b="1" kern="0" smtClean="0">
                <a:solidFill>
                  <a:srgbClr val="FF5050"/>
                </a:solidFill>
              </a:rPr>
              <a:t>&gt;&gt; </a:t>
            </a:r>
            <a:r>
              <a:rPr lang="ja-JP" altLang="en-US" sz="1800" b="1" kern="0" smtClean="0">
                <a:solidFill>
                  <a:srgbClr val="FF5050"/>
                </a:solidFill>
              </a:rPr>
              <a:t>パラメータシート</a:t>
            </a:r>
            <a:r>
              <a:rPr lang="en-US" altLang="ja-JP" sz="1800" b="1" kern="0" smtClean="0">
                <a:solidFill>
                  <a:srgbClr val="FF505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sz="1800" kern="0" smtClean="0"/>
              <a:t>という構造で構成されています。</a:t>
            </a:r>
            <a:endParaRPr lang="en-US" altLang="ja-JP" sz="1800" kern="0" smtClean="0"/>
          </a:p>
          <a:p>
            <a:pPr marL="180000" lvl="1" indent="0">
              <a:buNone/>
            </a:pPr>
            <a:r>
              <a:rPr lang="en-US" altLang="ja-JP" kern="0" smtClean="0"/>
              <a:t>(</a:t>
            </a:r>
            <a:r>
              <a:rPr lang="ja-JP" altLang="en-US" kern="0" smtClean="0"/>
              <a:t>パラメータシート</a:t>
            </a:r>
            <a:r>
              <a:rPr lang="ja-JP" altLang="en-US" kern="0"/>
              <a:t>に</a:t>
            </a:r>
            <a:r>
              <a:rPr lang="ja-JP" altLang="en-US" kern="0" smtClean="0"/>
              <a:t>限らず全ての</a:t>
            </a:r>
            <a:r>
              <a:rPr lang="ja-JP" altLang="en-US" kern="0"/>
              <a:t>シートに当てはまります。</a:t>
            </a:r>
            <a:r>
              <a:rPr lang="en-US" altLang="ja-JP" kern="0" smtClean="0"/>
              <a:t>)</a:t>
            </a:r>
            <a:endParaRPr lang="en-US" altLang="ja-JP" sz="1800" kern="0" smtClean="0"/>
          </a:p>
          <a:p>
            <a:pPr marL="180000" lvl="1" indent="0">
              <a:buNone/>
            </a:pPr>
            <a:endParaRPr lang="en-US" altLang="ja-JP" sz="1200" kern="0" smtClean="0"/>
          </a:p>
          <a:p>
            <a:pPr lvl="1"/>
            <a:endParaRPr lang="en-US" altLang="ja-JP" sz="1200" kern="0" smtClean="0"/>
          </a:p>
          <a:p>
            <a:pPr lvl="1"/>
            <a:endParaRPr lang="en-US" altLang="ja-JP" sz="1200" kern="0"/>
          </a:p>
          <a:p>
            <a:pPr lvl="1"/>
            <a:endParaRPr lang="en-US" altLang="ja-JP" sz="1200" kern="0" smtClean="0"/>
          </a:p>
          <a:p>
            <a:pPr lvl="1"/>
            <a:endParaRPr lang="en-US" altLang="ja-JP" sz="1200" kern="0"/>
          </a:p>
          <a:p>
            <a:pPr lvl="1"/>
            <a:endParaRPr lang="en-US" altLang="ja-JP" sz="1200" kern="0" smtClean="0"/>
          </a:p>
          <a:p>
            <a:pPr lvl="1"/>
            <a:endParaRPr lang="en-US" altLang="ja-JP" sz="1200" kern="0"/>
          </a:p>
          <a:p>
            <a:pPr lvl="1"/>
            <a:endParaRPr lang="en-US" altLang="ja-JP" sz="1200" kern="0" smtClean="0"/>
          </a:p>
          <a:p>
            <a:pPr lvl="1"/>
            <a:endParaRPr lang="en-US" altLang="ja-JP" kern="0" smtClean="0"/>
          </a:p>
          <a:p>
            <a:pPr lvl="1"/>
            <a:endParaRPr lang="en-US" altLang="ja-JP" kern="0"/>
          </a:p>
          <a:p>
            <a:pPr lvl="1"/>
            <a:endParaRPr lang="en-US" altLang="ja-JP" kern="0" smtClean="0"/>
          </a:p>
          <a:p>
            <a:pPr lvl="1"/>
            <a:endParaRPr lang="en-US" altLang="ja-JP" kern="0"/>
          </a:p>
          <a:p>
            <a:pPr lvl="1"/>
            <a:endParaRPr lang="en-US" altLang="ja-JP" kern="0" smtClean="0"/>
          </a:p>
          <a:p>
            <a:pPr lvl="1"/>
            <a:endParaRPr lang="en-US" altLang="ja-JP" kern="0"/>
          </a:p>
          <a:p>
            <a:pPr lvl="1"/>
            <a:endParaRPr lang="en-US" altLang="ja-JP" kern="0" smtClean="0"/>
          </a:p>
          <a:p>
            <a:pPr lvl="1"/>
            <a:endParaRPr lang="en-US" altLang="ja-JP" ker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98" y="3364619"/>
            <a:ext cx="1341036" cy="2380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9" y="3410517"/>
            <a:ext cx="2758129" cy="2184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3.3 </a:t>
            </a:r>
            <a:r>
              <a:rPr lang="ja-JP" altLang="en-US"/>
              <a:t>パラメータシートの構造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9513" y="2503080"/>
            <a:ext cx="8818445" cy="3768532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47156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シートの階層構造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66277" y="2775576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bg1"/>
                  </a:solidFill>
                  <a:latin typeface="+mn-ea"/>
                </a:rPr>
                <a:t>メニューグループ</a:t>
              </a:r>
              <a:endParaRPr lang="ja-JP" altLang="en-US" sz="1400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auto">
          <a:xfrm>
            <a:off x="2197038" y="3387900"/>
            <a:ext cx="856961" cy="8538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3568398" y="3947209"/>
            <a:ext cx="1334093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29" y="3535777"/>
            <a:ext cx="3632568" cy="1021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1" name="グループ化 30"/>
          <p:cNvGrpSpPr/>
          <p:nvPr/>
        </p:nvGrpSpPr>
        <p:grpSpPr>
          <a:xfrm>
            <a:off x="3464469" y="2775576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bg1"/>
                  </a:solidFill>
                  <a:latin typeface="+mn-ea"/>
                </a:rPr>
                <a:t>メニュー</a:t>
              </a:r>
              <a:endParaRPr lang="ja-JP" altLang="en-US" sz="1400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309527" y="277557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+mn-ea"/>
                </a:rPr>
                <a:t>パラメータシート</a:t>
              </a:r>
            </a:p>
          </p:txBody>
        </p:sp>
      </p:grpSp>
      <p:sp>
        <p:nvSpPr>
          <p:cNvPr id="29" name="正方形/長方形 28"/>
          <p:cNvSpPr/>
          <p:nvPr/>
        </p:nvSpPr>
        <p:spPr bwMode="auto">
          <a:xfrm>
            <a:off x="5290902" y="3535777"/>
            <a:ext cx="3640415" cy="10425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3279379" y="265080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5100769" y="2597902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2950976" y="6071727"/>
            <a:ext cx="3275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smtClean="0">
                <a:solidFill>
                  <a:srgbClr val="002060"/>
                </a:solidFill>
              </a:rPr>
              <a:t>(※)</a:t>
            </a:r>
            <a:r>
              <a:rPr kumimoji="1" lang="ja-JP" altLang="en-US" sz="900" b="1" smtClean="0">
                <a:solidFill>
                  <a:srgbClr val="002060"/>
                </a:solidFill>
              </a:rPr>
              <a:t>上記の</a:t>
            </a:r>
            <a:r>
              <a:rPr lang="ja-JP" altLang="en-US" sz="900" b="1" smtClean="0">
                <a:solidFill>
                  <a:srgbClr val="002060"/>
                </a:solidFill>
              </a:rPr>
              <a:t>メニューグループ、</a:t>
            </a:r>
            <a:r>
              <a:rPr kumimoji="1" lang="ja-JP" altLang="en-US" sz="900" b="1" smtClean="0">
                <a:solidFill>
                  <a:srgbClr val="002060"/>
                </a:solidFill>
              </a:rPr>
              <a:t>メニューはサンプルです</a:t>
            </a:r>
            <a:endParaRPr kumimoji="1" lang="ja-JP" altLang="en-US" sz="900" b="1">
              <a:solidFill>
                <a:srgbClr val="002060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4894373" y="4279360"/>
            <a:ext cx="396529" cy="2989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894373" y="3535777"/>
            <a:ext cx="396529" cy="41143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3053999" y="4213728"/>
            <a:ext cx="514399" cy="152975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3053999" y="3362855"/>
            <a:ext cx="514399" cy="2328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3.4 </a:t>
            </a:r>
            <a:r>
              <a:rPr lang="ja-JP" altLang="en-US"/>
              <a:t>パラメータシート作成</a:t>
            </a:r>
            <a:r>
              <a:rPr lang="ja-JP" altLang="en-US" smtClean="0"/>
              <a:t>の</a:t>
            </a:r>
            <a:r>
              <a:rPr lang="ja-JP" altLang="en-US"/>
              <a:t>流</a:t>
            </a:r>
            <a:r>
              <a:rPr lang="ja-JP" altLang="en-US" smtClean="0"/>
              <a:t>れ</a:t>
            </a:r>
            <a:endParaRPr lang="en-US" altLang="ja-JP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0738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/>
              <a:t>パラメータシート作成の</a:t>
            </a:r>
            <a:r>
              <a:rPr lang="ja-JP" altLang="en-US" sz="1600" kern="0" smtClean="0"/>
              <a:t>流れを以下に示しています。本スライドも同様の順番で説明していきます。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 smtClean="0"/>
              <a:t>本スライド</a:t>
            </a:r>
            <a:r>
              <a:rPr lang="ja-JP" altLang="en-US" sz="1600" kern="0" dirty="0" smtClean="0"/>
              <a:t>をご覧になった後</a:t>
            </a:r>
            <a:r>
              <a:rPr lang="ja-JP" altLang="en-US" sz="1600" kern="0" smtClean="0"/>
              <a:t>に</a:t>
            </a:r>
            <a:r>
              <a:rPr lang="ja-JP" altLang="en-US" sz="1600" b="1" kern="0" smtClean="0"/>
              <a:t>実習編</a:t>
            </a:r>
            <a:r>
              <a:rPr lang="en-US" altLang="ja-JP" sz="1600" b="1" kern="0" smtClean="0"/>
              <a:t>(</a:t>
            </a:r>
            <a:r>
              <a:rPr lang="ja-JP" altLang="en-US" sz="1600" b="1" kern="0" smtClean="0"/>
              <a:t>作成中</a:t>
            </a:r>
            <a:r>
              <a:rPr lang="en-US" altLang="ja-JP" sz="1600" b="1" kern="0"/>
              <a:t>)</a:t>
            </a:r>
            <a:r>
              <a:rPr lang="ja-JP" altLang="en-US" sz="1600" kern="0" smtClean="0"/>
              <a:t>で</a:t>
            </a:r>
            <a:r>
              <a:rPr lang="ja-JP" altLang="en-US" sz="1600" kern="0" dirty="0" smtClean="0"/>
              <a:t>実際に操作していただくことをおすすめしております。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35002" y="2704802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メニューグループの作成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35002" y="5625386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パラメータ作成実行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35002" y="3678330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bg1"/>
                </a:solidFill>
                <a:latin typeface="+mn-ea"/>
              </a:rPr>
              <a:t>パラメータシート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の作成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35002" y="4651858"/>
            <a:ext cx="3300373" cy="426896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項目の作成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フローチャート: 組合せ 27"/>
          <p:cNvSpPr/>
          <p:nvPr/>
        </p:nvSpPr>
        <p:spPr bwMode="auto">
          <a:xfrm>
            <a:off x="2068016" y="3315758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フローチャート: 組合せ 28"/>
          <p:cNvSpPr/>
          <p:nvPr/>
        </p:nvSpPr>
        <p:spPr bwMode="auto">
          <a:xfrm>
            <a:off x="2068016" y="4289286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フローチャート: 組合せ 30"/>
          <p:cNvSpPr/>
          <p:nvPr/>
        </p:nvSpPr>
        <p:spPr bwMode="auto">
          <a:xfrm>
            <a:off x="2068016" y="5262814"/>
            <a:ext cx="434344" cy="178512"/>
          </a:xfrm>
          <a:prstGeom prst="flowChartMerg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95420" y="2348850"/>
            <a:ext cx="7617964" cy="403256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0358" y="2050899"/>
            <a:ext cx="33124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kern="0" smtClean="0">
                <a:solidFill>
                  <a:srgbClr val="002060"/>
                </a:solidFill>
              </a:rPr>
              <a:t>パラメータシート</a:t>
            </a:r>
            <a:r>
              <a:rPr kumimoji="1" lang="ja-JP" altLang="en-US" sz="1400" b="1" smtClean="0">
                <a:solidFill>
                  <a:srgbClr val="002060"/>
                </a:solidFill>
              </a:rPr>
              <a:t>作成の</a:t>
            </a:r>
            <a:r>
              <a:rPr lang="ja-JP" altLang="en-US" sz="1400" b="1" smtClean="0">
                <a:solidFill>
                  <a:srgbClr val="002060"/>
                </a:solidFill>
              </a:rPr>
              <a:t>流れ</a:t>
            </a:r>
            <a:endParaRPr kumimoji="1"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3037" y="2342056"/>
            <a:ext cx="779619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rgbClr val="002060"/>
                </a:solidFill>
              </a:rPr>
              <a:t>説明</a:t>
            </a:r>
            <a:endParaRPr kumimoji="1" lang="ja-JP" altLang="en-US" b="1">
              <a:solidFill>
                <a:srgbClr val="00206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4193037" y="2652467"/>
            <a:ext cx="0" cy="37289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4232797" y="3486228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・</a:t>
            </a:r>
            <a:r>
              <a:rPr kumimoji="1" lang="ja-JP" altLang="en-US" sz="1400" smtClean="0"/>
              <a:t>パラメータシートの「用途」を選択</a:t>
            </a:r>
            <a:endParaRPr kumimoji="1" lang="en-US" altLang="ja-JP" sz="14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32797" y="4768672"/>
            <a:ext cx="368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・</a:t>
            </a:r>
            <a:r>
              <a:rPr kumimoji="1" lang="ja-JP" altLang="en-US" sz="1400" smtClean="0"/>
              <a:t>パラメータ項目を</a:t>
            </a:r>
            <a:r>
              <a:rPr lang="ja-JP" altLang="en-US" sz="1400" smtClean="0"/>
              <a:t>作成</a:t>
            </a:r>
            <a:r>
              <a:rPr kumimoji="1" lang="ja-JP" altLang="en-US" sz="1400" smtClean="0"/>
              <a:t> </a:t>
            </a:r>
            <a:r>
              <a:rPr lang="en-US" altLang="ja-JP" sz="1400" smtClean="0"/>
              <a:t>(</a:t>
            </a:r>
            <a:r>
              <a:rPr lang="ja-JP" altLang="en-US" sz="1400" smtClean="0"/>
              <a:t>詳細は本書「</a:t>
            </a:r>
            <a:r>
              <a:rPr lang="en-US" altLang="ja-JP" sz="1400" kern="0" smtClean="0"/>
              <a:t>3.5 </a:t>
            </a:r>
            <a:r>
              <a:rPr lang="ja-JP" altLang="en-US" sz="1400" kern="0"/>
              <a:t>パラメータシートへの項目の</a:t>
            </a:r>
            <a:r>
              <a:rPr lang="ja-JP" altLang="en-US" sz="1400" kern="0" smtClean="0"/>
              <a:t>登録」</a:t>
            </a:r>
            <a:r>
              <a:rPr lang="en-US" altLang="ja-JP" sz="1400" smtClean="0"/>
              <a:t>)</a:t>
            </a:r>
            <a:endParaRPr kumimoji="1" lang="ja-JP" altLang="en-US" sz="14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32797" y="4467716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・項目の</a:t>
            </a:r>
            <a:r>
              <a:rPr kumimoji="1" lang="ja-JP" altLang="en-US" sz="1400" smtClean="0"/>
              <a:t>「入力方式」を選択します</a:t>
            </a:r>
            <a:endParaRPr kumimoji="1" lang="ja-JP" altLang="en-US" sz="140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2797" y="3779103"/>
            <a:ext cx="366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</a:t>
            </a:r>
            <a:r>
              <a:rPr lang="ja-JP" altLang="en-US" sz="1400"/>
              <a:t>作成先</a:t>
            </a:r>
            <a:r>
              <a:rPr kumimoji="1" lang="ja-JP" altLang="en-US" sz="1400" smtClean="0"/>
              <a:t>に指定する「メニューグループ」を選択</a:t>
            </a:r>
            <a:endParaRPr kumimoji="1" lang="ja-JP" altLang="en-US" sz="140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32797" y="2712753"/>
            <a:ext cx="343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・メニューグループ</a:t>
            </a:r>
            <a:r>
              <a:rPr lang="ja-JP" altLang="en-US" sz="1400"/>
              <a:t>の</a:t>
            </a:r>
            <a:r>
              <a:rPr lang="ja-JP" altLang="en-US" sz="1400" smtClean="0"/>
              <a:t>作成方法は実習編</a:t>
            </a:r>
            <a:r>
              <a:rPr lang="en-US" altLang="ja-JP" sz="1400" smtClean="0"/>
              <a:t>(</a:t>
            </a:r>
            <a:r>
              <a:rPr lang="ja-JP" altLang="en-US" sz="1400" smtClean="0"/>
              <a:t>作成中</a:t>
            </a:r>
            <a:r>
              <a:rPr lang="en-US" altLang="ja-JP" sz="1400" smtClean="0"/>
              <a:t>)</a:t>
            </a:r>
            <a:r>
              <a:rPr lang="ja-JP" altLang="en-US" sz="1400" smtClean="0"/>
              <a:t>を参照してください。</a:t>
            </a:r>
            <a:endParaRPr lang="ja-JP" altLang="en-US" sz="1400"/>
          </a:p>
        </p:txBody>
      </p:sp>
      <p:grpSp>
        <p:nvGrpSpPr>
          <p:cNvPr id="6" name="グループ化 5"/>
          <p:cNvGrpSpPr/>
          <p:nvPr/>
        </p:nvGrpSpPr>
        <p:grpSpPr>
          <a:xfrm>
            <a:off x="630944" y="3381174"/>
            <a:ext cx="7181416" cy="0"/>
            <a:chOff x="630944" y="3381174"/>
            <a:chExt cx="7181416" cy="0"/>
          </a:xfrm>
        </p:grpSpPr>
        <p:cxnSp>
          <p:nvCxnSpPr>
            <p:cNvPr id="7" name="直線コネクタ 6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/>
          <p:cNvGrpSpPr/>
          <p:nvPr/>
        </p:nvGrpSpPr>
        <p:grpSpPr>
          <a:xfrm>
            <a:off x="630944" y="4349932"/>
            <a:ext cx="7181416" cy="0"/>
            <a:chOff x="630944" y="3381174"/>
            <a:chExt cx="7181416" cy="0"/>
          </a:xfrm>
        </p:grpSpPr>
        <p:cxnSp>
          <p:nvCxnSpPr>
            <p:cNvPr id="41" name="直線コネクタ 40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グループ化 42"/>
          <p:cNvGrpSpPr/>
          <p:nvPr/>
        </p:nvGrpSpPr>
        <p:grpSpPr>
          <a:xfrm>
            <a:off x="630944" y="5344118"/>
            <a:ext cx="7181416" cy="0"/>
            <a:chOff x="630944" y="3381174"/>
            <a:chExt cx="7181416" cy="0"/>
          </a:xfrm>
        </p:grpSpPr>
        <p:cxnSp>
          <p:nvCxnSpPr>
            <p:cNvPr id="44" name="直線コネクタ 43"/>
            <p:cNvCxnSpPr/>
            <p:nvPr/>
          </p:nvCxnSpPr>
          <p:spPr bwMode="auto">
            <a:xfrm>
              <a:off x="630944" y="3381174"/>
              <a:ext cx="134876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>
              <a:off x="2586607" y="3381174"/>
              <a:ext cx="522575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635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/>
              <a:t>パラメータシート</a:t>
            </a:r>
            <a:r>
              <a:rPr lang="ja-JP" altLang="en-US" sz="1600" kern="0" smtClean="0"/>
              <a:t>は</a:t>
            </a:r>
            <a:r>
              <a:rPr lang="ja-JP" altLang="en-US" sz="1600" b="1" kern="0">
                <a:solidFill>
                  <a:srgbClr val="FF0000"/>
                </a:solidFill>
              </a:rPr>
              <a:t>「用途</a:t>
            </a:r>
            <a:r>
              <a:rPr lang="ja-JP" altLang="en-US" sz="1600" b="1" kern="0" smtClean="0">
                <a:solidFill>
                  <a:srgbClr val="FF0000"/>
                </a:solidFill>
              </a:rPr>
              <a:t>」</a:t>
            </a:r>
            <a:r>
              <a:rPr lang="ja-JP" altLang="en-US" sz="1600" kern="0" smtClean="0"/>
              <a:t>として</a:t>
            </a:r>
            <a:r>
              <a:rPr lang="ja-JP" altLang="en-US" sz="1600" u="sng" kern="0" smtClean="0"/>
              <a:t>ホスト用</a:t>
            </a:r>
            <a:r>
              <a:rPr lang="ja-JP" altLang="en-US" sz="1600" kern="0"/>
              <a:t>または</a:t>
            </a:r>
            <a:r>
              <a:rPr lang="ja-JP" altLang="en-US" sz="1600" u="sng" kern="0" smtClean="0"/>
              <a:t>ホストグループ用</a:t>
            </a:r>
            <a:r>
              <a:rPr lang="ja-JP" altLang="en-US" sz="1600" kern="0" smtClean="0"/>
              <a:t>を選択します。</a:t>
            </a:r>
            <a:endParaRPr lang="en-US" altLang="ja-JP" sz="1600" kern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/>
              <a:t>その後、作成する</a:t>
            </a:r>
            <a:r>
              <a:rPr lang="ja-JP" altLang="en-US" sz="1600" b="1" kern="0" smtClean="0">
                <a:solidFill>
                  <a:srgbClr val="FF0000"/>
                </a:solidFill>
              </a:rPr>
              <a:t>「メニューグループ」</a:t>
            </a:r>
            <a:r>
              <a:rPr lang="ja-JP" altLang="en-US" sz="1600" kern="0" smtClean="0"/>
              <a:t>を指定します。</a:t>
            </a:r>
            <a:endParaRPr lang="en-US" altLang="ja-JP" sz="1600" kern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03911"/>
            <a:ext cx="8784000" cy="468000"/>
          </a:xfrm>
        </p:spPr>
        <p:txBody>
          <a:bodyPr/>
          <a:lstStyle/>
          <a:p>
            <a:r>
              <a:rPr lang="en-US" altLang="ja-JP" smtClean="0"/>
              <a:t>3.5 </a:t>
            </a:r>
            <a:r>
              <a:rPr lang="ja-JP" altLang="en-US" smtClean="0"/>
              <a:t>パラメータシートの用途とメニューグループ</a:t>
            </a:r>
            <a:endParaRPr lang="en-US" altLang="ja-JP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12866" y="5964823"/>
            <a:ext cx="8242991" cy="541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200" kern="0" smtClean="0"/>
              <a:t>(※)</a:t>
            </a:r>
            <a:r>
              <a:rPr lang="ja-JP" altLang="en-US" sz="1200" kern="0" smtClean="0"/>
              <a:t>上記のパラメータシートでは「</a:t>
            </a:r>
            <a:r>
              <a:rPr lang="ja-JP" altLang="en-US" sz="1200" u="sng" kern="0" smtClean="0"/>
              <a:t>縦管理機能</a:t>
            </a:r>
            <a:r>
              <a:rPr lang="ja-JP" altLang="en-US" sz="1200" kern="0" smtClean="0"/>
              <a:t>」は使用しないものとしています。</a:t>
            </a:r>
            <a:endParaRPr lang="en-US" altLang="ja-JP" sz="1200" kern="0" smtClean="0"/>
          </a:p>
          <a:p>
            <a:pPr marL="0" indent="0">
              <a:buNone/>
            </a:pPr>
            <a:r>
              <a:rPr lang="ja-JP" altLang="en-US" sz="1200" kern="0" smtClean="0"/>
              <a:t>「</a:t>
            </a:r>
            <a:r>
              <a:rPr lang="ja-JP" altLang="en-US" sz="1200" u="sng" kern="0" smtClean="0"/>
              <a:t>縦管理機能</a:t>
            </a:r>
            <a:r>
              <a:rPr lang="ja-JP" altLang="en-US" sz="1200" kern="0" smtClean="0"/>
              <a:t>」については</a:t>
            </a:r>
            <a:r>
              <a:rPr lang="ja-JP" altLang="en-US" sz="1200" smtClean="0">
                <a:hlinkClick r:id="rId2"/>
              </a:rPr>
              <a:t>「</a:t>
            </a:r>
            <a:r>
              <a:rPr lang="en-US" altLang="ja-JP" sz="1200" smtClean="0">
                <a:hlinkClick r:id="rId2"/>
              </a:rPr>
              <a:t>Exastro-ITA</a:t>
            </a:r>
            <a:r>
              <a:rPr lang="en-US" altLang="ja-JP" sz="1200">
                <a:hlinkClick r:id="rId2"/>
              </a:rPr>
              <a:t>_</a:t>
            </a:r>
            <a:r>
              <a:rPr lang="ja-JP" altLang="en-US" sz="1200">
                <a:hlinkClick r:id="rId2"/>
              </a:rPr>
              <a:t>利用手順マニュアル</a:t>
            </a:r>
            <a:r>
              <a:rPr lang="en-US" altLang="ja-JP" sz="1200">
                <a:hlinkClick r:id="rId2"/>
              </a:rPr>
              <a:t>_</a:t>
            </a:r>
            <a:r>
              <a:rPr lang="ja-JP" altLang="en-US" sz="1200">
                <a:hlinkClick r:id="rId2"/>
              </a:rPr>
              <a:t>パラメータシート作成機能</a:t>
            </a:r>
            <a:r>
              <a:rPr lang="ja-JP" altLang="en-US" sz="1200" smtClean="0">
                <a:hlinkClick r:id="rId2"/>
              </a:rPr>
              <a:t>」</a:t>
            </a:r>
            <a:r>
              <a:rPr lang="ja-JP" altLang="en-US" sz="1200" smtClean="0"/>
              <a:t>を参照ください。</a:t>
            </a:r>
            <a:endParaRPr lang="en-US" altLang="ja-JP" sz="1200" ker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66639" y="5615937"/>
            <a:ext cx="325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smtClean="0">
                <a:solidFill>
                  <a:srgbClr val="FF0000"/>
                </a:solidFill>
              </a:rPr>
              <a:t>※</a:t>
            </a:r>
            <a:r>
              <a:rPr lang="ja-JP" altLang="en-US" sz="1100" b="1" smtClean="0">
                <a:solidFill>
                  <a:srgbClr val="FF0000"/>
                </a:solidFill>
              </a:rPr>
              <a:t>赤字のメニューグループは作成が必須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01235" y="4960566"/>
            <a:ext cx="168037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ホストグループ用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0348" y="4921766"/>
            <a:ext cx="155135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ホスト用</a:t>
            </a:r>
            <a:endParaRPr lang="en-US" altLang="ja-JP" sz="1200" b="1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メニューグループ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6237" y="4934206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参照用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87031" y="3545889"/>
            <a:ext cx="7873401" cy="2031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87031" y="3582199"/>
            <a:ext cx="25996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用途</a:t>
            </a:r>
            <a:r>
              <a:rPr lang="en-US" altLang="ja-JP" sz="16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ja-JP" altLang="en-US" sz="1600" b="1" u="sng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ホストグループ用</a:t>
            </a:r>
            <a:endParaRPr lang="ja-JP" altLang="en-US" sz="1600" b="1" u="sng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66" y="3988554"/>
            <a:ext cx="959909" cy="95990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47" y="3975787"/>
            <a:ext cx="959909" cy="95990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90" y="3975787"/>
            <a:ext cx="959909" cy="959909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 bwMode="auto">
          <a:xfrm>
            <a:off x="603944" y="1383824"/>
            <a:ext cx="7873401" cy="20150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70117" y="1413575"/>
            <a:ext cx="22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smtClean="0">
                <a:solidFill>
                  <a:srgbClr val="00B050"/>
                </a:solidFill>
              </a:rPr>
              <a:t>用途</a:t>
            </a:r>
            <a:r>
              <a:rPr lang="en-US" altLang="ja-JP" sz="1600" b="1" smtClean="0">
                <a:solidFill>
                  <a:srgbClr val="00B050"/>
                </a:solidFill>
              </a:rPr>
              <a:t>: </a:t>
            </a:r>
            <a:r>
              <a:rPr lang="ja-JP" altLang="en-US" sz="1600" b="1" u="sng" smtClean="0">
                <a:solidFill>
                  <a:srgbClr val="00B050"/>
                </a:solidFill>
              </a:rPr>
              <a:t>ホスト用</a:t>
            </a:r>
            <a:endParaRPr lang="ja-JP" altLang="en-US" sz="1600" b="1" u="sng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2440" y="2780845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パラメータシート</a:t>
            </a:r>
            <a:endParaRPr lang="en-US" altLang="ja-JP" sz="1200" b="1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作成情報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69741" y="2780845"/>
            <a:ext cx="161840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ホスト用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59267" y="2780845"/>
            <a:ext cx="151218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参照用</a:t>
            </a:r>
            <a:endParaRPr lang="en-US" altLang="ja-JP" sz="1200" b="1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FF0000"/>
                </a:solidFill>
              </a:rPr>
              <a:t>メニューグループ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43" y="1811687"/>
            <a:ext cx="959909" cy="959909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34" y="1811687"/>
            <a:ext cx="959909" cy="95990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2834208" y="1767297"/>
            <a:ext cx="1016781" cy="981056"/>
            <a:chOff x="3084740" y="1800201"/>
            <a:chExt cx="1016781" cy="981056"/>
          </a:xfrm>
        </p:grpSpPr>
        <p:sp>
          <p:nvSpPr>
            <p:cNvPr id="76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右矢印 76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b="1" smtClean="0">
                  <a:solidFill>
                    <a:schemeClr val="bg1"/>
                  </a:solidFill>
                  <a:latin typeface="+mn-ea"/>
                </a:rPr>
                <a:t>作成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84484" y="1073462"/>
            <a:ext cx="369332" cy="4542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1200" b="1" smtClean="0">
                <a:solidFill>
                  <a:srgbClr val="002060"/>
                </a:solidFill>
              </a:rPr>
              <a:t>【</a:t>
            </a:r>
            <a:r>
              <a:rPr kumimoji="1" lang="ja-JP" altLang="en-US" sz="1200" b="1" smtClean="0">
                <a:solidFill>
                  <a:srgbClr val="002060"/>
                </a:solidFill>
              </a:rPr>
              <a:t>パラメータシートの用途と作成</a:t>
            </a:r>
            <a:r>
              <a:rPr lang="ja-JP" altLang="en-US" sz="1200" b="1">
                <a:solidFill>
                  <a:srgbClr val="002060"/>
                </a:solidFill>
              </a:rPr>
              <a:t>可能</a:t>
            </a:r>
            <a:r>
              <a:rPr lang="ja-JP" altLang="en-US" sz="1200" b="1" smtClean="0">
                <a:solidFill>
                  <a:srgbClr val="002060"/>
                </a:solidFill>
              </a:rPr>
              <a:t>な</a:t>
            </a:r>
            <a:r>
              <a:rPr kumimoji="1" lang="ja-JP" altLang="en-US" sz="1200" b="1" smtClean="0">
                <a:solidFill>
                  <a:srgbClr val="002060"/>
                </a:solidFill>
              </a:rPr>
              <a:t>メニューグループ</a:t>
            </a:r>
            <a:r>
              <a:rPr kumimoji="1" lang="en-US" altLang="ja-JP" sz="1200" b="1" smtClean="0">
                <a:solidFill>
                  <a:srgbClr val="002060"/>
                </a:solidFill>
              </a:rPr>
              <a:t>】</a:t>
            </a:r>
            <a:endParaRPr kumimoji="1"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71" name="グループ化 70"/>
          <p:cNvGrpSpPr>
            <a:grpSpLocks noChangeAspect="1"/>
          </p:cNvGrpSpPr>
          <p:nvPr/>
        </p:nvGrpSpPr>
        <p:grpSpPr bwMode="gray">
          <a:xfrm>
            <a:off x="1590551" y="1905961"/>
            <a:ext cx="586078" cy="771360"/>
            <a:chOff x="5853609" y="1124467"/>
            <a:chExt cx="708026" cy="931862"/>
          </a:xfrm>
        </p:grpSpPr>
        <p:sp>
          <p:nvSpPr>
            <p:cNvPr id="72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682440" y="4949388"/>
            <a:ext cx="24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パラメータシート</a:t>
            </a:r>
            <a:endParaRPr lang="en-US" altLang="ja-JP" sz="1200" b="1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smtClean="0">
                <a:solidFill>
                  <a:srgbClr val="002060"/>
                </a:solidFill>
              </a:rPr>
              <a:t>作成情報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79" name="グループ化 78"/>
          <p:cNvGrpSpPr>
            <a:grpSpLocks noChangeAspect="1"/>
          </p:cNvGrpSpPr>
          <p:nvPr/>
        </p:nvGrpSpPr>
        <p:grpSpPr bwMode="gray">
          <a:xfrm>
            <a:off x="1590551" y="4074762"/>
            <a:ext cx="586078" cy="771360"/>
            <a:chOff x="5853609" y="1124467"/>
            <a:chExt cx="708026" cy="931862"/>
          </a:xfrm>
        </p:grpSpPr>
        <p:sp>
          <p:nvSpPr>
            <p:cNvPr id="80" name="Freeform 38"/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Freeform 39"/>
            <p:cNvSpPr>
              <a:spLocks noChangeAspect="1"/>
            </p:cNvSpPr>
            <p:nvPr/>
          </p:nvSpPr>
          <p:spPr bwMode="gray">
            <a:xfrm>
              <a:off x="5898059" y="1168917"/>
              <a:ext cx="619126" cy="842962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834208" y="3841864"/>
            <a:ext cx="1016781" cy="981056"/>
            <a:chOff x="3084740" y="1800201"/>
            <a:chExt cx="1016781" cy="981056"/>
          </a:xfrm>
        </p:grpSpPr>
        <p:sp>
          <p:nvSpPr>
            <p:cNvPr id="94" name="Freeform 119"/>
            <p:cNvSpPr>
              <a:spLocks noChangeAspect="1"/>
            </p:cNvSpPr>
            <p:nvPr/>
          </p:nvSpPr>
          <p:spPr bwMode="gray">
            <a:xfrm>
              <a:off x="3291713" y="1800201"/>
              <a:ext cx="324732" cy="427171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右矢印 94"/>
            <p:cNvSpPr/>
            <p:nvPr/>
          </p:nvSpPr>
          <p:spPr bwMode="auto">
            <a:xfrm>
              <a:off x="3084740" y="2127096"/>
              <a:ext cx="1016781" cy="654161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b="1" smtClean="0">
                  <a:solidFill>
                    <a:schemeClr val="bg1"/>
                  </a:solidFill>
                  <a:latin typeface="+mn-ea"/>
                </a:rPr>
                <a:t>作成</a:t>
              </a:r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kumimoji="1" lang="ja-JP" altLang="en-US" sz="2000" b="1" dirty="0" smtClean="0"/>
              <a:t>目次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92696"/>
            <a:ext cx="6804448" cy="55446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1.</a:t>
            </a:r>
            <a:r>
              <a:rPr lang="ja-JP" altLang="en-US" sz="1400">
                <a:latin typeface="+mn-ea"/>
              </a:rPr>
              <a:t>はじめに </a:t>
            </a:r>
            <a:r>
              <a:rPr lang="en-US" altLang="ja-JP" sz="1400">
                <a:latin typeface="+mn-ea"/>
              </a:rPr>
              <a:t>	...................................................................................  3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1.1 </a:t>
            </a:r>
            <a:r>
              <a:rPr lang="ja-JP" altLang="en-US" sz="1400">
                <a:latin typeface="+mn-ea"/>
              </a:rPr>
              <a:t>本書について </a:t>
            </a:r>
            <a:r>
              <a:rPr lang="en-US" altLang="ja-JP" sz="1400">
                <a:latin typeface="+mn-ea"/>
              </a:rPr>
              <a:t>	.......................................................................  4</a:t>
            </a:r>
          </a:p>
          <a:p>
            <a:pPr>
              <a:tabLst>
                <a:tab pos="6364288" algn="r"/>
              </a:tabLst>
            </a:pPr>
            <a:endParaRPr lang="en-US" altLang="ja-JP" sz="140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2. </a:t>
            </a:r>
            <a:r>
              <a:rPr lang="ja-JP" altLang="en-US" sz="1400">
                <a:latin typeface="+mn-ea"/>
              </a:rPr>
              <a:t>ホストグループ管理 </a:t>
            </a:r>
            <a:r>
              <a:rPr lang="en-US" altLang="ja-JP" sz="1400">
                <a:latin typeface="+mn-ea"/>
              </a:rPr>
              <a:t>	....................................................................  5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2.1 </a:t>
            </a:r>
            <a:r>
              <a:rPr lang="ja-JP" altLang="en-US" sz="1400">
                <a:latin typeface="+mn-ea"/>
              </a:rPr>
              <a:t>メニュー概要 </a:t>
            </a:r>
            <a:r>
              <a:rPr lang="en-US" altLang="ja-JP" sz="1400">
                <a:latin typeface="+mn-ea"/>
              </a:rPr>
              <a:t>	.......................................................................  6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2.2 </a:t>
            </a:r>
            <a:r>
              <a:rPr lang="ja-JP" altLang="en-US" sz="1400">
                <a:latin typeface="+mn-ea"/>
              </a:rPr>
              <a:t>ホストグループ管理 </a:t>
            </a:r>
            <a:r>
              <a:rPr lang="en-US" altLang="ja-JP" sz="1400">
                <a:latin typeface="+mn-ea"/>
              </a:rPr>
              <a:t>	...............................................................  7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2.3 </a:t>
            </a:r>
            <a:r>
              <a:rPr lang="ja-JP" altLang="en-US" sz="1400">
                <a:latin typeface="+mn-ea"/>
              </a:rPr>
              <a:t>ホストグループの親子関係</a:t>
            </a:r>
            <a:r>
              <a:rPr lang="en-US" altLang="ja-JP" sz="1400">
                <a:latin typeface="+mn-ea"/>
              </a:rPr>
              <a:t>	</a:t>
            </a:r>
            <a:r>
              <a:rPr lang="ja-JP" altLang="en-US" sz="1400">
                <a:latin typeface="+mn-ea"/>
              </a:rPr>
              <a:t> </a:t>
            </a:r>
            <a:r>
              <a:rPr lang="en-US" altLang="ja-JP" sz="1400">
                <a:latin typeface="+mn-ea"/>
              </a:rPr>
              <a:t>.....................................................  8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2.4 </a:t>
            </a:r>
            <a:r>
              <a:rPr lang="ja-JP" altLang="en-US" sz="1400">
                <a:latin typeface="+mn-ea"/>
              </a:rPr>
              <a:t>パラメータの継承 </a:t>
            </a:r>
            <a:r>
              <a:rPr lang="en-US" altLang="ja-JP" sz="1400">
                <a:latin typeface="+mn-ea"/>
              </a:rPr>
              <a:t>	.................................................................  9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2.5 </a:t>
            </a:r>
            <a:r>
              <a:rPr lang="ja-JP" altLang="en-US" sz="1400">
                <a:latin typeface="+mn-ea"/>
              </a:rPr>
              <a:t>ホストグループの利用例 </a:t>
            </a:r>
            <a:r>
              <a:rPr lang="en-US" altLang="ja-JP" sz="1400">
                <a:latin typeface="+mn-ea"/>
              </a:rPr>
              <a:t>	....................................................... 10</a:t>
            </a:r>
          </a:p>
          <a:p>
            <a:pPr>
              <a:tabLst>
                <a:tab pos="6364288" algn="r"/>
              </a:tabLst>
            </a:pPr>
            <a:endParaRPr lang="en-US" altLang="ja-JP" sz="140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3. </a:t>
            </a:r>
            <a:r>
              <a:rPr lang="ja-JP" altLang="en-US" sz="1400">
                <a:latin typeface="+mn-ea"/>
              </a:rPr>
              <a:t>パラメータシート作成機能 </a:t>
            </a:r>
            <a:r>
              <a:rPr lang="en-US" altLang="ja-JP" sz="1400">
                <a:latin typeface="+mn-ea"/>
              </a:rPr>
              <a:t>	........................................................... 14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3.1 </a:t>
            </a:r>
            <a:r>
              <a:rPr lang="ja-JP" altLang="en-US" sz="1400">
                <a:latin typeface="+mn-ea"/>
              </a:rPr>
              <a:t>メニュー概要 </a:t>
            </a:r>
            <a:r>
              <a:rPr lang="en-US" altLang="ja-JP" sz="1400">
                <a:latin typeface="+mn-ea"/>
              </a:rPr>
              <a:t>	...................................................................... 15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3.2 </a:t>
            </a:r>
            <a:r>
              <a:rPr lang="ja-JP" altLang="en-US" sz="1400">
                <a:latin typeface="+mn-ea"/>
              </a:rPr>
              <a:t>パラメータシート </a:t>
            </a:r>
            <a:r>
              <a:rPr lang="en-US" altLang="ja-JP" sz="1400">
                <a:latin typeface="+mn-ea"/>
              </a:rPr>
              <a:t>	................................................................ 16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3.3 </a:t>
            </a:r>
            <a:r>
              <a:rPr lang="ja-JP" altLang="en-US" sz="1400">
                <a:latin typeface="+mn-ea"/>
              </a:rPr>
              <a:t>パラメータシートの構造 </a:t>
            </a:r>
            <a:r>
              <a:rPr lang="en-US" altLang="ja-JP" sz="1400">
                <a:latin typeface="+mn-ea"/>
              </a:rPr>
              <a:t>	........................................................ 17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3.4 </a:t>
            </a:r>
            <a:r>
              <a:rPr lang="ja-JP" altLang="en-US" sz="1400">
                <a:latin typeface="+mn-ea"/>
              </a:rPr>
              <a:t>パラメータシート作成の流れ </a:t>
            </a:r>
            <a:r>
              <a:rPr lang="en-US" altLang="ja-JP" sz="1400">
                <a:latin typeface="+mn-ea"/>
              </a:rPr>
              <a:t>	.................................................. 18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3.5 </a:t>
            </a:r>
            <a:r>
              <a:rPr lang="ja-JP" altLang="en-US" sz="1400">
                <a:latin typeface="+mn-ea"/>
              </a:rPr>
              <a:t>パラメータシートの用途とメニューグループ </a:t>
            </a:r>
            <a:r>
              <a:rPr lang="en-US" altLang="ja-JP" sz="1400">
                <a:latin typeface="+mn-ea"/>
              </a:rPr>
              <a:t>	.............................. 19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3.6 </a:t>
            </a:r>
            <a:r>
              <a:rPr lang="ja-JP" altLang="en-US" sz="1400">
                <a:latin typeface="+mn-ea"/>
              </a:rPr>
              <a:t>メニューグループの仕組み </a:t>
            </a:r>
            <a:r>
              <a:rPr lang="en-US" altLang="ja-JP" sz="1400">
                <a:latin typeface="+mn-ea"/>
              </a:rPr>
              <a:t>	..................................................... 20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3.7 </a:t>
            </a:r>
            <a:r>
              <a:rPr lang="ja-JP" altLang="en-US" sz="1400">
                <a:latin typeface="+mn-ea"/>
              </a:rPr>
              <a:t>メニューグループの動作  </a:t>
            </a:r>
            <a:r>
              <a:rPr lang="en-US" altLang="ja-JP" sz="1400">
                <a:latin typeface="+mn-ea"/>
              </a:rPr>
              <a:t>	....................................................... 22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    3.7.1 </a:t>
            </a:r>
            <a:r>
              <a:rPr lang="ja-JP" altLang="en-US" sz="1400">
                <a:latin typeface="+mn-ea"/>
              </a:rPr>
              <a:t>補足</a:t>
            </a:r>
            <a:r>
              <a:rPr lang="en-US" altLang="ja-JP" sz="1400">
                <a:latin typeface="+mn-ea"/>
              </a:rPr>
              <a:t>&lt;</a:t>
            </a:r>
            <a:r>
              <a:rPr lang="ja-JP" altLang="en-US" sz="1400">
                <a:latin typeface="+mn-ea"/>
              </a:rPr>
              <a:t>ホストグループ用メニューグループの分割</a:t>
            </a:r>
            <a:r>
              <a:rPr lang="en-US" altLang="ja-JP" sz="1400">
                <a:latin typeface="+mn-ea"/>
              </a:rPr>
              <a:t>&gt; 	................ 24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3.8 </a:t>
            </a:r>
            <a:r>
              <a:rPr lang="ja-JP" altLang="en-US" sz="1400">
                <a:latin typeface="+mn-ea"/>
              </a:rPr>
              <a:t>項目の登録 </a:t>
            </a:r>
            <a:r>
              <a:rPr lang="en-US" altLang="ja-JP" sz="1400">
                <a:latin typeface="+mn-ea"/>
              </a:rPr>
              <a:t>	....................................................................... 26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    3.8.1 </a:t>
            </a:r>
            <a:r>
              <a:rPr lang="ja-JP" altLang="en-US" sz="1400">
                <a:latin typeface="+mn-ea"/>
              </a:rPr>
              <a:t>マスタシート </a:t>
            </a:r>
            <a:r>
              <a:rPr lang="en-US" altLang="ja-JP" sz="1400">
                <a:latin typeface="+mn-ea"/>
              </a:rPr>
              <a:t>	................................................................ 27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3.9 </a:t>
            </a:r>
            <a:r>
              <a:rPr lang="ja-JP" altLang="en-US" sz="1400">
                <a:latin typeface="+mn-ea"/>
              </a:rPr>
              <a:t>参照用パラメータシート  </a:t>
            </a:r>
            <a:r>
              <a:rPr lang="en-US" altLang="ja-JP" sz="1400">
                <a:latin typeface="+mn-ea"/>
              </a:rPr>
              <a:t>	....................................................... 28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    3.9.1 </a:t>
            </a:r>
            <a:r>
              <a:rPr lang="ja-JP" altLang="en-US" sz="1400">
                <a:latin typeface="+mn-ea"/>
              </a:rPr>
              <a:t>補足</a:t>
            </a:r>
            <a:r>
              <a:rPr lang="en-US" altLang="ja-JP" sz="1400">
                <a:latin typeface="+mn-ea"/>
              </a:rPr>
              <a:t>&lt;</a:t>
            </a:r>
            <a:r>
              <a:rPr lang="ja-JP" altLang="en-US" sz="1400">
                <a:latin typeface="+mn-ea"/>
              </a:rPr>
              <a:t>基準日時</a:t>
            </a:r>
            <a:r>
              <a:rPr lang="en-US" altLang="ja-JP" sz="1400">
                <a:latin typeface="+mn-ea"/>
              </a:rPr>
              <a:t>&gt; 	........................................................... 29</a:t>
            </a:r>
          </a:p>
          <a:p>
            <a:pPr>
              <a:tabLst>
                <a:tab pos="6364288" algn="r"/>
              </a:tabLst>
            </a:pPr>
            <a:r>
              <a:rPr lang="en-US" altLang="ja-JP" sz="1400">
                <a:latin typeface="+mn-ea"/>
              </a:rPr>
              <a:t>    3.10 </a:t>
            </a:r>
            <a:r>
              <a:rPr lang="ja-JP" altLang="en-US" sz="1400">
                <a:latin typeface="+mn-ea"/>
              </a:rPr>
              <a:t>参照用パラメータシートの利用例</a:t>
            </a:r>
            <a:r>
              <a:rPr lang="en-US" altLang="ja-JP" sz="1400">
                <a:latin typeface="+mn-ea"/>
              </a:rPr>
              <a:t>.	........................................... 30</a:t>
            </a: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3.6 </a:t>
            </a:r>
            <a:r>
              <a:rPr lang="ja-JP" altLang="en-US" smtClean="0"/>
              <a:t>メニューグループの仕組み </a:t>
            </a:r>
            <a:r>
              <a:rPr lang="en-US" altLang="ja-JP" smtClean="0"/>
              <a:t>(</a:t>
            </a:r>
            <a:r>
              <a:rPr lang="ja-JP" altLang="en-US"/>
              <a:t>用途</a:t>
            </a:r>
            <a:r>
              <a:rPr lang="ja-JP" altLang="en-US" smtClean="0"/>
              <a:t>＝ホスト用</a:t>
            </a:r>
            <a:r>
              <a:rPr lang="en-US" altLang="ja-JP" smtClean="0"/>
              <a:t>)</a:t>
            </a:r>
            <a:endParaRPr lang="en-US" altLang="ja-JP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6687" y="1050215"/>
            <a:ext cx="7960952" cy="2434119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150451" y="692466"/>
            <a:ext cx="8962910" cy="583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kern="0" smtClean="0"/>
              <a:t>ホスト用メニューグループと参照用メニューグループの関係は下図の通りです。</a:t>
            </a:r>
            <a:endParaRPr lang="en-US" altLang="ja-JP" sz="1600" ker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043348" y="4346746"/>
            <a:ext cx="1801403" cy="1237225"/>
            <a:chOff x="5687333" y="4894970"/>
            <a:chExt cx="1317110" cy="897177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設計担当者</a:t>
              </a:r>
              <a:endParaRPr kumimoji="1"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323528" y="3582107"/>
            <a:ext cx="2526172" cy="777965"/>
          </a:xfrm>
          <a:prstGeom prst="wedgeEllipseCallout">
            <a:avLst>
              <a:gd name="adj1" fmla="val 38733"/>
              <a:gd name="adj2" fmla="val 63274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パラメータ設計が完了した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ので、</a:t>
            </a:r>
            <a:endParaRPr lang="en-US" altLang="ja-JP" sz="12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パラメータシート</a:t>
            </a:r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へ登録します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5305624" y="4341476"/>
            <a:ext cx="1874833" cy="1247764"/>
            <a:chOff x="5680958" y="4894973"/>
            <a:chExt cx="1317111" cy="88160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運用担当者</a:t>
              </a:r>
              <a:endParaRPr kumimoji="1"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435128" y="3614952"/>
            <a:ext cx="2503824" cy="712275"/>
          </a:xfrm>
          <a:prstGeom prst="wedgeEllipseCallout">
            <a:avLst>
              <a:gd name="adj1" fmla="val -41056"/>
              <a:gd name="adj2" fmla="val 58867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ホストの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現在のある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べき</a:t>
            </a:r>
            <a:endParaRPr lang="en-US" altLang="ja-JP" sz="12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パラメータを確認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したい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001495" y="3630008"/>
            <a:ext cx="141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</a:t>
            </a:r>
            <a:endParaRPr kumimoji="1" lang="en-US" altLang="ja-JP" sz="14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を登録</a:t>
            </a:r>
            <a:endParaRPr kumimoji="1"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5085743" y="3630008"/>
            <a:ext cx="121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</a:t>
            </a:r>
            <a:endParaRPr lang="en-US" altLang="ja-JP" sz="14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を参照</a:t>
            </a:r>
            <a:endParaRPr kumimoji="1" lang="ja-JP" altLang="en-US" sz="1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66687" y="1053622"/>
            <a:ext cx="7960952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Exastro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31" y="2021913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18684" y="1455684"/>
            <a:ext cx="205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参照用</a:t>
            </a:r>
            <a:endParaRPr lang="en-US" altLang="ja-JP" sz="14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メニューグループ</a:t>
            </a:r>
            <a:r>
              <a:rPr lang="ja-JP" altLang="en-US" sz="11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1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57020" y="1929930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14824" y="2590012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14824" y="2654254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検索対象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75" y="202938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806914" y="1455684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ホスト用</a:t>
            </a:r>
            <a:endParaRPr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メニューグループ </a:t>
            </a: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21960" y="2006812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42306" y="2026340"/>
            <a:ext cx="1127344" cy="112734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  <a:endCxn id="196" idx="2"/>
          </p:cNvCxnSpPr>
          <p:nvPr/>
        </p:nvCxnSpPr>
        <p:spPr bwMode="auto">
          <a:xfrm flipH="1" flipV="1">
            <a:off x="2922406" y="3173212"/>
            <a:ext cx="13687" cy="117353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  <a:endCxn id="197" idx="2"/>
          </p:cNvCxnSpPr>
          <p:nvPr/>
        </p:nvCxnSpPr>
        <p:spPr bwMode="auto">
          <a:xfrm flipH="1" flipV="1">
            <a:off x="6205978" y="3153684"/>
            <a:ext cx="37856" cy="118779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正方形/長方形 30"/>
          <p:cNvSpPr/>
          <p:nvPr/>
        </p:nvSpPr>
        <p:spPr bwMode="auto">
          <a:xfrm>
            <a:off x="2355496" y="2055331"/>
            <a:ext cx="1117380" cy="1069363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5249" y="1984182"/>
            <a:ext cx="1946711" cy="663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50" b="1" smtClean="0">
                <a:solidFill>
                  <a:srgbClr val="00B050"/>
                </a:solidFill>
              </a:rPr>
              <a:t>(※)</a:t>
            </a:r>
            <a:r>
              <a:rPr lang="ja-JP" altLang="en-US" sz="1050" b="1" smtClean="0">
                <a:solidFill>
                  <a:srgbClr val="00B050"/>
                </a:solidFill>
              </a:rPr>
              <a:t>ホスト用メニューグループのパラメータは</a:t>
            </a:r>
            <a:r>
              <a:rPr lang="en-US" altLang="ja-JP" sz="1050" b="1" smtClean="0">
                <a:solidFill>
                  <a:srgbClr val="00B050"/>
                </a:solidFill>
              </a:rPr>
              <a:t>IaC</a:t>
            </a:r>
            <a:r>
              <a:rPr lang="ja-JP" altLang="en-US" sz="1050" b="1" smtClean="0">
                <a:solidFill>
                  <a:srgbClr val="00B050"/>
                </a:solidFill>
              </a:rPr>
              <a:t>変数と紐づけることができます。</a:t>
            </a:r>
            <a:endParaRPr lang="en-US" altLang="ja-JP" sz="1050" b="1" smtClean="0">
              <a:solidFill>
                <a:srgbClr val="00B050"/>
              </a:solidFill>
            </a:endParaRPr>
          </a:p>
          <a:p>
            <a:r>
              <a:rPr lang="ja-JP" altLang="en-US" sz="1050" b="1" smtClean="0">
                <a:solidFill>
                  <a:srgbClr val="00B050"/>
                </a:solidFill>
              </a:rPr>
              <a:t>紐づけ方法は実習編</a:t>
            </a:r>
            <a:endParaRPr lang="en-US" altLang="ja-JP" sz="1050" b="1" smtClean="0">
              <a:solidFill>
                <a:srgbClr val="00B050"/>
              </a:solidFill>
            </a:endParaRPr>
          </a:p>
          <a:p>
            <a:r>
              <a:rPr lang="en-US" altLang="ja-JP" sz="1050" b="1" smtClean="0">
                <a:solidFill>
                  <a:srgbClr val="00B050"/>
                </a:solidFill>
              </a:rPr>
              <a:t>(</a:t>
            </a:r>
            <a:r>
              <a:rPr lang="ja-JP" altLang="en-US" sz="1050" b="1" smtClean="0">
                <a:solidFill>
                  <a:srgbClr val="00B050"/>
                </a:solidFill>
              </a:rPr>
              <a:t>現在作成中</a:t>
            </a:r>
            <a:r>
              <a:rPr lang="en-US" altLang="ja-JP" sz="1050" b="1" smtClean="0">
                <a:solidFill>
                  <a:srgbClr val="00B050"/>
                </a:solidFill>
              </a:rPr>
              <a:t>)</a:t>
            </a:r>
            <a:r>
              <a:rPr lang="ja-JP" altLang="en-US" sz="1050" b="1" smtClean="0">
                <a:solidFill>
                  <a:srgbClr val="00B050"/>
                </a:solidFill>
              </a:rPr>
              <a:t>を参照。</a:t>
            </a:r>
            <a:endParaRPr kumimoji="1" lang="ja-JP" altLang="en-US" sz="1050" b="1">
              <a:solidFill>
                <a:srgbClr val="00B050"/>
              </a:solidFill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367525" y="2118961"/>
            <a:ext cx="1614170" cy="1144935"/>
          </a:xfrm>
          <a:prstGeom prst="wedgeRectCallout">
            <a:avLst>
              <a:gd name="adj1" fmla="val -17358"/>
              <a:gd name="adj2" fmla="val 38051"/>
            </a:avLst>
          </a:prstGeom>
          <a:noFill/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121577" y="5542520"/>
            <a:ext cx="3567645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/>
              <a:t>設計担当者は現時点</a:t>
            </a:r>
            <a:r>
              <a:rPr lang="ja-JP" altLang="en-US" sz="1600" b="1" smtClean="0"/>
              <a:t>のパラメータを</a:t>
            </a:r>
            <a:endParaRPr lang="en-US" altLang="ja-JP" sz="1600" b="1"/>
          </a:p>
          <a:p>
            <a:pPr algn="ctr"/>
            <a:r>
              <a:rPr lang="ja-JP" altLang="en-US" sz="1600" b="1"/>
              <a:t>気にしなくていい</a:t>
            </a:r>
            <a:endParaRPr lang="en-US" altLang="ja-JP" sz="1600" b="1"/>
          </a:p>
          <a:p>
            <a:pPr algn="ctr"/>
            <a:r>
              <a:rPr lang="ja-JP" altLang="en-US" sz="2000" b="1">
                <a:solidFill>
                  <a:srgbClr val="FF0000"/>
                </a:solidFill>
              </a:rPr>
              <a:t>⇒ </a:t>
            </a:r>
            <a:r>
              <a:rPr lang="ja-JP" altLang="en-US" sz="2000" b="1" u="sng">
                <a:solidFill>
                  <a:srgbClr val="FF0000"/>
                </a:solidFill>
              </a:rPr>
              <a:t>設計に集中できる</a:t>
            </a:r>
            <a:endParaRPr lang="en-US" altLang="ja-JP" sz="2000" b="1" u="sng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4873652" y="5542520"/>
            <a:ext cx="3567645" cy="917197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/>
              <a:t>運用担当者は欲しい</a:t>
            </a:r>
            <a:endParaRPr lang="en-US" altLang="ja-JP" sz="1600" b="1"/>
          </a:p>
          <a:p>
            <a:pPr algn="ctr"/>
            <a:r>
              <a:rPr lang="ja-JP" altLang="en-US" sz="1600" b="1"/>
              <a:t>パラメータ</a:t>
            </a:r>
            <a:r>
              <a:rPr lang="ja-JP" altLang="en-US" sz="1600" b="1" smtClean="0"/>
              <a:t>のみ参照する</a:t>
            </a:r>
            <a:endParaRPr lang="en-US" altLang="ja-JP" sz="1600" b="1" smtClean="0"/>
          </a:p>
          <a:p>
            <a:pPr algn="ctr"/>
            <a:r>
              <a:rPr lang="ja-JP" altLang="en-US" sz="2000" b="1" smtClean="0">
                <a:solidFill>
                  <a:srgbClr val="FF0000"/>
                </a:solidFill>
              </a:rPr>
              <a:t>⇒ </a:t>
            </a:r>
            <a:r>
              <a:rPr lang="ja-JP" altLang="en-US" sz="2000" b="1" u="sng">
                <a:solidFill>
                  <a:srgbClr val="FF0000"/>
                </a:solidFill>
              </a:rPr>
              <a:t>運用に集中できる</a:t>
            </a:r>
            <a:endParaRPr lang="en-US" altLang="ja-JP" sz="20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866" y="80680"/>
            <a:ext cx="8784000" cy="468000"/>
          </a:xfrm>
        </p:spPr>
        <p:txBody>
          <a:bodyPr/>
          <a:lstStyle/>
          <a:p>
            <a:r>
              <a:rPr lang="en-US" altLang="ja-JP" smtClean="0"/>
              <a:t>3.6 </a:t>
            </a:r>
            <a:r>
              <a:rPr lang="ja-JP" altLang="en-US" smtClean="0"/>
              <a:t>メニューグループ</a:t>
            </a:r>
            <a:r>
              <a:rPr lang="ja-JP" altLang="en-US"/>
              <a:t>の仕組み</a:t>
            </a:r>
            <a:r>
              <a:rPr lang="en-US" altLang="ja-JP" smtClean="0"/>
              <a:t>(</a:t>
            </a:r>
            <a:r>
              <a:rPr lang="ja-JP" altLang="en-US"/>
              <a:t>用途＝</a:t>
            </a:r>
            <a:r>
              <a:rPr lang="ja-JP" altLang="en-US" smtClean="0"/>
              <a:t>ホスト</a:t>
            </a:r>
            <a:r>
              <a:rPr lang="ja-JP" altLang="en-US"/>
              <a:t>グループ</a:t>
            </a:r>
            <a:r>
              <a:rPr lang="ja-JP" altLang="en-US" smtClean="0"/>
              <a:t>用</a:t>
            </a:r>
            <a:r>
              <a:rPr lang="en-US" altLang="ja-JP"/>
              <a:t>)</a:t>
            </a: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46761" y="692620"/>
            <a:ext cx="8962910" cy="583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/>
              <a:t>ホストグループ用</a:t>
            </a:r>
            <a:r>
              <a:rPr lang="ja-JP" altLang="en-US" sz="1600" kern="0" smtClean="0"/>
              <a:t>メニューグループとその他のメニューグループの関係は下図の通りです。</a:t>
            </a:r>
            <a:endParaRPr lang="en-US" altLang="ja-JP" sz="1600" ker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11560" y="4745661"/>
            <a:ext cx="1597015" cy="1132540"/>
            <a:chOff x="5687333" y="4894966"/>
            <a:chExt cx="1317110" cy="897181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66"/>
              <a:ext cx="576739" cy="642302"/>
              <a:chOff x="863600" y="1071563"/>
              <a:chExt cx="823913" cy="9175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2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設計担当者</a:t>
              </a:r>
              <a:endParaRPr kumimoji="1"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1638956" y="3973699"/>
            <a:ext cx="2526172" cy="777965"/>
          </a:xfrm>
          <a:prstGeom prst="wedgeEllipseCallout">
            <a:avLst>
              <a:gd name="adj1" fmla="val -39079"/>
              <a:gd name="adj2" fmla="val 61642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パラメータ設計が完了したので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、</a:t>
            </a:r>
            <a:endParaRPr lang="en-US" altLang="ja-JP" sz="12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パラメータシート</a:t>
            </a:r>
            <a:r>
              <a:rPr lang="ja-JP" altLang="en-US" sz="12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へ登録します</a:t>
            </a:r>
            <a:r>
              <a:rPr lang="ja-JP" altLang="en-US" sz="12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6753313" y="4738812"/>
            <a:ext cx="1584705" cy="1146238"/>
            <a:chOff x="5680958" y="4894973"/>
            <a:chExt cx="1317111" cy="88160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運用担当者</a:t>
              </a:r>
              <a:endParaRPr kumimoji="1"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4689492" y="4013185"/>
            <a:ext cx="2537961" cy="683796"/>
          </a:xfrm>
          <a:prstGeom prst="wedgeEllipseCallout">
            <a:avLst>
              <a:gd name="adj1" fmla="val 44943"/>
              <a:gd name="adj2" fmla="val 59620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現在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のある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べき</a:t>
            </a:r>
            <a:endParaRPr lang="en-US" altLang="ja-JP" sz="1200" b="1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パラメータを確認</a:t>
            </a:r>
            <a:r>
              <a:rPr lang="ja-JP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したい</a:t>
            </a:r>
            <a:r>
              <a:rPr lang="ja-JP" altLang="en-US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ja-JP" altLang="en-US" sz="1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03885" y="1281924"/>
            <a:ext cx="8674062" cy="2398576"/>
          </a:xfrm>
          <a:prstGeom prst="rect">
            <a:avLst/>
          </a:prstGeom>
          <a:noFill/>
          <a:ln w="57150">
            <a:solidFill>
              <a:schemeClr val="accent6">
                <a:lumMod val="90000"/>
                <a:lumOff val="10000"/>
              </a:schemeClr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2866" y="1069815"/>
            <a:ext cx="8733600" cy="4006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Exastro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4558" y="1989639"/>
            <a:ext cx="1495674" cy="1071905"/>
            <a:chOff x="5308574" y="1887617"/>
            <a:chExt cx="1495674" cy="1071905"/>
          </a:xfrm>
        </p:grpSpPr>
        <p:sp>
          <p:nvSpPr>
            <p:cNvPr id="156" name="Freeform 119"/>
            <p:cNvSpPr>
              <a:spLocks noChangeAspect="1"/>
            </p:cNvSpPr>
            <p:nvPr/>
          </p:nvSpPr>
          <p:spPr bwMode="gray">
            <a:xfrm rot="20926790" flipH="1">
              <a:off x="5824315" y="1887617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  <p:cxnSp>
          <p:nvCxnSpPr>
            <p:cNvPr id="165" name="直線矢印コネクタ 164"/>
            <p:cNvCxnSpPr/>
            <p:nvPr/>
          </p:nvCxnSpPr>
          <p:spPr bwMode="auto">
            <a:xfrm flipH="1" flipV="1">
              <a:off x="5308574" y="2528575"/>
              <a:ext cx="1490165" cy="2193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8" name="テキスト ボックス 167"/>
            <p:cNvSpPr txBox="1"/>
            <p:nvPr/>
          </p:nvSpPr>
          <p:spPr>
            <a:xfrm>
              <a:off x="5313448" y="2651745"/>
              <a:ext cx="1490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rgbClr val="002060"/>
                  </a:solidFill>
                  <a:latin typeface="+mn-ea"/>
                </a:rPr>
                <a:t>検索対象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186" name="テキスト ボックス 185"/>
          <p:cNvSpPr txBox="1"/>
          <p:nvPr/>
        </p:nvSpPr>
        <p:spPr>
          <a:xfrm>
            <a:off x="3277520" y="1643022"/>
            <a:ext cx="236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smtClean="0">
                <a:solidFill>
                  <a:srgbClr val="00B050"/>
                </a:solidFill>
              </a:rPr>
              <a:t>ホスト用</a:t>
            </a:r>
            <a:endParaRPr lang="ja-JP" altLang="en-US" sz="1400" b="1">
              <a:solidFill>
                <a:srgbClr val="00B050"/>
              </a:solidFill>
            </a:endParaRPr>
          </a:p>
          <a:p>
            <a:pPr algn="ctr"/>
            <a:r>
              <a:rPr lang="ja-JP" altLang="en-US" sz="1400" b="1">
                <a:solidFill>
                  <a:srgbClr val="00B050"/>
                </a:solidFill>
              </a:rPr>
              <a:t>メニューグループ 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191979" y="1646180"/>
            <a:ext cx="2363797" cy="1625954"/>
            <a:chOff x="47963" y="1544158"/>
            <a:chExt cx="2363797" cy="1625954"/>
          </a:xfrm>
        </p:grpSpPr>
        <p:sp>
          <p:nvSpPr>
            <p:cNvPr id="149" name="テキスト ボックス 148"/>
            <p:cNvSpPr txBox="1"/>
            <p:nvPr/>
          </p:nvSpPr>
          <p:spPr>
            <a:xfrm>
              <a:off x="47963" y="1544158"/>
              <a:ext cx="2363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ホストグループ用</a:t>
              </a:r>
            </a:p>
            <a:p>
              <a:pPr algn="ctr"/>
              <a:r>
                <a:rPr lang="ja-JP" altLang="en-US" sz="1400" b="1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メニューグループ </a:t>
              </a: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668472" y="2042768"/>
              <a:ext cx="1127344" cy="1127344"/>
              <a:chOff x="625497" y="2141545"/>
              <a:chExt cx="1127344" cy="1127344"/>
            </a:xfrm>
          </p:grpSpPr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497" y="2141545"/>
                <a:ext cx="1127344" cy="1127344"/>
              </a:xfrm>
              <a:prstGeom prst="rect">
                <a:avLst/>
              </a:prstGeom>
            </p:spPr>
          </p:pic>
          <p:sp>
            <p:nvSpPr>
              <p:cNvPr id="196" name="正方形/長方形 195"/>
              <p:cNvSpPr/>
              <p:nvPr/>
            </p:nvSpPr>
            <p:spPr bwMode="auto">
              <a:xfrm>
                <a:off x="625497" y="2141545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6">
                    <a:lumMod val="50000"/>
                    <a:lumOff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4" name="グループ化 13"/>
          <p:cNvGrpSpPr/>
          <p:nvPr/>
        </p:nvGrpSpPr>
        <p:grpSpPr>
          <a:xfrm>
            <a:off x="6516216" y="1635402"/>
            <a:ext cx="2053003" cy="1610355"/>
            <a:chOff x="6729885" y="1533380"/>
            <a:chExt cx="2053003" cy="1610355"/>
          </a:xfrm>
        </p:grpSpPr>
        <p:sp>
          <p:nvSpPr>
            <p:cNvPr id="151" name="テキスト ボックス 150"/>
            <p:cNvSpPr txBox="1"/>
            <p:nvPr/>
          </p:nvSpPr>
          <p:spPr>
            <a:xfrm>
              <a:off x="6729885" y="1533380"/>
              <a:ext cx="2053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参照用</a:t>
              </a:r>
              <a:endPara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ja-JP" altLang="en-US" sz="1400" b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メニューグループ</a:t>
              </a:r>
              <a:r>
                <a:rPr lang="ja-JP" altLang="en-US" sz="1400" b="1" smtClean="0">
                  <a:solidFill>
                    <a:srgbClr val="002060"/>
                  </a:solidFill>
                </a:rPr>
                <a:t> </a:t>
              </a:r>
              <a:endParaRPr lang="ja-JP" altLang="en-US" sz="1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7184205" y="1992176"/>
              <a:ext cx="1129919" cy="1151559"/>
              <a:chOff x="7135170" y="2132054"/>
              <a:chExt cx="1129919" cy="1151559"/>
            </a:xfrm>
          </p:grpSpPr>
          <p:pic>
            <p:nvPicPr>
              <p:cNvPr id="150" name="図 1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70" y="2132054"/>
                <a:ext cx="1117171" cy="1117171"/>
              </a:xfrm>
              <a:prstGeom prst="rect">
                <a:avLst/>
              </a:prstGeom>
            </p:spPr>
          </p:pic>
          <p:sp>
            <p:nvSpPr>
              <p:cNvPr id="197" name="正方形/長方形 196"/>
              <p:cNvSpPr/>
              <p:nvPr/>
            </p:nvSpPr>
            <p:spPr bwMode="auto">
              <a:xfrm>
                <a:off x="7137745" y="2156269"/>
                <a:ext cx="1127344" cy="1127344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201" name="テキスト ボックス 200"/>
          <p:cNvSpPr txBox="1"/>
          <p:nvPr/>
        </p:nvSpPr>
        <p:spPr>
          <a:xfrm>
            <a:off x="122973" y="4034136"/>
            <a:ext cx="125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パラメータを</a:t>
            </a:r>
            <a:endParaRPr kumimoji="1" lang="en-US" altLang="ja-JP" sz="1400" b="1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1400" b="1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登録</a:t>
            </a:r>
            <a:endParaRPr kumimoji="1" lang="ja-JP" altLang="en-US" sz="1400" b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7654140" y="4034136"/>
            <a:ext cx="127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パラメータを参照</a:t>
            </a:r>
            <a:endParaRPr kumimoji="1" lang="ja-JP" altLang="en-US" sz="1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156166" y="1990251"/>
            <a:ext cx="1479730" cy="1294733"/>
            <a:chOff x="2084158" y="1888229"/>
            <a:chExt cx="1479730" cy="1294733"/>
          </a:xfrm>
        </p:grpSpPr>
        <p:cxnSp>
          <p:nvCxnSpPr>
            <p:cNvPr id="170" name="直線矢印コネクタ 169"/>
            <p:cNvCxnSpPr/>
            <p:nvPr/>
          </p:nvCxnSpPr>
          <p:spPr bwMode="auto">
            <a:xfrm flipV="1">
              <a:off x="2096180" y="2533289"/>
              <a:ext cx="1467708" cy="8976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1" name="テキスト ボックス 170"/>
            <p:cNvSpPr txBox="1"/>
            <p:nvPr/>
          </p:nvSpPr>
          <p:spPr>
            <a:xfrm>
              <a:off x="2084158" y="2659742"/>
              <a:ext cx="12437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smtClean="0">
                  <a:solidFill>
                    <a:srgbClr val="002060"/>
                  </a:solidFill>
                  <a:latin typeface="+mn-ea"/>
                </a:rPr>
                <a:t>ホストごとに分割</a:t>
              </a:r>
              <a:endParaRPr lang="ja-JP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Freeform 119"/>
            <p:cNvSpPr>
              <a:spLocks noChangeAspect="1"/>
            </p:cNvSpPr>
            <p:nvPr/>
          </p:nvSpPr>
          <p:spPr bwMode="gray">
            <a:xfrm rot="20926790" flipH="1">
              <a:off x="2549021" y="1888229"/>
              <a:ext cx="375450" cy="517110"/>
            </a:xfrm>
            <a:custGeom>
              <a:avLst/>
              <a:gdLst/>
              <a:ahLst/>
              <a:cxnLst/>
              <a:rect l="l" t="t" r="r" b="b"/>
              <a:pathLst>
                <a:path w="4168249" h="5483155">
                  <a:moveTo>
                    <a:pt x="3102898" y="3997087"/>
                  </a:moveTo>
                  <a:cubicBezTo>
                    <a:pt x="2863023" y="3997087"/>
                    <a:pt x="2668124" y="4192005"/>
                    <a:pt x="2668124" y="4428156"/>
                  </a:cubicBezTo>
                  <a:cubicBezTo>
                    <a:pt x="2668124" y="4602561"/>
                    <a:pt x="2770148" y="4749957"/>
                    <a:pt x="2915428" y="4818697"/>
                  </a:cubicBezTo>
                  <a:lnTo>
                    <a:pt x="2915436" y="4818677"/>
                  </a:lnTo>
                  <a:cubicBezTo>
                    <a:pt x="2971741" y="4848681"/>
                    <a:pt x="3035554" y="4863683"/>
                    <a:pt x="3103121" y="4863683"/>
                  </a:cubicBezTo>
                  <a:cubicBezTo>
                    <a:pt x="3339604" y="4863683"/>
                    <a:pt x="3534796" y="4668659"/>
                    <a:pt x="3534796" y="4428629"/>
                  </a:cubicBezTo>
                  <a:cubicBezTo>
                    <a:pt x="3534796" y="4264759"/>
                    <a:pt x="3442272" y="4121765"/>
                    <a:pt x="3302202" y="4048009"/>
                  </a:cubicBezTo>
                  <a:cubicBezTo>
                    <a:pt x="3301983" y="4048528"/>
                    <a:pt x="3301764" y="4049046"/>
                    <a:pt x="3301545" y="4049565"/>
                  </a:cubicBezTo>
                  <a:cubicBezTo>
                    <a:pt x="3241576" y="4015829"/>
                    <a:pt x="3174111" y="3997087"/>
                    <a:pt x="3102898" y="3997087"/>
                  </a:cubicBezTo>
                  <a:close/>
                  <a:moveTo>
                    <a:pt x="848765" y="3812836"/>
                  </a:moveTo>
                  <a:cubicBezTo>
                    <a:pt x="672513" y="3812836"/>
                    <a:pt x="533762" y="3955447"/>
                    <a:pt x="533762" y="4128081"/>
                  </a:cubicBezTo>
                  <a:cubicBezTo>
                    <a:pt x="533762" y="4249738"/>
                    <a:pt x="604533" y="4355298"/>
                    <a:pt x="708619" y="4406535"/>
                  </a:cubicBezTo>
                  <a:cubicBezTo>
                    <a:pt x="750290" y="4430095"/>
                    <a:pt x="798656" y="4442677"/>
                    <a:pt x="850168" y="4442677"/>
                  </a:cubicBezTo>
                  <a:cubicBezTo>
                    <a:pt x="1022650" y="4442677"/>
                    <a:pt x="1165136" y="4300165"/>
                    <a:pt x="1165136" y="4127649"/>
                  </a:cubicBezTo>
                  <a:cubicBezTo>
                    <a:pt x="1165136" y="3985137"/>
                    <a:pt x="1067645" y="3865126"/>
                    <a:pt x="936409" y="3827623"/>
                  </a:cubicBezTo>
                  <a:cubicBezTo>
                    <a:pt x="908462" y="3818083"/>
                    <a:pt x="879487" y="3812836"/>
                    <a:pt x="848765" y="3812836"/>
                  </a:cubicBezTo>
                  <a:close/>
                  <a:moveTo>
                    <a:pt x="2810082" y="3358626"/>
                  </a:moveTo>
                  <a:cubicBezTo>
                    <a:pt x="2851544" y="3357747"/>
                    <a:pt x="2893007" y="3379535"/>
                    <a:pt x="2915496" y="3416082"/>
                  </a:cubicBezTo>
                  <a:cubicBezTo>
                    <a:pt x="2915502" y="3416093"/>
                    <a:pt x="2916265" y="3417502"/>
                    <a:pt x="3012945" y="3596006"/>
                  </a:cubicBezTo>
                  <a:cubicBezTo>
                    <a:pt x="3099150" y="3581013"/>
                    <a:pt x="3174111" y="3592258"/>
                    <a:pt x="3211592" y="3596006"/>
                  </a:cubicBezTo>
                  <a:cubicBezTo>
                    <a:pt x="3211598" y="3595995"/>
                    <a:pt x="3212408" y="3594585"/>
                    <a:pt x="3312789" y="3419831"/>
                  </a:cubicBezTo>
                  <a:cubicBezTo>
                    <a:pt x="3342773" y="3371101"/>
                    <a:pt x="3406490" y="3348611"/>
                    <a:pt x="3458963" y="3371101"/>
                  </a:cubicBezTo>
                  <a:cubicBezTo>
                    <a:pt x="3458974" y="3371106"/>
                    <a:pt x="3459900" y="3371522"/>
                    <a:pt x="3538123" y="3406590"/>
                  </a:cubicBezTo>
                  <a:cubicBezTo>
                    <a:pt x="3552281" y="3412575"/>
                    <a:pt x="3575510" y="3422394"/>
                    <a:pt x="3613623" y="3438505"/>
                  </a:cubicBezTo>
                  <a:cubicBezTo>
                    <a:pt x="3666175" y="3461008"/>
                    <a:pt x="3696205" y="3521016"/>
                    <a:pt x="3681190" y="3573522"/>
                  </a:cubicBezTo>
                  <a:cubicBezTo>
                    <a:pt x="3681190" y="3573522"/>
                    <a:pt x="3681190" y="3573522"/>
                    <a:pt x="3621131" y="3772297"/>
                  </a:cubicBezTo>
                  <a:cubicBezTo>
                    <a:pt x="3673682" y="3813552"/>
                    <a:pt x="3722480" y="3862308"/>
                    <a:pt x="3763771" y="3914815"/>
                  </a:cubicBezTo>
                  <a:cubicBezTo>
                    <a:pt x="3763771" y="3914815"/>
                    <a:pt x="3763771" y="3914815"/>
                    <a:pt x="3958963" y="3862308"/>
                  </a:cubicBezTo>
                  <a:cubicBezTo>
                    <a:pt x="4015269" y="3847306"/>
                    <a:pt x="4075328" y="3877310"/>
                    <a:pt x="4097850" y="3929817"/>
                  </a:cubicBezTo>
                  <a:cubicBezTo>
                    <a:pt x="4097850" y="3929817"/>
                    <a:pt x="4097850" y="3929817"/>
                    <a:pt x="4161663" y="4083586"/>
                  </a:cubicBezTo>
                  <a:cubicBezTo>
                    <a:pt x="4180431" y="4136092"/>
                    <a:pt x="4157909" y="4203601"/>
                    <a:pt x="4109111" y="4229854"/>
                  </a:cubicBezTo>
                  <a:cubicBezTo>
                    <a:pt x="4109111" y="4229854"/>
                    <a:pt x="4109111" y="4229854"/>
                    <a:pt x="3932687" y="4327366"/>
                  </a:cubicBezTo>
                  <a:cubicBezTo>
                    <a:pt x="3940195" y="4394875"/>
                    <a:pt x="3940195" y="4462383"/>
                    <a:pt x="3932687" y="4529891"/>
                  </a:cubicBezTo>
                  <a:cubicBezTo>
                    <a:pt x="3932687" y="4529891"/>
                    <a:pt x="3932687" y="4529891"/>
                    <a:pt x="4105357" y="4627404"/>
                  </a:cubicBezTo>
                  <a:cubicBezTo>
                    <a:pt x="4154155" y="4657407"/>
                    <a:pt x="4176677" y="4721165"/>
                    <a:pt x="4154155" y="4773672"/>
                  </a:cubicBezTo>
                  <a:cubicBezTo>
                    <a:pt x="4154155" y="4773672"/>
                    <a:pt x="4154155" y="4773672"/>
                    <a:pt x="4090343" y="4927441"/>
                  </a:cubicBezTo>
                  <a:cubicBezTo>
                    <a:pt x="4067820" y="4979948"/>
                    <a:pt x="4004008" y="5009951"/>
                    <a:pt x="3951456" y="4994949"/>
                  </a:cubicBezTo>
                  <a:cubicBezTo>
                    <a:pt x="3951456" y="4994949"/>
                    <a:pt x="3951456" y="4994949"/>
                    <a:pt x="3763771" y="4938692"/>
                  </a:cubicBezTo>
                  <a:cubicBezTo>
                    <a:pt x="3718727" y="4994949"/>
                    <a:pt x="3669929" y="5043706"/>
                    <a:pt x="3613623" y="5088711"/>
                  </a:cubicBezTo>
                  <a:cubicBezTo>
                    <a:pt x="3613623" y="5088711"/>
                    <a:pt x="3613623" y="5088711"/>
                    <a:pt x="3666175" y="5276235"/>
                  </a:cubicBezTo>
                  <a:cubicBezTo>
                    <a:pt x="3681190" y="5328741"/>
                    <a:pt x="3651160" y="5388749"/>
                    <a:pt x="3598608" y="5411251"/>
                  </a:cubicBezTo>
                  <a:cubicBezTo>
                    <a:pt x="3598608" y="5411251"/>
                    <a:pt x="3598608" y="5411251"/>
                    <a:pt x="3440953" y="5475009"/>
                  </a:cubicBezTo>
                  <a:cubicBezTo>
                    <a:pt x="3388402" y="5497512"/>
                    <a:pt x="3324589" y="5471259"/>
                    <a:pt x="3298313" y="5422503"/>
                  </a:cubicBezTo>
                  <a:cubicBezTo>
                    <a:pt x="3298313" y="5422503"/>
                    <a:pt x="3298313" y="5422503"/>
                    <a:pt x="3208224" y="5257482"/>
                  </a:cubicBezTo>
                  <a:cubicBezTo>
                    <a:pt x="3170687" y="5264983"/>
                    <a:pt x="3099367" y="5276235"/>
                    <a:pt x="2990510" y="5261233"/>
                  </a:cubicBezTo>
                  <a:cubicBezTo>
                    <a:pt x="2990510" y="5261233"/>
                    <a:pt x="2990510" y="5261233"/>
                    <a:pt x="2896668" y="5418752"/>
                  </a:cubicBezTo>
                  <a:cubicBezTo>
                    <a:pt x="2870392" y="5467508"/>
                    <a:pt x="2802825" y="5490011"/>
                    <a:pt x="2754027" y="5467508"/>
                  </a:cubicBezTo>
                  <a:cubicBezTo>
                    <a:pt x="2754027" y="5467508"/>
                    <a:pt x="2754027" y="5467508"/>
                    <a:pt x="2709765" y="5450499"/>
                  </a:cubicBezTo>
                  <a:cubicBezTo>
                    <a:pt x="2709628" y="5450824"/>
                    <a:pt x="2709490" y="5451149"/>
                    <a:pt x="2709353" y="5451474"/>
                  </a:cubicBezTo>
                  <a:cubicBezTo>
                    <a:pt x="2709345" y="5451471"/>
                    <a:pt x="2708932" y="5451291"/>
                    <a:pt x="2686273" y="5441472"/>
                  </a:cubicBezTo>
                  <a:lnTo>
                    <a:pt x="2656431" y="5430004"/>
                  </a:lnTo>
                  <a:cubicBezTo>
                    <a:pt x="2656431" y="5430004"/>
                    <a:pt x="2656431" y="5430004"/>
                    <a:pt x="2656956" y="5428766"/>
                  </a:cubicBezTo>
                  <a:cubicBezTo>
                    <a:pt x="2641768" y="5422184"/>
                    <a:pt x="2622179" y="5413694"/>
                    <a:pt x="2596912" y="5402744"/>
                  </a:cubicBezTo>
                  <a:cubicBezTo>
                    <a:pt x="2544439" y="5380254"/>
                    <a:pt x="2514454" y="5316531"/>
                    <a:pt x="2533195" y="5264053"/>
                  </a:cubicBezTo>
                  <a:cubicBezTo>
                    <a:pt x="2533197" y="5264043"/>
                    <a:pt x="2533566" y="5262710"/>
                    <a:pt x="2581919" y="5087877"/>
                  </a:cubicBezTo>
                  <a:cubicBezTo>
                    <a:pt x="2525699" y="5042896"/>
                    <a:pt x="2473226" y="4990419"/>
                    <a:pt x="2431997" y="4930444"/>
                  </a:cubicBezTo>
                  <a:cubicBezTo>
                    <a:pt x="2431985" y="4930447"/>
                    <a:pt x="2430533" y="4930840"/>
                    <a:pt x="2252091" y="4979173"/>
                  </a:cubicBezTo>
                  <a:cubicBezTo>
                    <a:pt x="2195870" y="4994167"/>
                    <a:pt x="2135901" y="4964180"/>
                    <a:pt x="2113413" y="4911702"/>
                  </a:cubicBezTo>
                  <a:cubicBezTo>
                    <a:pt x="2113408" y="4911690"/>
                    <a:pt x="2112864" y="4910344"/>
                    <a:pt x="2049696" y="4754268"/>
                  </a:cubicBezTo>
                  <a:cubicBezTo>
                    <a:pt x="2030956" y="4701790"/>
                    <a:pt x="2053444" y="4638067"/>
                    <a:pt x="2102169" y="4611828"/>
                  </a:cubicBezTo>
                  <a:cubicBezTo>
                    <a:pt x="2102180" y="4611822"/>
                    <a:pt x="2103546" y="4611063"/>
                    <a:pt x="2270831" y="4518118"/>
                  </a:cubicBezTo>
                  <a:cubicBezTo>
                    <a:pt x="2263335" y="4446898"/>
                    <a:pt x="2263335" y="4375678"/>
                    <a:pt x="2274579" y="4308206"/>
                  </a:cubicBezTo>
                  <a:cubicBezTo>
                    <a:pt x="2274568" y="4308200"/>
                    <a:pt x="2273192" y="4307405"/>
                    <a:pt x="2105917" y="4210747"/>
                  </a:cubicBezTo>
                  <a:cubicBezTo>
                    <a:pt x="2057192" y="4184508"/>
                    <a:pt x="2034704" y="4117037"/>
                    <a:pt x="2057192" y="4068307"/>
                  </a:cubicBezTo>
                  <a:cubicBezTo>
                    <a:pt x="2057197" y="4068296"/>
                    <a:pt x="2057759" y="4066984"/>
                    <a:pt x="2124657" y="3910874"/>
                  </a:cubicBezTo>
                  <a:cubicBezTo>
                    <a:pt x="2143398" y="3858396"/>
                    <a:pt x="2207114" y="3832157"/>
                    <a:pt x="2259587" y="3847151"/>
                  </a:cubicBezTo>
                  <a:cubicBezTo>
                    <a:pt x="2259600" y="3847154"/>
                    <a:pt x="2261148" y="3847610"/>
                    <a:pt x="2450738" y="3903377"/>
                  </a:cubicBezTo>
                  <a:cubicBezTo>
                    <a:pt x="2495714" y="3847151"/>
                    <a:pt x="2544439" y="3802169"/>
                    <a:pt x="2600660" y="3760937"/>
                  </a:cubicBezTo>
                  <a:cubicBezTo>
                    <a:pt x="2600656" y="3760925"/>
                    <a:pt x="2600214" y="3759393"/>
                    <a:pt x="2544439" y="3566019"/>
                  </a:cubicBezTo>
                  <a:cubicBezTo>
                    <a:pt x="2529447" y="3513541"/>
                    <a:pt x="2563179" y="3449818"/>
                    <a:pt x="2611904" y="3431076"/>
                  </a:cubicBezTo>
                  <a:cubicBezTo>
                    <a:pt x="2611915" y="3431071"/>
                    <a:pt x="2613225" y="3430541"/>
                    <a:pt x="2769322" y="3367353"/>
                  </a:cubicBezTo>
                  <a:cubicBezTo>
                    <a:pt x="2782440" y="3361730"/>
                    <a:pt x="2796261" y="3358919"/>
                    <a:pt x="2810082" y="3358626"/>
                  </a:cubicBezTo>
                  <a:close/>
                  <a:moveTo>
                    <a:pt x="589485" y="3280859"/>
                  </a:moveTo>
                  <a:cubicBezTo>
                    <a:pt x="630794" y="3281563"/>
                    <a:pt x="671576" y="3303377"/>
                    <a:pt x="691263" y="3339968"/>
                  </a:cubicBezTo>
                  <a:cubicBezTo>
                    <a:pt x="691272" y="3339982"/>
                    <a:pt x="692021" y="3341285"/>
                    <a:pt x="762514" y="3463814"/>
                  </a:cubicBezTo>
                  <a:cubicBezTo>
                    <a:pt x="818765" y="3456308"/>
                    <a:pt x="860015" y="3452555"/>
                    <a:pt x="923766" y="3460061"/>
                  </a:cubicBezTo>
                  <a:cubicBezTo>
                    <a:pt x="923773" y="3460049"/>
                    <a:pt x="924437" y="3458867"/>
                    <a:pt x="991267" y="3339968"/>
                  </a:cubicBezTo>
                  <a:cubicBezTo>
                    <a:pt x="1021267" y="3291180"/>
                    <a:pt x="1085018" y="3268662"/>
                    <a:pt x="1137518" y="3291180"/>
                  </a:cubicBezTo>
                  <a:cubicBezTo>
                    <a:pt x="1137528" y="3291184"/>
                    <a:pt x="1137986" y="3291356"/>
                    <a:pt x="1160905" y="3299956"/>
                  </a:cubicBezTo>
                  <a:lnTo>
                    <a:pt x="1161386" y="3298825"/>
                  </a:lnTo>
                  <a:cubicBezTo>
                    <a:pt x="1161398" y="3298830"/>
                    <a:pt x="1162058" y="3299102"/>
                    <a:pt x="1197263" y="3313601"/>
                  </a:cubicBezTo>
                  <a:cubicBezTo>
                    <a:pt x="1197349" y="3313633"/>
                    <a:pt x="1197434" y="3313665"/>
                    <a:pt x="1197519" y="3313697"/>
                  </a:cubicBezTo>
                  <a:lnTo>
                    <a:pt x="1197516" y="3313705"/>
                  </a:lnTo>
                  <a:lnTo>
                    <a:pt x="1225129" y="3325078"/>
                  </a:lnTo>
                  <a:cubicBezTo>
                    <a:pt x="1277624" y="3347580"/>
                    <a:pt x="1307621" y="3411335"/>
                    <a:pt x="1292622" y="3463840"/>
                  </a:cubicBezTo>
                  <a:cubicBezTo>
                    <a:pt x="1292619" y="3463853"/>
                    <a:pt x="1292248" y="3465152"/>
                    <a:pt x="1255126" y="3595102"/>
                  </a:cubicBezTo>
                  <a:cubicBezTo>
                    <a:pt x="1300122" y="3628855"/>
                    <a:pt x="1341367" y="3666358"/>
                    <a:pt x="1375114" y="3711362"/>
                  </a:cubicBezTo>
                  <a:cubicBezTo>
                    <a:pt x="1375125" y="3711359"/>
                    <a:pt x="1376312" y="3711045"/>
                    <a:pt x="1502601" y="3677609"/>
                  </a:cubicBezTo>
                  <a:cubicBezTo>
                    <a:pt x="1555096" y="3662608"/>
                    <a:pt x="1618839" y="3692610"/>
                    <a:pt x="1637587" y="3741365"/>
                  </a:cubicBezTo>
                  <a:cubicBezTo>
                    <a:pt x="1637593" y="3741380"/>
                    <a:pt x="1638064" y="3742510"/>
                    <a:pt x="1675083" y="3831373"/>
                  </a:cubicBezTo>
                  <a:cubicBezTo>
                    <a:pt x="1697581" y="3883878"/>
                    <a:pt x="1675083" y="3947633"/>
                    <a:pt x="1626338" y="3973886"/>
                  </a:cubicBezTo>
                  <a:cubicBezTo>
                    <a:pt x="1626318" y="3973897"/>
                    <a:pt x="1624802" y="3974728"/>
                    <a:pt x="1510100" y="4037641"/>
                  </a:cubicBezTo>
                  <a:cubicBezTo>
                    <a:pt x="1517599" y="4093896"/>
                    <a:pt x="1517599" y="4153902"/>
                    <a:pt x="1510100" y="4210157"/>
                  </a:cubicBezTo>
                  <a:cubicBezTo>
                    <a:pt x="1510118" y="4210167"/>
                    <a:pt x="1511507" y="4210954"/>
                    <a:pt x="1622589" y="4273912"/>
                  </a:cubicBezTo>
                  <a:cubicBezTo>
                    <a:pt x="1675083" y="4300165"/>
                    <a:pt x="1693831" y="4363920"/>
                    <a:pt x="1675083" y="4416425"/>
                  </a:cubicBezTo>
                  <a:cubicBezTo>
                    <a:pt x="1675077" y="4416440"/>
                    <a:pt x="1674594" y="4417551"/>
                    <a:pt x="1637587" y="4502683"/>
                  </a:cubicBezTo>
                  <a:cubicBezTo>
                    <a:pt x="1615089" y="4555188"/>
                    <a:pt x="1555096" y="4585190"/>
                    <a:pt x="1498851" y="4570189"/>
                  </a:cubicBezTo>
                  <a:cubicBezTo>
                    <a:pt x="1498832" y="4570184"/>
                    <a:pt x="1497303" y="4569767"/>
                    <a:pt x="1375114" y="4536436"/>
                  </a:cubicBezTo>
                  <a:cubicBezTo>
                    <a:pt x="1341367" y="4581440"/>
                    <a:pt x="1300122" y="4622694"/>
                    <a:pt x="1255126" y="4656447"/>
                  </a:cubicBezTo>
                  <a:cubicBezTo>
                    <a:pt x="1255132" y="4656466"/>
                    <a:pt x="1255549" y="4657996"/>
                    <a:pt x="1288873" y="4780208"/>
                  </a:cubicBezTo>
                  <a:cubicBezTo>
                    <a:pt x="1303871" y="4836463"/>
                    <a:pt x="1273874" y="4896468"/>
                    <a:pt x="1221380" y="4918970"/>
                  </a:cubicBezTo>
                  <a:cubicBezTo>
                    <a:pt x="1221366" y="4918976"/>
                    <a:pt x="1220292" y="4919443"/>
                    <a:pt x="1135139" y="4956473"/>
                  </a:cubicBezTo>
                  <a:cubicBezTo>
                    <a:pt x="1082644" y="4975225"/>
                    <a:pt x="1018900" y="4952723"/>
                    <a:pt x="988904" y="4903969"/>
                  </a:cubicBezTo>
                  <a:cubicBezTo>
                    <a:pt x="988894" y="4903951"/>
                    <a:pt x="988117" y="4902533"/>
                    <a:pt x="925160" y="4787708"/>
                  </a:cubicBezTo>
                  <a:cubicBezTo>
                    <a:pt x="898913" y="4791459"/>
                    <a:pt x="835169" y="4806460"/>
                    <a:pt x="756427" y="4791459"/>
                  </a:cubicBezTo>
                  <a:cubicBezTo>
                    <a:pt x="756417" y="4791476"/>
                    <a:pt x="755631" y="4792863"/>
                    <a:pt x="692684" y="4903969"/>
                  </a:cubicBezTo>
                  <a:cubicBezTo>
                    <a:pt x="662687" y="4952723"/>
                    <a:pt x="598943" y="4975225"/>
                    <a:pt x="546449" y="4952723"/>
                  </a:cubicBezTo>
                  <a:cubicBezTo>
                    <a:pt x="546436" y="4952718"/>
                    <a:pt x="545789" y="4952446"/>
                    <a:pt x="511554" y="4938028"/>
                  </a:cubicBezTo>
                  <a:cubicBezTo>
                    <a:pt x="511457" y="4938256"/>
                    <a:pt x="511359" y="4938484"/>
                    <a:pt x="511262" y="4938712"/>
                  </a:cubicBezTo>
                  <a:cubicBezTo>
                    <a:pt x="511243" y="4938705"/>
                    <a:pt x="510263" y="4938355"/>
                    <a:pt x="458761" y="4919948"/>
                  </a:cubicBezTo>
                  <a:cubicBezTo>
                    <a:pt x="406260" y="4897430"/>
                    <a:pt x="376260" y="4833630"/>
                    <a:pt x="391260" y="4781090"/>
                  </a:cubicBezTo>
                  <a:cubicBezTo>
                    <a:pt x="391267" y="4781065"/>
                    <a:pt x="391776" y="4779286"/>
                    <a:pt x="428761" y="4649737"/>
                  </a:cubicBezTo>
                  <a:cubicBezTo>
                    <a:pt x="387510" y="4615961"/>
                    <a:pt x="350010" y="4574679"/>
                    <a:pt x="316259" y="4529644"/>
                  </a:cubicBezTo>
                  <a:cubicBezTo>
                    <a:pt x="316245" y="4529648"/>
                    <a:pt x="314876" y="4530029"/>
                    <a:pt x="181258" y="4567173"/>
                  </a:cubicBezTo>
                  <a:cubicBezTo>
                    <a:pt x="128757" y="4582185"/>
                    <a:pt x="65007" y="4552161"/>
                    <a:pt x="42507" y="4499620"/>
                  </a:cubicBezTo>
                  <a:cubicBezTo>
                    <a:pt x="42500" y="4499603"/>
                    <a:pt x="42036" y="4498418"/>
                    <a:pt x="8756" y="4413303"/>
                  </a:cubicBezTo>
                  <a:cubicBezTo>
                    <a:pt x="-13744" y="4364515"/>
                    <a:pt x="8756" y="4296963"/>
                    <a:pt x="57507" y="4270692"/>
                  </a:cubicBezTo>
                  <a:cubicBezTo>
                    <a:pt x="57518" y="4270686"/>
                    <a:pt x="58710" y="4270019"/>
                    <a:pt x="185008" y="4199387"/>
                  </a:cubicBezTo>
                  <a:cubicBezTo>
                    <a:pt x="177508" y="4146846"/>
                    <a:pt x="177508" y="4094305"/>
                    <a:pt x="185008" y="4041764"/>
                  </a:cubicBezTo>
                  <a:cubicBezTo>
                    <a:pt x="184995" y="4041757"/>
                    <a:pt x="183731" y="4041050"/>
                    <a:pt x="57507" y="3970459"/>
                  </a:cubicBezTo>
                  <a:cubicBezTo>
                    <a:pt x="8756" y="3944188"/>
                    <a:pt x="-13744" y="3876635"/>
                    <a:pt x="8756" y="3827848"/>
                  </a:cubicBezTo>
                  <a:cubicBezTo>
                    <a:pt x="8763" y="3827832"/>
                    <a:pt x="9255" y="3826651"/>
                    <a:pt x="46257" y="3737777"/>
                  </a:cubicBezTo>
                  <a:cubicBezTo>
                    <a:pt x="68757" y="3688989"/>
                    <a:pt x="128757" y="3658966"/>
                    <a:pt x="181258" y="3673978"/>
                  </a:cubicBezTo>
                  <a:cubicBezTo>
                    <a:pt x="181273" y="3673982"/>
                    <a:pt x="182700" y="3674357"/>
                    <a:pt x="323760" y="3711507"/>
                  </a:cubicBezTo>
                  <a:cubicBezTo>
                    <a:pt x="353760" y="3670225"/>
                    <a:pt x="391260" y="3636449"/>
                    <a:pt x="432511" y="3602672"/>
                  </a:cubicBezTo>
                  <a:cubicBezTo>
                    <a:pt x="432507" y="3602658"/>
                    <a:pt x="432135" y="3601281"/>
                    <a:pt x="395010" y="3463814"/>
                  </a:cubicBezTo>
                  <a:cubicBezTo>
                    <a:pt x="380010" y="3407520"/>
                    <a:pt x="410011" y="3347474"/>
                    <a:pt x="462511" y="3324956"/>
                  </a:cubicBezTo>
                  <a:cubicBezTo>
                    <a:pt x="462526" y="3324950"/>
                    <a:pt x="463660" y="3324456"/>
                    <a:pt x="548762" y="3287427"/>
                  </a:cubicBezTo>
                  <a:cubicBezTo>
                    <a:pt x="561887" y="3282736"/>
                    <a:pt x="575715" y="3280625"/>
                    <a:pt x="589485" y="3280859"/>
                  </a:cubicBezTo>
                  <a:close/>
                  <a:moveTo>
                    <a:pt x="1992734" y="1027055"/>
                  </a:moveTo>
                  <a:cubicBezTo>
                    <a:pt x="1617692" y="1027055"/>
                    <a:pt x="1310158" y="1334422"/>
                    <a:pt x="1310158" y="1709260"/>
                  </a:cubicBezTo>
                  <a:cubicBezTo>
                    <a:pt x="1310158" y="1874644"/>
                    <a:pt x="1371911" y="2026000"/>
                    <a:pt x="1473523" y="2141903"/>
                  </a:cubicBezTo>
                  <a:cubicBezTo>
                    <a:pt x="1596434" y="2290714"/>
                    <a:pt x="1783887" y="2387470"/>
                    <a:pt x="1992840" y="2387470"/>
                  </a:cubicBezTo>
                  <a:cubicBezTo>
                    <a:pt x="2367847" y="2387470"/>
                    <a:pt x="2671602" y="2083715"/>
                    <a:pt x="2671602" y="1708709"/>
                  </a:cubicBezTo>
                  <a:cubicBezTo>
                    <a:pt x="2671602" y="1504247"/>
                    <a:pt x="2578962" y="1320373"/>
                    <a:pt x="2434841" y="1198203"/>
                  </a:cubicBezTo>
                  <a:cubicBezTo>
                    <a:pt x="2317618" y="1092071"/>
                    <a:pt x="2162568" y="1027055"/>
                    <a:pt x="1992734" y="1027055"/>
                  </a:cubicBezTo>
                  <a:close/>
                  <a:moveTo>
                    <a:pt x="1797713" y="0"/>
                  </a:moveTo>
                  <a:cubicBezTo>
                    <a:pt x="1797732" y="0"/>
                    <a:pt x="1800384" y="0"/>
                    <a:pt x="2169004" y="0"/>
                  </a:cubicBezTo>
                  <a:cubicBezTo>
                    <a:pt x="2225260" y="0"/>
                    <a:pt x="2274016" y="44980"/>
                    <a:pt x="2281516" y="101206"/>
                  </a:cubicBezTo>
                  <a:cubicBezTo>
                    <a:pt x="2281519" y="101227"/>
                    <a:pt x="2281861" y="103959"/>
                    <a:pt x="2326521" y="461050"/>
                  </a:cubicBezTo>
                  <a:cubicBezTo>
                    <a:pt x="2427783" y="491037"/>
                    <a:pt x="2525294" y="528521"/>
                    <a:pt x="2619054" y="580999"/>
                  </a:cubicBezTo>
                  <a:cubicBezTo>
                    <a:pt x="2619073" y="580983"/>
                    <a:pt x="2621376" y="579142"/>
                    <a:pt x="2900335" y="356096"/>
                  </a:cubicBezTo>
                  <a:cubicBezTo>
                    <a:pt x="2945340" y="322360"/>
                    <a:pt x="3012848" y="326109"/>
                    <a:pt x="3054102" y="367341"/>
                  </a:cubicBezTo>
                  <a:cubicBezTo>
                    <a:pt x="3054113" y="367352"/>
                    <a:pt x="3055064" y="368302"/>
                    <a:pt x="3139804" y="452996"/>
                  </a:cubicBezTo>
                  <a:lnTo>
                    <a:pt x="3140360" y="452437"/>
                  </a:lnTo>
                  <a:cubicBezTo>
                    <a:pt x="3140375" y="452452"/>
                    <a:pt x="3141960" y="454037"/>
                    <a:pt x="3312863" y="624940"/>
                  </a:cubicBezTo>
                  <a:cubicBezTo>
                    <a:pt x="3354114" y="666191"/>
                    <a:pt x="3357864" y="733692"/>
                    <a:pt x="3324113" y="778693"/>
                  </a:cubicBezTo>
                  <a:cubicBezTo>
                    <a:pt x="3324099" y="778711"/>
                    <a:pt x="3322352" y="780939"/>
                    <a:pt x="3106609" y="1056197"/>
                  </a:cubicBezTo>
                  <a:cubicBezTo>
                    <a:pt x="3159110" y="1149949"/>
                    <a:pt x="3204111" y="1251201"/>
                    <a:pt x="3234111" y="1356203"/>
                  </a:cubicBezTo>
                  <a:cubicBezTo>
                    <a:pt x="3234131" y="1356205"/>
                    <a:pt x="3236734" y="1356517"/>
                    <a:pt x="3579117" y="1397453"/>
                  </a:cubicBezTo>
                  <a:cubicBezTo>
                    <a:pt x="3635368" y="1404953"/>
                    <a:pt x="3680369" y="1453704"/>
                    <a:pt x="3680369" y="1509955"/>
                  </a:cubicBezTo>
                  <a:cubicBezTo>
                    <a:pt x="3680369" y="1509978"/>
                    <a:pt x="3680369" y="1512840"/>
                    <a:pt x="3680369" y="1881211"/>
                  </a:cubicBezTo>
                  <a:cubicBezTo>
                    <a:pt x="3680369" y="1937462"/>
                    <a:pt x="3635368" y="1989963"/>
                    <a:pt x="3579117" y="1993713"/>
                  </a:cubicBezTo>
                  <a:cubicBezTo>
                    <a:pt x="3579099" y="1993716"/>
                    <a:pt x="3576623" y="1994018"/>
                    <a:pt x="3241612" y="2034964"/>
                  </a:cubicBezTo>
                  <a:cubicBezTo>
                    <a:pt x="3211611" y="2147466"/>
                    <a:pt x="3170360" y="2252468"/>
                    <a:pt x="3114109" y="2346219"/>
                  </a:cubicBezTo>
                  <a:cubicBezTo>
                    <a:pt x="3114124" y="2346238"/>
                    <a:pt x="3115883" y="2348468"/>
                    <a:pt x="3324113" y="2612474"/>
                  </a:cubicBezTo>
                  <a:cubicBezTo>
                    <a:pt x="3357864" y="2657475"/>
                    <a:pt x="3354114" y="2724976"/>
                    <a:pt x="3316613" y="2766226"/>
                  </a:cubicBezTo>
                  <a:cubicBezTo>
                    <a:pt x="3316598" y="2766241"/>
                    <a:pt x="3314633" y="2768206"/>
                    <a:pt x="3054108" y="3028731"/>
                  </a:cubicBezTo>
                  <a:cubicBezTo>
                    <a:pt x="3012858" y="3066232"/>
                    <a:pt x="2945357" y="3069982"/>
                    <a:pt x="2900356" y="3036231"/>
                  </a:cubicBezTo>
                  <a:cubicBezTo>
                    <a:pt x="2900341" y="3036219"/>
                    <a:pt x="2898346" y="3034647"/>
                    <a:pt x="2634101" y="2826227"/>
                  </a:cubicBezTo>
                  <a:cubicBezTo>
                    <a:pt x="2536600" y="2882478"/>
                    <a:pt x="2431598" y="2927479"/>
                    <a:pt x="2322846" y="2957480"/>
                  </a:cubicBezTo>
                  <a:cubicBezTo>
                    <a:pt x="2322843" y="2957502"/>
                    <a:pt x="2322504" y="2960246"/>
                    <a:pt x="2281595" y="3291235"/>
                  </a:cubicBezTo>
                  <a:cubicBezTo>
                    <a:pt x="2274095" y="3347486"/>
                    <a:pt x="2225344" y="3392487"/>
                    <a:pt x="2169093" y="3392487"/>
                  </a:cubicBezTo>
                  <a:cubicBezTo>
                    <a:pt x="2169073" y="3392487"/>
                    <a:pt x="2166338" y="3392487"/>
                    <a:pt x="1797837" y="3392487"/>
                  </a:cubicBezTo>
                  <a:cubicBezTo>
                    <a:pt x="1741586" y="3392487"/>
                    <a:pt x="1692835" y="3347486"/>
                    <a:pt x="1685335" y="3291235"/>
                  </a:cubicBezTo>
                  <a:cubicBezTo>
                    <a:pt x="1685333" y="3291215"/>
                    <a:pt x="1685010" y="3288546"/>
                    <a:pt x="1644084" y="2949980"/>
                  </a:cubicBezTo>
                  <a:cubicBezTo>
                    <a:pt x="1535333" y="2919979"/>
                    <a:pt x="1434081" y="2878728"/>
                    <a:pt x="1340329" y="2822477"/>
                  </a:cubicBezTo>
                  <a:cubicBezTo>
                    <a:pt x="1340312" y="2822490"/>
                    <a:pt x="1338155" y="2824175"/>
                    <a:pt x="1066575" y="3036231"/>
                  </a:cubicBezTo>
                  <a:cubicBezTo>
                    <a:pt x="1021574" y="3069982"/>
                    <a:pt x="954073" y="3066232"/>
                    <a:pt x="912822" y="3028731"/>
                  </a:cubicBezTo>
                  <a:cubicBezTo>
                    <a:pt x="912803" y="3028712"/>
                    <a:pt x="911010" y="3026919"/>
                    <a:pt x="740319" y="2856228"/>
                  </a:cubicBezTo>
                  <a:cubicBezTo>
                    <a:pt x="719433" y="2833922"/>
                    <a:pt x="689918" y="2805143"/>
                    <a:pt x="650084" y="2766302"/>
                  </a:cubicBezTo>
                  <a:cubicBezTo>
                    <a:pt x="612580" y="2725070"/>
                    <a:pt x="608830" y="2657599"/>
                    <a:pt x="642584" y="2612619"/>
                  </a:cubicBezTo>
                  <a:cubicBezTo>
                    <a:pt x="642599" y="2612600"/>
                    <a:pt x="644403" y="2610338"/>
                    <a:pt x="863858" y="2335239"/>
                  </a:cubicBezTo>
                  <a:cubicBezTo>
                    <a:pt x="811353" y="2241529"/>
                    <a:pt x="770098" y="2144072"/>
                    <a:pt x="743845" y="2039117"/>
                  </a:cubicBezTo>
                  <a:cubicBezTo>
                    <a:pt x="743823" y="2039114"/>
                    <a:pt x="741037" y="2038763"/>
                    <a:pt x="387555" y="1994137"/>
                  </a:cubicBezTo>
                  <a:cubicBezTo>
                    <a:pt x="331299" y="1990388"/>
                    <a:pt x="286294" y="1937911"/>
                    <a:pt x="286294" y="1881685"/>
                  </a:cubicBezTo>
                  <a:cubicBezTo>
                    <a:pt x="286294" y="1881662"/>
                    <a:pt x="286294" y="1878786"/>
                    <a:pt x="286294" y="1510596"/>
                  </a:cubicBezTo>
                  <a:cubicBezTo>
                    <a:pt x="286294" y="1454370"/>
                    <a:pt x="331299" y="1405641"/>
                    <a:pt x="387555" y="1398145"/>
                  </a:cubicBezTo>
                  <a:cubicBezTo>
                    <a:pt x="387573" y="1398143"/>
                    <a:pt x="390123" y="1397827"/>
                    <a:pt x="751346" y="1353164"/>
                  </a:cubicBezTo>
                  <a:cubicBezTo>
                    <a:pt x="777599" y="1251958"/>
                    <a:pt x="818853" y="1158249"/>
                    <a:pt x="871359" y="1068288"/>
                  </a:cubicBezTo>
                  <a:cubicBezTo>
                    <a:pt x="871344" y="1068268"/>
                    <a:pt x="869486" y="1065924"/>
                    <a:pt x="642584" y="779663"/>
                  </a:cubicBezTo>
                  <a:cubicBezTo>
                    <a:pt x="608830" y="734682"/>
                    <a:pt x="612580" y="667211"/>
                    <a:pt x="650084" y="625979"/>
                  </a:cubicBezTo>
                  <a:cubicBezTo>
                    <a:pt x="650103" y="625961"/>
                    <a:pt x="652294" y="623803"/>
                    <a:pt x="912614" y="367341"/>
                  </a:cubicBezTo>
                  <a:cubicBezTo>
                    <a:pt x="953868" y="326109"/>
                    <a:pt x="1021376" y="322360"/>
                    <a:pt x="1066381" y="356096"/>
                  </a:cubicBezTo>
                  <a:cubicBezTo>
                    <a:pt x="1066400" y="356110"/>
                    <a:pt x="1068702" y="357934"/>
                    <a:pt x="1355163" y="584747"/>
                  </a:cubicBezTo>
                  <a:cubicBezTo>
                    <a:pt x="1445173" y="536018"/>
                    <a:pt x="1538934" y="494786"/>
                    <a:pt x="1640195" y="468547"/>
                  </a:cubicBezTo>
                  <a:cubicBezTo>
                    <a:pt x="1640197" y="468527"/>
                    <a:pt x="1640532" y="465798"/>
                    <a:pt x="1685200" y="101206"/>
                  </a:cubicBezTo>
                  <a:cubicBezTo>
                    <a:pt x="1692701" y="44980"/>
                    <a:pt x="1741456" y="0"/>
                    <a:pt x="1797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43688" tIns="21844" rIns="43688" bIns="2184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16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891760" y="2110784"/>
            <a:ext cx="1125524" cy="1135677"/>
            <a:chOff x="3919090" y="2144935"/>
            <a:chExt cx="1125524" cy="1135677"/>
          </a:xfrm>
        </p:grpSpPr>
        <p:pic>
          <p:nvPicPr>
            <p:cNvPr id="185" name="図 1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976" y="2148409"/>
              <a:ext cx="1119638" cy="111963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3919090" y="2144935"/>
              <a:ext cx="1125523" cy="113567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52" name="直線矢印コネクタ 51"/>
          <p:cNvCxnSpPr>
            <a:stCxn id="62" idx="15"/>
            <a:endCxn id="197" idx="2"/>
          </p:cNvCxnSpPr>
          <p:nvPr/>
        </p:nvCxnSpPr>
        <p:spPr bwMode="auto">
          <a:xfrm flipH="1" flipV="1">
            <a:off x="7536783" y="3245757"/>
            <a:ext cx="9554" cy="14930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>
            <a:stCxn id="50" idx="15"/>
            <a:endCxn id="196" idx="2"/>
          </p:cNvCxnSpPr>
          <p:nvPr/>
        </p:nvCxnSpPr>
        <p:spPr bwMode="auto">
          <a:xfrm flipH="1" flipV="1">
            <a:off x="1376160" y="3272134"/>
            <a:ext cx="26854" cy="147352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7" name="グループ化 26"/>
          <p:cNvGrpSpPr/>
          <p:nvPr/>
        </p:nvGrpSpPr>
        <p:grpSpPr>
          <a:xfrm>
            <a:off x="2879277" y="5132890"/>
            <a:ext cx="3173066" cy="952291"/>
            <a:chOff x="2867988" y="5310690"/>
            <a:chExt cx="3173066" cy="95229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080561" y="5501045"/>
              <a:ext cx="2877911" cy="577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50" b="1" smtClean="0">
                  <a:solidFill>
                    <a:srgbClr val="00B050"/>
                  </a:solidFill>
                </a:rPr>
                <a:t>(※)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ホスト用メニューグループのパラメータは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IaC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変数と紐づけることができます。</a:t>
              </a:r>
              <a:endParaRPr lang="en-US" altLang="ja-JP" sz="1050" b="1" smtClean="0">
                <a:solidFill>
                  <a:srgbClr val="00B050"/>
                </a:solidFill>
              </a:endParaRPr>
            </a:p>
            <a:p>
              <a:r>
                <a:rPr lang="ja-JP" altLang="en-US" sz="1050" b="1" smtClean="0">
                  <a:solidFill>
                    <a:srgbClr val="00B050"/>
                  </a:solidFill>
                </a:rPr>
                <a:t>紐づけ方法は実習編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(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現在作成中</a:t>
              </a:r>
              <a:r>
                <a:rPr lang="en-US" altLang="ja-JP" sz="1050" b="1" smtClean="0">
                  <a:solidFill>
                    <a:srgbClr val="00B050"/>
                  </a:solidFill>
                </a:rPr>
                <a:t>)</a:t>
              </a:r>
              <a:r>
                <a:rPr lang="ja-JP" altLang="en-US" sz="1050" b="1" smtClean="0">
                  <a:solidFill>
                    <a:srgbClr val="00B050"/>
                  </a:solidFill>
                </a:rPr>
                <a:t>を参照。</a:t>
              </a:r>
              <a:endParaRPr kumimoji="1" lang="ja-JP" altLang="en-US" sz="1050" b="1">
                <a:solidFill>
                  <a:srgbClr val="00B050"/>
                </a:solidFill>
              </a:endParaRPr>
            </a:p>
          </p:txBody>
        </p:sp>
        <p:sp>
          <p:nvSpPr>
            <p:cNvPr id="25" name="横巻き 24"/>
            <p:cNvSpPr/>
            <p:nvPr/>
          </p:nvSpPr>
          <p:spPr bwMode="auto">
            <a:xfrm>
              <a:off x="2867988" y="5310690"/>
              <a:ext cx="3173066" cy="952291"/>
            </a:xfrm>
            <a:prstGeom prst="horizontalScroll">
              <a:avLst/>
            </a:prstGeom>
            <a:noFill/>
            <a:ln w="127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33" name="直線矢印コネクタ 32"/>
          <p:cNvCxnSpPr>
            <a:stCxn id="25" idx="0"/>
            <a:endCxn id="15" idx="2"/>
          </p:cNvCxnSpPr>
          <p:nvPr/>
        </p:nvCxnSpPr>
        <p:spPr bwMode="auto">
          <a:xfrm flipH="1" flipV="1">
            <a:off x="4454522" y="3246461"/>
            <a:ext cx="11288" cy="2005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68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66934" y="720082"/>
            <a:ext cx="8962910" cy="573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smtClean="0"/>
              <a:t>ホスト用メニューグループのパラメータは個別のホストへ設定されます。</a:t>
            </a:r>
            <a:endParaRPr lang="en-US" altLang="ja-JP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3.7 </a:t>
            </a:r>
            <a:r>
              <a:rPr lang="ja-JP" altLang="en-US" smtClean="0"/>
              <a:t>メニューグループの動作 </a:t>
            </a:r>
            <a:r>
              <a:rPr lang="en-US" altLang="ja-JP" smtClean="0"/>
              <a:t>(</a:t>
            </a:r>
            <a:r>
              <a:rPr lang="ja-JP" altLang="en-US" smtClean="0"/>
              <a:t>用途＝ホスト用</a:t>
            </a:r>
            <a:r>
              <a:rPr lang="en-US" altLang="ja-JP" smtClean="0"/>
              <a:t>)</a:t>
            </a:r>
            <a:endParaRPr lang="en-US" altLang="ja-JP"/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-86158" y="2979396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ja-JP" sz="1200" ker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679" y="1302534"/>
            <a:ext cx="368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kern="0" smtClean="0"/>
              <a:t>ホスト用メニューグループのパラメータシート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5146"/>
              </p:ext>
            </p:extLst>
          </p:nvPr>
        </p:nvGraphicFramePr>
        <p:xfrm>
          <a:off x="247291" y="1557125"/>
          <a:ext cx="8085411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92602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1708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 bwMode="auto">
          <a:xfrm>
            <a:off x="252686" y="2967346"/>
            <a:ext cx="8608798" cy="3095742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953476" y="4241863"/>
            <a:ext cx="3046691" cy="126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2201899" y="46787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7" name="楕円 16"/>
          <p:cNvSpPr/>
          <p:nvPr/>
        </p:nvSpPr>
        <p:spPr bwMode="auto">
          <a:xfrm>
            <a:off x="3646951" y="46787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384888" y="4207644"/>
            <a:ext cx="2966865" cy="13041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5628977" y="467874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7071316" y="467874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03709" y="315248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946405" y="406324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35835" y="406354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6" name="カギ線コネクタ 25"/>
          <p:cNvCxnSpPr>
            <a:stCxn id="23" idx="2"/>
            <a:endCxn id="25" idx="0"/>
          </p:cNvCxnSpPr>
          <p:nvPr/>
        </p:nvCxnSpPr>
        <p:spPr bwMode="auto">
          <a:xfrm rot="5400000">
            <a:off x="4076198" y="2997725"/>
            <a:ext cx="463757" cy="16678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カギ線コネクタ 26"/>
          <p:cNvCxnSpPr>
            <a:stCxn id="23" idx="2"/>
            <a:endCxn id="24" idx="0"/>
          </p:cNvCxnSpPr>
          <p:nvPr/>
        </p:nvCxnSpPr>
        <p:spPr bwMode="auto">
          <a:xfrm rot="16200000" flipH="1">
            <a:off x="5781632" y="2960165"/>
            <a:ext cx="463458" cy="17426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正方形/長方形 27"/>
          <p:cNvSpPr/>
          <p:nvPr/>
        </p:nvSpPr>
        <p:spPr bwMode="auto">
          <a:xfrm>
            <a:off x="240812" y="2968908"/>
            <a:ext cx="1409374" cy="30941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0912" y="3050129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smtClean="0"/>
              <a:t>【</a:t>
            </a:r>
            <a:r>
              <a:rPr kumimoji="1" lang="ja-JP" altLang="en-US" sz="1200" b="1" smtClean="0"/>
              <a:t>凡例</a:t>
            </a:r>
            <a:r>
              <a:rPr kumimoji="1" lang="en-US" altLang="ja-JP" sz="1200" b="1" smtClean="0"/>
              <a:t>】</a:t>
            </a:r>
            <a:endParaRPr kumimoji="1" lang="en-US" altLang="ja-JP" sz="1200" smtClean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47203" y="3399975"/>
            <a:ext cx="1365354" cy="353239"/>
            <a:chOff x="475107" y="1703587"/>
            <a:chExt cx="1220237" cy="290174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03757" y="1739245"/>
              <a:ext cx="1191587" cy="25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smtClean="0">
                  <a:solidFill>
                    <a:schemeClr val="bg1"/>
                  </a:solidFill>
                </a:rPr>
                <a:t>ホストグループ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327256" y="3998815"/>
            <a:ext cx="1334804" cy="281124"/>
            <a:chOff x="403159" y="2693086"/>
            <a:chExt cx="1334804" cy="281124"/>
          </a:xfrm>
        </p:grpSpPr>
        <p:cxnSp>
          <p:nvCxnSpPr>
            <p:cNvPr id="34" name="直線矢印コネクタ 33"/>
            <p:cNvCxnSpPr/>
            <p:nvPr/>
          </p:nvCxnSpPr>
          <p:spPr bwMode="auto">
            <a:xfrm>
              <a:off x="724180" y="2805945"/>
              <a:ext cx="596553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/>
            <p:cNvSpPr txBox="1"/>
            <p:nvPr/>
          </p:nvSpPr>
          <p:spPr>
            <a:xfrm>
              <a:off x="403159" y="2697211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親</a:t>
              </a:r>
              <a:endParaRPr lang="ja-JP" altLang="en-US" sz="1200" b="1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364591" y="2693086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子</a:t>
              </a:r>
              <a:endParaRPr lang="ja-JP" altLang="en-US" sz="1200" b="1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2244462" y="5681769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400" b="1">
              <a:solidFill>
                <a:srgbClr val="FF505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2226934" y="3239062"/>
            <a:ext cx="1547818" cy="357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93650" y="5674570"/>
            <a:ext cx="159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400" b="1">
              <a:solidFill>
                <a:srgbClr val="FF5050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2169132" y="4636729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034352" y="4636729"/>
            <a:ext cx="1152555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 flipV="1">
            <a:off x="2759834" y="5157428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矢印コネクタ 38"/>
          <p:cNvCxnSpPr/>
          <p:nvPr/>
        </p:nvCxnSpPr>
        <p:spPr bwMode="auto">
          <a:xfrm flipV="1">
            <a:off x="7618510" y="5157427"/>
            <a:ext cx="0" cy="47245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3278" y="2725698"/>
            <a:ext cx="44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smtClean="0">
                <a:latin typeface="+mn-ea"/>
              </a:rPr>
              <a:t>パラメータの設定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1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-58150" y="759386"/>
            <a:ext cx="8857922" cy="558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smtClean="0"/>
              <a:t>ホストグループ用パラメータシートはホスト用パラメータシートに</a:t>
            </a:r>
            <a:r>
              <a:rPr lang="ja-JP" altLang="en-US" b="1" kern="0" smtClean="0"/>
              <a:t>分割</a:t>
            </a:r>
            <a:r>
              <a:rPr lang="en-US" altLang="ja-JP" sz="1200" b="1" kern="0">
                <a:solidFill>
                  <a:srgbClr val="FF0000"/>
                </a:solidFill>
              </a:rPr>
              <a:t>(</a:t>
            </a:r>
            <a:r>
              <a:rPr lang="ja-JP" altLang="en-US" sz="1200" b="1" kern="0">
                <a:solidFill>
                  <a:srgbClr val="FF0000"/>
                </a:solidFill>
              </a:rPr>
              <a:t>次ページに詳細</a:t>
            </a:r>
            <a:r>
              <a:rPr lang="en-US" altLang="ja-JP" sz="1200" b="1" kern="0">
                <a:solidFill>
                  <a:srgbClr val="FF0000"/>
                </a:solidFill>
              </a:rPr>
              <a:t>)</a:t>
            </a:r>
            <a:r>
              <a:rPr lang="ja-JP" altLang="en-US" kern="0" smtClean="0"/>
              <a:t>され、ホストグループ内のホスト</a:t>
            </a:r>
            <a:r>
              <a:rPr lang="ja-JP" altLang="en-US" kern="0"/>
              <a:t>へパラメータが設定されます</a:t>
            </a:r>
            <a:r>
              <a:rPr lang="ja-JP" altLang="en-US" kern="0" smtClean="0"/>
              <a:t>。</a:t>
            </a:r>
            <a:r>
              <a:rPr lang="en-US" altLang="ja-JP" sz="1200" kern="0" smtClean="0"/>
              <a:t>(</a:t>
            </a:r>
            <a:r>
              <a:rPr lang="ja-JP" altLang="en-US" sz="1200" kern="0" smtClean="0"/>
              <a:t>下図</a:t>
            </a:r>
            <a:r>
              <a:rPr lang="en-US" altLang="ja-JP" sz="1200" kern="0" smtClean="0"/>
              <a:t>)</a:t>
            </a:r>
            <a:endParaRPr lang="en-US" altLang="ja-JP" sz="1200" kern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3.7 </a:t>
            </a:r>
            <a:r>
              <a:rPr lang="ja-JP" altLang="en-US" smtClean="0"/>
              <a:t>メニューグループの動作 </a:t>
            </a:r>
            <a:r>
              <a:rPr lang="en-US" altLang="ja-JP" smtClean="0"/>
              <a:t>(</a:t>
            </a:r>
            <a:r>
              <a:rPr lang="ja-JP" altLang="en-US" smtClean="0"/>
              <a:t>用途</a:t>
            </a:r>
            <a:r>
              <a:rPr lang="ja-JP" altLang="en-US"/>
              <a:t>＝ホストグループ用</a:t>
            </a:r>
            <a:r>
              <a:rPr lang="en-US" altLang="ja-JP" smtClean="0"/>
              <a:t>)</a:t>
            </a:r>
            <a:endParaRPr lang="en-US" altLang="ja-JP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17730"/>
              </p:ext>
            </p:extLst>
          </p:nvPr>
        </p:nvGraphicFramePr>
        <p:xfrm>
          <a:off x="207366" y="1652434"/>
          <a:ext cx="8181059" cy="95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40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70933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495671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568797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636213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ホストグループ名</a:t>
                      </a:r>
                      <a:r>
                        <a:rPr kumimoji="1" lang="en-US" altLang="ja-JP" sz="1100" b="1" smtClean="0">
                          <a:solidFill>
                            <a:srgbClr val="FF0000"/>
                          </a:solidFill>
                        </a:rPr>
                        <a:t>(※)</a:t>
                      </a:r>
                      <a:endParaRPr kumimoji="1" lang="ja-JP" altLang="en-US" sz="1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EEE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22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5592" y="2592115"/>
            <a:ext cx="283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smtClean="0"/>
              <a:t>※</a:t>
            </a:r>
            <a:r>
              <a:rPr lang="ja-JP" altLang="en-US" sz="1050" smtClean="0"/>
              <a:t>ホスト名を指定することも可能</a:t>
            </a:r>
            <a:endParaRPr kumimoji="1" lang="ja-JP" altLang="en-US" sz="105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140" y="1433933"/>
            <a:ext cx="445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kern="0" smtClean="0"/>
              <a:t>ホストグループ用メニューグループ</a:t>
            </a:r>
            <a:r>
              <a:rPr lang="ja-JP" altLang="en-US" sz="1200" b="1" kern="0"/>
              <a:t>の</a:t>
            </a:r>
            <a:r>
              <a:rPr lang="ja-JP" altLang="en-US" sz="1200" b="1" kern="0" smtClean="0"/>
              <a:t>パラメータシート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-131478" y="3178159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ja-JP" sz="1200" kern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207366" y="3232783"/>
            <a:ext cx="8608798" cy="2973403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816250" y="4502244"/>
            <a:ext cx="3046691" cy="1337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2009553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楕円 11"/>
          <p:cNvSpPr/>
          <p:nvPr/>
        </p:nvSpPr>
        <p:spPr bwMode="auto">
          <a:xfrm>
            <a:off x="3454934" y="518234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375391" y="4459981"/>
            <a:ext cx="2966865" cy="1379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5664510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6952566" y="5218299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ホスト</a:t>
            </a:r>
            <a:r>
              <a:rPr lang="en-US" altLang="ja-JP" sz="1400" b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160958" y="3477783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+mn-ea"/>
              </a:rPr>
              <a:t>全体管理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61579" y="4323624"/>
            <a:ext cx="1866346" cy="447300"/>
          </a:xfrm>
          <a:prstGeom prst="rect">
            <a:avLst/>
          </a:prstGeom>
          <a:solidFill>
            <a:srgbClr val="0070C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98609" y="4323923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>
                <a:solidFill>
                  <a:schemeClr val="bg1"/>
                </a:solidFill>
                <a:latin typeface="+mn-ea"/>
              </a:rPr>
              <a:t>サーバ群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4018668" y="3243329"/>
            <a:ext cx="398840" cy="176234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カギ線コネクタ 22"/>
          <p:cNvCxnSpPr>
            <a:stCxn id="16" idx="2"/>
            <a:endCxn id="17" idx="0"/>
          </p:cNvCxnSpPr>
          <p:nvPr/>
        </p:nvCxnSpPr>
        <p:spPr bwMode="auto">
          <a:xfrm rot="16200000" flipH="1">
            <a:off x="5797737" y="3226608"/>
            <a:ext cx="398541" cy="179549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195492" y="3234347"/>
            <a:ext cx="1409374" cy="29718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592" y="3315567"/>
            <a:ext cx="149927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smtClean="0"/>
              <a:t>【</a:t>
            </a:r>
            <a:r>
              <a:rPr kumimoji="1" lang="ja-JP" altLang="en-US" sz="1200" b="1" smtClean="0"/>
              <a:t>凡例</a:t>
            </a:r>
            <a:r>
              <a:rPr kumimoji="1" lang="en-US" altLang="ja-JP" sz="1200" b="1" smtClean="0"/>
              <a:t>】</a:t>
            </a:r>
            <a:endParaRPr kumimoji="1" lang="en-US" altLang="ja-JP" sz="120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1883" y="3665413"/>
            <a:ext cx="1365354" cy="353239"/>
            <a:chOff x="475107" y="1703587"/>
            <a:chExt cx="1220237" cy="29017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475107" y="1703587"/>
              <a:ext cx="1092938" cy="276266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03757" y="1739245"/>
              <a:ext cx="1191587" cy="25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smtClean="0">
                  <a:solidFill>
                    <a:schemeClr val="bg1"/>
                  </a:solidFill>
                </a:rPr>
                <a:t>ホストグループ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81936" y="4264253"/>
            <a:ext cx="1334804" cy="281124"/>
            <a:chOff x="403159" y="2693086"/>
            <a:chExt cx="1334804" cy="281124"/>
          </a:xfrm>
        </p:grpSpPr>
        <p:cxnSp>
          <p:nvCxnSpPr>
            <p:cNvPr id="31" name="直線矢印コネクタ 30"/>
            <p:cNvCxnSpPr/>
            <p:nvPr/>
          </p:nvCxnSpPr>
          <p:spPr bwMode="auto">
            <a:xfrm>
              <a:off x="724180" y="2805945"/>
              <a:ext cx="596553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テキスト ボックス 31"/>
            <p:cNvSpPr txBox="1"/>
            <p:nvPr/>
          </p:nvSpPr>
          <p:spPr>
            <a:xfrm>
              <a:off x="403159" y="2697211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親</a:t>
              </a:r>
              <a:endParaRPr lang="ja-JP" altLang="en-US" sz="1200" b="1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364591" y="2693086"/>
              <a:ext cx="373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/>
                <a:t>子</a:t>
              </a:r>
              <a:endParaRPr lang="ja-JP" altLang="en-US" sz="1200" b="1"/>
            </a:p>
          </p:txBody>
        </p:sp>
      </p:grpSp>
      <p:sp>
        <p:nvSpPr>
          <p:cNvPr id="37" name="正方形/長方形 36"/>
          <p:cNvSpPr/>
          <p:nvPr/>
        </p:nvSpPr>
        <p:spPr bwMode="auto">
          <a:xfrm>
            <a:off x="5952732" y="4309218"/>
            <a:ext cx="1876608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408871" y="4318486"/>
            <a:ext cx="1866346" cy="448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38" idx="2"/>
            <a:endCxn id="11" idx="0"/>
          </p:cNvCxnSpPr>
          <p:nvPr/>
        </p:nvCxnSpPr>
        <p:spPr bwMode="auto">
          <a:xfrm flipH="1">
            <a:off x="2556747" y="4767033"/>
            <a:ext cx="785297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8" idx="2"/>
            <a:endCxn id="12" idx="0"/>
          </p:cNvCxnSpPr>
          <p:nvPr/>
        </p:nvCxnSpPr>
        <p:spPr bwMode="auto">
          <a:xfrm>
            <a:off x="3342044" y="4767033"/>
            <a:ext cx="660084" cy="4153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17" idx="2"/>
            <a:endCxn id="15" idx="0"/>
          </p:cNvCxnSpPr>
          <p:nvPr/>
        </p:nvCxnSpPr>
        <p:spPr bwMode="auto">
          <a:xfrm>
            <a:off x="6894752" y="4770924"/>
            <a:ext cx="60500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矢印コネクタ 47"/>
          <p:cNvCxnSpPr>
            <a:stCxn id="17" idx="2"/>
            <a:endCxn id="14" idx="0"/>
          </p:cNvCxnSpPr>
          <p:nvPr/>
        </p:nvCxnSpPr>
        <p:spPr bwMode="auto">
          <a:xfrm flipH="1">
            <a:off x="6211704" y="4770924"/>
            <a:ext cx="683048" cy="4473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テキスト ボックス 66"/>
          <p:cNvSpPr txBox="1"/>
          <p:nvPr/>
        </p:nvSpPr>
        <p:spPr>
          <a:xfrm>
            <a:off x="2301724" y="3599709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 bwMode="auto">
          <a:xfrm flipH="1">
            <a:off x="3089897" y="3854130"/>
            <a:ext cx="8456" cy="47594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テキスト ボックス 71"/>
          <p:cNvSpPr txBox="1"/>
          <p:nvPr/>
        </p:nvSpPr>
        <p:spPr>
          <a:xfrm>
            <a:off x="6409083" y="3550707"/>
            <a:ext cx="159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 bwMode="auto">
          <a:xfrm flipH="1">
            <a:off x="7197256" y="3826173"/>
            <a:ext cx="8456" cy="4605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テキスト ボックス 74"/>
          <p:cNvSpPr txBox="1"/>
          <p:nvPr/>
        </p:nvSpPr>
        <p:spPr>
          <a:xfrm>
            <a:off x="1473248" y="4825957"/>
            <a:ext cx="1620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839" y="3002848"/>
            <a:ext cx="251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>
                <a:latin typeface="+mn-ea"/>
              </a:rPr>
              <a:t>【</a:t>
            </a:r>
            <a:r>
              <a:rPr lang="ja-JP" altLang="en-US" sz="1200" b="1" smtClean="0">
                <a:latin typeface="+mn-ea"/>
              </a:rPr>
              <a:t>パラメータの設定</a:t>
            </a:r>
            <a:r>
              <a:rPr lang="en-US" altLang="ja-JP" sz="1200" b="1" smtClean="0">
                <a:latin typeface="+mn-ea"/>
              </a:rPr>
              <a:t>】</a:t>
            </a:r>
            <a:endParaRPr lang="ja-JP" altLang="en-US" sz="1200" b="1"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00689" y="4825957"/>
            <a:ext cx="1599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292862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059445" y="4825957"/>
            <a:ext cx="1620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smtClean="0">
                <a:solidFill>
                  <a:srgbClr val="FF5050"/>
                </a:solidFill>
              </a:rPr>
              <a:t>分割され</a:t>
            </a:r>
            <a:r>
              <a:rPr lang="ja-JP" altLang="en-US" sz="1050" b="1">
                <a:solidFill>
                  <a:srgbClr val="FF5050"/>
                </a:solidFill>
              </a:rPr>
              <a:t>た</a:t>
            </a:r>
            <a:r>
              <a:rPr kumimoji="1" lang="ja-JP" altLang="en-US" sz="1050" b="1" smtClean="0">
                <a:solidFill>
                  <a:srgbClr val="FF5050"/>
                </a:solidFill>
              </a:rPr>
              <a:t>パラメータ</a:t>
            </a:r>
            <a:endParaRPr kumimoji="1" lang="ja-JP" altLang="en-US" sz="1050" b="1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3.7.1 </a:t>
            </a:r>
            <a:r>
              <a:rPr lang="ja-JP" altLang="en-US" smtClean="0"/>
              <a:t>補足</a:t>
            </a:r>
            <a:r>
              <a:rPr lang="en-US" altLang="ja-JP" smtClean="0"/>
              <a:t>&lt;</a:t>
            </a:r>
            <a:r>
              <a:rPr lang="ja-JP" altLang="en-US"/>
              <a:t>ホストグループ用</a:t>
            </a:r>
            <a:r>
              <a:rPr lang="ja-JP" altLang="en-US" smtClean="0"/>
              <a:t>メニューグループの分割</a:t>
            </a:r>
            <a:r>
              <a:rPr lang="en-US" altLang="ja-JP" smtClean="0"/>
              <a:t>&gt;</a:t>
            </a:r>
            <a:endParaRPr lang="en-US" altLang="ja-JP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39251"/>
              </p:ext>
            </p:extLst>
          </p:nvPr>
        </p:nvGraphicFramePr>
        <p:xfrm>
          <a:off x="746573" y="2040258"/>
          <a:ext cx="6870716" cy="117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ホストグループ名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サーバ群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FFF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kern="0" smtClean="0">
                <a:solidFill>
                  <a:schemeClr val="bg2">
                    <a:lumMod val="50000"/>
                  </a:schemeClr>
                </a:solidFill>
              </a:rPr>
              <a:t>ホストグループ用メニュー</a:t>
            </a:r>
            <a:r>
              <a:rPr lang="ja-JP" altLang="en-US" sz="1050" b="1" kern="0">
                <a:solidFill>
                  <a:schemeClr val="bg2">
                    <a:lumMod val="50000"/>
                  </a:schemeClr>
                </a:solidFill>
              </a:rPr>
              <a:t>グループ</a:t>
            </a:r>
            <a:r>
              <a:rPr lang="ja-JP" altLang="en-US" sz="1050" b="1" kern="0" smtClean="0">
                <a:solidFill>
                  <a:schemeClr val="bg2">
                    <a:lumMod val="50000"/>
                  </a:schemeClr>
                </a:solidFill>
              </a:rPr>
              <a:t>のパラメータシートの分割</a:t>
            </a:r>
            <a:endParaRPr kumimoji="1" lang="ja-JP" altLang="en-US" sz="10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kern="0" smtClean="0">
                <a:solidFill>
                  <a:srgbClr val="002060"/>
                </a:solidFill>
              </a:rPr>
              <a:t>ホストグループ用メニューグループ</a:t>
            </a:r>
            <a:r>
              <a:rPr lang="ja-JP" altLang="en-US" sz="1050" b="1" kern="0">
                <a:solidFill>
                  <a:srgbClr val="002060"/>
                </a:solidFill>
              </a:rPr>
              <a:t>の</a:t>
            </a:r>
            <a:r>
              <a:rPr lang="ja-JP" altLang="en-US" sz="1050" b="1" kern="0" smtClean="0">
                <a:solidFill>
                  <a:srgbClr val="002060"/>
                </a:solidFill>
              </a:rPr>
              <a:t>パラメータシート</a:t>
            </a:r>
            <a:endParaRPr lang="ja-JP" altLang="en-US" sz="105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53203"/>
              </p:ext>
            </p:extLst>
          </p:nvPr>
        </p:nvGraphicFramePr>
        <p:xfrm>
          <a:off x="734818" y="4256169"/>
          <a:ext cx="5819538" cy="1419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ホスト名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1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2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パラメータ</a:t>
                      </a:r>
                      <a:r>
                        <a:rPr kumimoji="1" lang="en-US" altLang="ja-JP" sz="1200" smtClean="0"/>
                        <a:t>3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smtClean="0">
                          <a:solidFill>
                            <a:srgbClr val="FF0000"/>
                          </a:solidFill>
                        </a:rPr>
                        <a:t>ホスト</a:t>
                      </a:r>
                      <a:r>
                        <a:rPr kumimoji="1" lang="en-US" altLang="ja-JP" sz="1200" b="1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/>
                        <a:t>オペレーション</a:t>
                      </a:r>
                      <a:r>
                        <a:rPr kumimoji="1" lang="en-US" altLang="ja-JP" sz="1200" smtClean="0"/>
                        <a:t>A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76175" y="3173399"/>
              <a:ext cx="307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chemeClr val="bg1"/>
                  </a:solidFill>
                </a:rPr>
                <a:t>分割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031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kern="0" smtClean="0">
                <a:solidFill>
                  <a:srgbClr val="002060"/>
                </a:solidFill>
              </a:rPr>
              <a:t>分割後のパラメータシート</a:t>
            </a:r>
            <a:endParaRPr lang="ja-JP" altLang="en-US" sz="1050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136316" y="766643"/>
            <a:ext cx="948330" cy="393882"/>
          </a:xfrm>
          <a:prstGeom prst="wedgeEllipseCallout">
            <a:avLst>
              <a:gd name="adj1" fmla="val 19791"/>
              <a:gd name="adj2" fmla="val 2411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参考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84645" y="768916"/>
            <a:ext cx="6655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kern="0"/>
              <a:t>ホストグループ用メニューグループのパラメータシート</a:t>
            </a:r>
            <a:r>
              <a:rPr lang="ja-JP" altLang="en-US" sz="1400" kern="0" smtClean="0"/>
              <a:t>はホストごとに分割され</a:t>
            </a:r>
            <a:r>
              <a:rPr lang="ja-JP" altLang="en-US" sz="1400" kern="0"/>
              <a:t>、ホスト用</a:t>
            </a:r>
            <a:r>
              <a:rPr lang="ja-JP" altLang="en-US" sz="1400" kern="0" smtClean="0"/>
              <a:t>パラメータシート</a:t>
            </a:r>
            <a:r>
              <a:rPr lang="ja-JP" altLang="en-US" sz="1400" kern="0"/>
              <a:t>に</a:t>
            </a:r>
            <a:r>
              <a:rPr lang="ja-JP" altLang="en-US" sz="1400" kern="0" smtClean="0"/>
              <a:t>自動的</a:t>
            </a:r>
            <a:r>
              <a:rPr lang="ja-JP" altLang="en-US" sz="1400" kern="0"/>
              <a:t>に登録されます。</a:t>
            </a:r>
            <a:endParaRPr lang="ja-JP" altLang="en-US" sz="1400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90985" y="55045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b="1" kern="0" smtClean="0">
                <a:solidFill>
                  <a:srgbClr val="002060"/>
                </a:solidFill>
              </a:rPr>
              <a:t>ホスト用</a:t>
            </a:r>
            <a:endParaRPr lang="en-US" altLang="ja-JP" sz="1200" b="1" kern="0" smtClean="0">
              <a:solidFill>
                <a:srgbClr val="002060"/>
              </a:solidFill>
            </a:endParaRPr>
          </a:p>
          <a:p>
            <a:pPr algn="ctr"/>
            <a:r>
              <a:rPr lang="ja-JP" altLang="en-US" sz="1200" b="1" kern="0" smtClean="0">
                <a:solidFill>
                  <a:srgbClr val="002060"/>
                </a:solidFill>
              </a:rPr>
              <a:t>パラメータシート</a:t>
            </a:r>
            <a:endParaRPr lang="ja-JP" altLang="en-US" sz="1200" b="1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714364" y="4646711"/>
            <a:ext cx="753962" cy="638000"/>
            <a:chOff x="6758308" y="4646711"/>
            <a:chExt cx="753962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839221" y="4822327"/>
              <a:ext cx="673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chemeClr val="bg1"/>
                  </a:solidFill>
                </a:rPr>
                <a:t>登録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73296" y="3365130"/>
            <a:ext cx="4817047" cy="627341"/>
            <a:chOff x="4115488" y="3528188"/>
            <a:chExt cx="4817047" cy="633168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115488" y="3528188"/>
              <a:ext cx="4635528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98117" y="3639333"/>
              <a:ext cx="4734418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ホストグループ「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DB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サーバ群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」には「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A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」</a:t>
              </a:r>
              <a:r>
                <a:rPr lang="en-US" altLang="ja-JP" sz="1050" b="1" smtClean="0">
                  <a:solidFill>
                    <a:srgbClr val="002060"/>
                  </a:solidFill>
                  <a:latin typeface="+mn-ea"/>
                </a:rPr>
                <a:t>,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B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」</a:t>
              </a:r>
              <a:endParaRPr lang="en-US" altLang="ja-JP" sz="1050" b="1" smtClean="0">
                <a:solidFill>
                  <a:srgbClr val="002060"/>
                </a:solidFill>
                <a:latin typeface="+mn-ea"/>
              </a:endParaRPr>
            </a:p>
            <a:p>
              <a:r>
                <a:rPr lang="ja-JP" altLang="en-US" sz="1050" b="1">
                  <a:solidFill>
                    <a:srgbClr val="002060"/>
                  </a:solidFill>
                  <a:latin typeface="+mn-ea"/>
                </a:rPr>
                <a:t>ホストグループ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WEB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サーバ群</a:t>
              </a:r>
              <a:r>
                <a:rPr lang="ja-JP" altLang="en-US" sz="1050" b="1">
                  <a:solidFill>
                    <a:srgbClr val="002060"/>
                  </a:solidFill>
                  <a:latin typeface="+mn-ea"/>
                </a:rPr>
                <a:t>」に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は「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C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」</a:t>
              </a:r>
              <a:r>
                <a:rPr lang="en-US" altLang="ja-JP" sz="1050" b="1" smtClean="0">
                  <a:solidFill>
                    <a:srgbClr val="002060"/>
                  </a:solidFill>
                  <a:latin typeface="+mn-ea"/>
                </a:rPr>
                <a:t>,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「</a:t>
              </a:r>
              <a:r>
                <a:rPr lang="ja-JP" altLang="en-US" sz="1050" b="1" smtClean="0">
                  <a:solidFill>
                    <a:srgbClr val="FF0000"/>
                  </a:solidFill>
                  <a:latin typeface="+mn-ea"/>
                </a:rPr>
                <a:t>ホスト</a:t>
              </a:r>
              <a:r>
                <a:rPr lang="en-US" altLang="ja-JP" sz="1050" b="1" smtClean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lang="ja-JP" altLang="en-US" sz="1050" b="1" smtClean="0">
                  <a:solidFill>
                    <a:srgbClr val="002060"/>
                  </a:solidFill>
                  <a:latin typeface="+mn-ea"/>
                </a:rPr>
                <a:t>」が所属</a:t>
              </a:r>
              <a:endParaRPr lang="en-US" altLang="ja-JP" sz="1050" b="1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31385" y="4529883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2453" y="5099741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35496" y="764704"/>
            <a:ext cx="896291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kern="0" smtClean="0"/>
              <a:t>縦</a:t>
            </a:r>
            <a:r>
              <a:rPr lang="ja-JP" altLang="en-US" kern="0"/>
              <a:t>管理用</a:t>
            </a:r>
            <a:r>
              <a:rPr lang="ja-JP" altLang="en-US" kern="0" smtClean="0"/>
              <a:t>メニューグループ</a:t>
            </a:r>
            <a:endParaRPr lang="en-US" altLang="ja-JP" ker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400" kern="0"/>
              <a:t>縦管理用</a:t>
            </a:r>
            <a:r>
              <a:rPr lang="ja-JP" altLang="en-US" sz="1400" kern="0" smtClean="0"/>
              <a:t>メニューグループに関しては、</a:t>
            </a:r>
            <a:r>
              <a:rPr lang="ja-JP" altLang="en-US" sz="1400" smtClean="0">
                <a:hlinkClick r:id="rId2"/>
              </a:rPr>
              <a:t>「</a:t>
            </a:r>
            <a:r>
              <a:rPr lang="en-US" altLang="ja-JP" sz="1400">
                <a:hlinkClick r:id="rId2"/>
              </a:rPr>
              <a:t>Exastro-ITA_</a:t>
            </a:r>
            <a:r>
              <a:rPr lang="ja-JP" altLang="en-US" sz="1400">
                <a:hlinkClick r:id="rId2"/>
              </a:rPr>
              <a:t>利用手順マニュアル</a:t>
            </a:r>
            <a:r>
              <a:rPr lang="en-US" altLang="ja-JP" sz="1400">
                <a:hlinkClick r:id="rId2"/>
              </a:rPr>
              <a:t>_</a:t>
            </a:r>
            <a:r>
              <a:rPr lang="ja-JP" altLang="en-US" sz="1400">
                <a:hlinkClick r:id="rId2"/>
              </a:rPr>
              <a:t>パラメータシート作成機能」</a:t>
            </a:r>
            <a:r>
              <a:rPr lang="ja-JP" altLang="en-US" sz="1400"/>
              <a:t>を参照してください。</a:t>
            </a:r>
            <a:endParaRPr lang="en-US" altLang="ja-JP" sz="1400"/>
          </a:p>
          <a:p>
            <a:pPr>
              <a:buFont typeface="Wingdings" panose="05000000000000000000" pitchFamily="2" charset="2"/>
              <a:buChar char="u"/>
            </a:pPr>
            <a:endParaRPr lang="en-US" altLang="ja-JP" sz="160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kern="0" smtClean="0"/>
              <a:t>参照用メニューグループ</a:t>
            </a:r>
            <a:endParaRPr lang="en-US" altLang="ja-JP" kern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1400" kern="0" smtClean="0"/>
              <a:t>参照用</a:t>
            </a:r>
            <a:r>
              <a:rPr lang="ja-JP" altLang="en-US" sz="1400" kern="0"/>
              <a:t>パラメータシートの詳細は</a:t>
            </a:r>
            <a:r>
              <a:rPr lang="ja-JP" altLang="en-US" sz="1400">
                <a:hlinkClick r:id="rId3" action="ppaction://hlinksldjump"/>
              </a:rPr>
              <a:t>本書「</a:t>
            </a:r>
            <a:r>
              <a:rPr lang="en-US" altLang="ja-JP" sz="1400">
                <a:hlinkClick r:id="rId3" action="ppaction://hlinksldjump"/>
              </a:rPr>
              <a:t>3.9 </a:t>
            </a:r>
            <a:r>
              <a:rPr lang="ja-JP" altLang="en-US" sz="1400">
                <a:hlinkClick r:id="rId3" action="ppaction://hlinksldjump"/>
              </a:rPr>
              <a:t>参照用パラメータシート」</a:t>
            </a:r>
            <a:r>
              <a:rPr lang="ja-JP" altLang="en-US" sz="1400"/>
              <a:t>に記載しています。</a:t>
            </a:r>
            <a:endParaRPr lang="en-US" altLang="ja-JP" sz="14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smtClean="0"/>
          </a:p>
          <a:p>
            <a:pPr marL="0" indent="0">
              <a:buNone/>
            </a:pPr>
            <a:endParaRPr lang="en-US" altLang="ja-JP" sz="1400" kern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smtClean="0"/>
              <a:t>3.7 </a:t>
            </a:r>
            <a:r>
              <a:rPr lang="ja-JP" altLang="en-US"/>
              <a:t>メニューグループの</a:t>
            </a:r>
            <a:r>
              <a:rPr lang="ja-JP" altLang="en-US" smtClean="0"/>
              <a:t>動作 </a:t>
            </a:r>
            <a:r>
              <a:rPr lang="en-US" altLang="ja-JP" smtClean="0"/>
              <a:t>(</a:t>
            </a:r>
            <a:r>
              <a:rPr lang="ja-JP" altLang="en-US" smtClean="0"/>
              <a:t>その他のメニューグループ</a:t>
            </a:r>
            <a:r>
              <a:rPr lang="en-US" altLang="ja-JP" smtClean="0"/>
              <a:t>)</a:t>
            </a:r>
            <a:endParaRPr lang="en-US" altLang="ja-JP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683460" y="3356990"/>
            <a:ext cx="8962910" cy="28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kern="0"/>
          </a:p>
        </p:txBody>
      </p:sp>
    </p:spTree>
    <p:extLst>
      <p:ext uri="{BB962C8B-B14F-4D97-AF65-F5344CB8AC3E}">
        <p14:creationId xmlns:p14="http://schemas.microsoft.com/office/powerpoint/2010/main" val="30243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smtClean="0"/>
              <a:t>3.8 </a:t>
            </a:r>
            <a:r>
              <a:rPr lang="ja-JP" altLang="en-US" smtClean="0"/>
              <a:t>項目</a:t>
            </a:r>
            <a:r>
              <a:rPr lang="ja-JP" altLang="en-US"/>
              <a:t>の登録</a:t>
            </a:r>
            <a:endParaRPr lang="en-US" altLang="ja-JP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2140963" y="6199300"/>
            <a:ext cx="8013689" cy="3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400" kern="0" smtClean="0"/>
              <a:t>「</a:t>
            </a:r>
            <a:r>
              <a:rPr lang="en-US" altLang="ja-JP" sz="1400" kern="0">
                <a:hlinkClick r:id="rId2"/>
              </a:rPr>
              <a:t>Exastro-ITA_</a:t>
            </a:r>
            <a:r>
              <a:rPr lang="ja-JP" altLang="en-US" sz="1400" kern="0">
                <a:hlinkClick r:id="rId2"/>
              </a:rPr>
              <a:t>利用手順マニュアル</a:t>
            </a:r>
            <a:r>
              <a:rPr lang="en-US" altLang="ja-JP" sz="1400" kern="0">
                <a:hlinkClick r:id="rId2"/>
              </a:rPr>
              <a:t>_</a:t>
            </a:r>
            <a:r>
              <a:rPr lang="ja-JP" altLang="en-US" sz="1400" kern="0">
                <a:hlinkClick r:id="rId2"/>
              </a:rPr>
              <a:t>パラメータシート作成</a:t>
            </a:r>
            <a:r>
              <a:rPr lang="ja-JP" altLang="en-US" sz="1400" kern="0" smtClean="0">
                <a:hlinkClick r:id="rId2"/>
              </a:rPr>
              <a:t>機能</a:t>
            </a:r>
            <a:r>
              <a:rPr lang="ja-JP" altLang="en-US" sz="1400" kern="0" smtClean="0"/>
              <a:t>」</a:t>
            </a:r>
            <a:r>
              <a:rPr lang="en-US" altLang="ja-JP" sz="1400" kern="0" smtClean="0"/>
              <a:t>(p16,17)</a:t>
            </a:r>
            <a:r>
              <a:rPr lang="ja-JP" altLang="en-US" sz="1400" kern="0" smtClean="0"/>
              <a:t> を参照</a:t>
            </a: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ker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43925" y="764041"/>
            <a:ext cx="8937609" cy="750474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パラメータシートの項目作成時には以下の機能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が利用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できます。</a:t>
            </a:r>
            <a:endParaRPr lang="en-US" altLang="ja-JP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95670" y="2276873"/>
            <a:ext cx="4177159" cy="3103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マスタの利用</a:t>
            </a:r>
          </a:p>
        </p:txBody>
      </p: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632291" y="2155432"/>
            <a:ext cx="1478728" cy="443380"/>
            <a:chOff x="8008570" y="5044382"/>
            <a:chExt cx="748244" cy="224353"/>
          </a:xfrm>
        </p:grpSpPr>
        <p:sp>
          <p:nvSpPr>
            <p:cNvPr id="11" name="フリーフォーム 10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" name="フリーフォーム 11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114128" y="2655252"/>
            <a:ext cx="5158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1600"/>
              <a:t>項目の入力時にマスタシートに登録された値</a:t>
            </a:r>
            <a:r>
              <a:rPr lang="ja-JP" altLang="en-US" sz="1600" smtClean="0"/>
              <a:t>から</a:t>
            </a:r>
            <a:endParaRPr lang="en-US" altLang="ja-JP" sz="1600" smtClean="0"/>
          </a:p>
          <a:p>
            <a:pPr lvl="0"/>
            <a:r>
              <a:rPr lang="ja-JP" altLang="en-US" sz="1600" smtClean="0"/>
              <a:t>ドロップダウン</a:t>
            </a:r>
            <a:r>
              <a:rPr lang="ja-JP" altLang="en-US" sz="1600"/>
              <a:t>で</a:t>
            </a:r>
            <a:r>
              <a:rPr lang="ja-JP" altLang="en-US" sz="1600" b="1">
                <a:solidFill>
                  <a:srgbClr val="FF0000"/>
                </a:solidFill>
              </a:rPr>
              <a:t>選択入力</a:t>
            </a:r>
            <a:r>
              <a:rPr lang="ja-JP" altLang="en-US" sz="1600"/>
              <a:t>が可能です</a:t>
            </a:r>
            <a:r>
              <a:rPr lang="ja-JP" altLang="en-US" sz="1600" smtClean="0"/>
              <a:t>。</a:t>
            </a:r>
            <a:endParaRPr lang="en-US" altLang="ja-JP" sz="1600" smtClean="0"/>
          </a:p>
          <a:p>
            <a:pPr lvl="0"/>
            <a:r>
              <a:rPr lang="ja-JP" altLang="en-US" sz="1600" smtClean="0"/>
              <a:t>詳細は</a:t>
            </a:r>
            <a:r>
              <a:rPr lang="ja-JP" altLang="en-US" sz="1600" smtClean="0">
                <a:hlinkClick r:id="rId3" action="ppaction://hlinksldjump"/>
              </a:rPr>
              <a:t>次</a:t>
            </a:r>
            <a:r>
              <a:rPr lang="ja-JP" altLang="en-US" sz="1600">
                <a:hlinkClick r:id="rId3" action="ppaction://hlinksldjump"/>
              </a:rPr>
              <a:t>の</a:t>
            </a:r>
            <a:r>
              <a:rPr lang="ja-JP" altLang="en-US" sz="1600" smtClean="0">
                <a:hlinkClick r:id="rId3" action="ppaction://hlinksldjump"/>
              </a:rPr>
              <a:t>ページ</a:t>
            </a:r>
            <a:endParaRPr lang="ja-JP" altLang="en-US" sz="160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95670" y="3717033"/>
            <a:ext cx="4177159" cy="3180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正規表現による入力値チェック</a:t>
            </a: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>
          <a:xfrm>
            <a:off x="632291" y="3603496"/>
            <a:ext cx="1478728" cy="443380"/>
            <a:chOff x="8008570" y="5044382"/>
            <a:chExt cx="748244" cy="224353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8" name="フリーフォーム 17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195670" y="4303952"/>
            <a:ext cx="4177159" cy="3204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一意制約の設定</a:t>
            </a:r>
          </a:p>
        </p:txBody>
      </p: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32291" y="4180999"/>
            <a:ext cx="1478728" cy="443380"/>
            <a:chOff x="8008570" y="5044382"/>
            <a:chExt cx="748244" cy="224353"/>
          </a:xfrm>
        </p:grpSpPr>
        <p:sp>
          <p:nvSpPr>
            <p:cNvPr id="23" name="フリーフォーム 22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4" name="フリーフォーム 23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2195670" y="4901752"/>
            <a:ext cx="4177159" cy="3028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  <a:effectLst>
            <a:glow rad="38100">
              <a:schemeClr val="bg1"/>
            </a:glo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solidFill>
                  <a:srgbClr val="FF0000"/>
                </a:solidFill>
                <a:latin typeface="+mj-ea"/>
                <a:ea typeface="+mj-ea"/>
              </a:rPr>
              <a:t>最大バイト数の設定</a:t>
            </a:r>
          </a:p>
        </p:txBody>
      </p:sp>
      <p:grpSp>
        <p:nvGrpSpPr>
          <p:cNvPr id="27" name="グループ化 26"/>
          <p:cNvGrpSpPr>
            <a:grpSpLocks noChangeAspect="1"/>
          </p:cNvGrpSpPr>
          <p:nvPr/>
        </p:nvGrpSpPr>
        <p:grpSpPr>
          <a:xfrm>
            <a:off x="632291" y="4778917"/>
            <a:ext cx="1478728" cy="443380"/>
            <a:chOff x="8008570" y="5044382"/>
            <a:chExt cx="748244" cy="224353"/>
          </a:xfrm>
        </p:grpSpPr>
        <p:sp>
          <p:nvSpPr>
            <p:cNvPr id="28" name="フリーフォーム 27"/>
            <p:cNvSpPr/>
            <p:nvPr/>
          </p:nvSpPr>
          <p:spPr bwMode="auto">
            <a:xfrm>
              <a:off x="8008570" y="5044382"/>
              <a:ext cx="748244" cy="224353"/>
            </a:xfrm>
            <a:custGeom>
              <a:avLst/>
              <a:gdLst>
                <a:gd name="connsiteX0" fmla="*/ 584774 w 748244"/>
                <a:gd name="connsiteY0" fmla="*/ 131 h 224353"/>
                <a:gd name="connsiteX1" fmla="*/ 605214 w 748244"/>
                <a:gd name="connsiteY1" fmla="*/ 10924 h 224353"/>
                <a:gd name="connsiteX2" fmla="*/ 601243 w 748244"/>
                <a:gd name="connsiteY2" fmla="*/ 53449 h 224353"/>
                <a:gd name="connsiteX3" fmla="*/ 594628 w 748244"/>
                <a:gd name="connsiteY3" fmla="*/ 58934 h 224353"/>
                <a:gd name="connsiteX4" fmla="*/ 724533 w 748244"/>
                <a:gd name="connsiteY4" fmla="*/ 58934 h 224353"/>
                <a:gd name="connsiteX5" fmla="*/ 748244 w 748244"/>
                <a:gd name="connsiteY5" fmla="*/ 82645 h 224353"/>
                <a:gd name="connsiteX6" fmla="*/ 724533 w 748244"/>
                <a:gd name="connsiteY6" fmla="*/ 106356 h 224353"/>
                <a:gd name="connsiteX7" fmla="*/ 653736 w 748244"/>
                <a:gd name="connsiteY7" fmla="*/ 106356 h 224353"/>
                <a:gd name="connsiteX8" fmla="*/ 654045 w 748244"/>
                <a:gd name="connsiteY8" fmla="*/ 106695 h 224353"/>
                <a:gd name="connsiteX9" fmla="*/ 659352 w 748244"/>
                <a:gd name="connsiteY9" fmla="*/ 121480 h 224353"/>
                <a:gd name="connsiteX10" fmla="*/ 643021 w 748244"/>
                <a:gd name="connsiteY10" fmla="*/ 143679 h 224353"/>
                <a:gd name="connsiteX11" fmla="*/ 640920 w 748244"/>
                <a:gd name="connsiteY11" fmla="*/ 144219 h 224353"/>
                <a:gd name="connsiteX12" fmla="*/ 640920 w 748244"/>
                <a:gd name="connsiteY12" fmla="*/ 144219 h 224353"/>
                <a:gd name="connsiteX13" fmla="*/ 649549 w 748244"/>
                <a:gd name="connsiteY13" fmla="*/ 162515 h 224353"/>
                <a:gd name="connsiteX14" fmla="*/ 630617 w 748244"/>
                <a:gd name="connsiteY14" fmla="*/ 185744 h 224353"/>
                <a:gd name="connsiteX15" fmla="*/ 629270 w 748244"/>
                <a:gd name="connsiteY15" fmla="*/ 185950 h 224353"/>
                <a:gd name="connsiteX16" fmla="*/ 630803 w 748244"/>
                <a:gd name="connsiteY16" fmla="*/ 187343 h 224353"/>
                <a:gd name="connsiteX17" fmla="*/ 637153 w 748244"/>
                <a:gd name="connsiteY17" fmla="*/ 202673 h 224353"/>
                <a:gd name="connsiteX18" fmla="*/ 615473 w 748244"/>
                <a:gd name="connsiteY18" fmla="*/ 224353 h 224353"/>
                <a:gd name="connsiteX19" fmla="*/ 570040 w 748244"/>
                <a:gd name="connsiteY19" fmla="*/ 224353 h 224353"/>
                <a:gd name="connsiteX20" fmla="*/ 517441 w 748244"/>
                <a:gd name="connsiteY20" fmla="*/ 224353 h 224353"/>
                <a:gd name="connsiteX21" fmla="*/ 517438 w 748244"/>
                <a:gd name="connsiteY21" fmla="*/ 224352 h 224353"/>
                <a:gd name="connsiteX22" fmla="*/ 82535 w 748244"/>
                <a:gd name="connsiteY22" fmla="*/ 224352 h 224353"/>
                <a:gd name="connsiteX23" fmla="*/ 0 w 748244"/>
                <a:gd name="connsiteY23" fmla="*/ 141817 h 224353"/>
                <a:gd name="connsiteX24" fmla="*/ 82535 w 748244"/>
                <a:gd name="connsiteY24" fmla="*/ 59282 h 224353"/>
                <a:gd name="connsiteX25" fmla="*/ 499442 w 748244"/>
                <a:gd name="connsiteY25" fmla="*/ 59282 h 224353"/>
                <a:gd name="connsiteX26" fmla="*/ 562689 w 748244"/>
                <a:gd name="connsiteY26" fmla="*/ 6953 h 224353"/>
                <a:gd name="connsiteX27" fmla="*/ 584774 w 748244"/>
                <a:gd name="connsiteY27" fmla="*/ 131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48244" h="224353">
                  <a:moveTo>
                    <a:pt x="584774" y="131"/>
                  </a:moveTo>
                  <a:cubicBezTo>
                    <a:pt x="592470" y="850"/>
                    <a:pt x="599891" y="4504"/>
                    <a:pt x="605214" y="10924"/>
                  </a:cubicBezTo>
                  <a:cubicBezTo>
                    <a:pt x="615861" y="23763"/>
                    <a:pt x="614083" y="42802"/>
                    <a:pt x="601243" y="53449"/>
                  </a:cubicBezTo>
                  <a:lnTo>
                    <a:pt x="594628" y="58934"/>
                  </a:lnTo>
                  <a:lnTo>
                    <a:pt x="724533" y="58934"/>
                  </a:lnTo>
                  <a:cubicBezTo>
                    <a:pt x="737628" y="58934"/>
                    <a:pt x="748244" y="69550"/>
                    <a:pt x="748244" y="82645"/>
                  </a:cubicBezTo>
                  <a:cubicBezTo>
                    <a:pt x="748244" y="95740"/>
                    <a:pt x="737628" y="106356"/>
                    <a:pt x="724533" y="106356"/>
                  </a:cubicBezTo>
                  <a:lnTo>
                    <a:pt x="653736" y="106356"/>
                  </a:lnTo>
                  <a:lnTo>
                    <a:pt x="654045" y="106695"/>
                  </a:lnTo>
                  <a:cubicBezTo>
                    <a:pt x="657360" y="110713"/>
                    <a:pt x="659352" y="115864"/>
                    <a:pt x="659352" y="121480"/>
                  </a:cubicBezTo>
                  <a:cubicBezTo>
                    <a:pt x="659352" y="131910"/>
                    <a:pt x="652482" y="140736"/>
                    <a:pt x="643021" y="143679"/>
                  </a:cubicBezTo>
                  <a:lnTo>
                    <a:pt x="640920" y="144219"/>
                  </a:lnTo>
                  <a:cubicBezTo>
                    <a:pt x="640920" y="144219"/>
                    <a:pt x="640920" y="144219"/>
                    <a:pt x="640920" y="144219"/>
                  </a:cubicBezTo>
                  <a:cubicBezTo>
                    <a:pt x="646190" y="148568"/>
                    <a:pt x="649549" y="155149"/>
                    <a:pt x="649549" y="162515"/>
                  </a:cubicBezTo>
                  <a:cubicBezTo>
                    <a:pt x="649549" y="173974"/>
                    <a:pt x="641421" y="183533"/>
                    <a:pt x="630617" y="185744"/>
                  </a:cubicBezTo>
                  <a:lnTo>
                    <a:pt x="629270" y="185950"/>
                  </a:lnTo>
                  <a:lnTo>
                    <a:pt x="630803" y="187343"/>
                  </a:lnTo>
                  <a:cubicBezTo>
                    <a:pt x="634727" y="191266"/>
                    <a:pt x="637153" y="196686"/>
                    <a:pt x="637153" y="202673"/>
                  </a:cubicBezTo>
                  <a:cubicBezTo>
                    <a:pt x="637153" y="214646"/>
                    <a:pt x="627447" y="224353"/>
                    <a:pt x="615473" y="224353"/>
                  </a:cubicBezTo>
                  <a:cubicBezTo>
                    <a:pt x="600329" y="224353"/>
                    <a:pt x="585185" y="224353"/>
                    <a:pt x="570040" y="224353"/>
                  </a:cubicBezTo>
                  <a:lnTo>
                    <a:pt x="517441" y="224353"/>
                  </a:lnTo>
                  <a:lnTo>
                    <a:pt x="517438" y="224352"/>
                  </a:lnTo>
                  <a:lnTo>
                    <a:pt x="82535" y="224352"/>
                  </a:lnTo>
                  <a:cubicBezTo>
                    <a:pt x="36952" y="224352"/>
                    <a:pt x="0" y="187400"/>
                    <a:pt x="0" y="141817"/>
                  </a:cubicBezTo>
                  <a:cubicBezTo>
                    <a:pt x="0" y="96234"/>
                    <a:pt x="36952" y="59282"/>
                    <a:pt x="82535" y="59282"/>
                  </a:cubicBezTo>
                  <a:lnTo>
                    <a:pt x="499442" y="59282"/>
                  </a:lnTo>
                  <a:lnTo>
                    <a:pt x="562689" y="6953"/>
                  </a:lnTo>
                  <a:cubicBezTo>
                    <a:pt x="569109" y="1630"/>
                    <a:pt x="577079" y="-588"/>
                    <a:pt x="584774" y="13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29" name="フリーフォーム 28"/>
            <p:cNvSpPr/>
            <p:nvPr/>
          </p:nvSpPr>
          <p:spPr bwMode="auto">
            <a:xfrm>
              <a:off x="8484543" y="5052838"/>
              <a:ext cx="261275" cy="207319"/>
            </a:xfrm>
            <a:custGeom>
              <a:avLst/>
              <a:gdLst>
                <a:gd name="connsiteX0" fmla="*/ 99182 w 269507"/>
                <a:gd name="connsiteY0" fmla="*/ 183558 h 213851"/>
                <a:gd name="connsiteX1" fmla="*/ 142789 w 269507"/>
                <a:gd name="connsiteY1" fmla="*/ 183558 h 213851"/>
                <a:gd name="connsiteX2" fmla="*/ 158086 w 269507"/>
                <a:gd name="connsiteY2" fmla="*/ 198704 h 213851"/>
                <a:gd name="connsiteX3" fmla="*/ 142789 w 269507"/>
                <a:gd name="connsiteY3" fmla="*/ 213851 h 213851"/>
                <a:gd name="connsiteX4" fmla="*/ 99182 w 269507"/>
                <a:gd name="connsiteY4" fmla="*/ 213851 h 213851"/>
                <a:gd name="connsiteX5" fmla="*/ 83884 w 269507"/>
                <a:gd name="connsiteY5" fmla="*/ 198704 h 213851"/>
                <a:gd name="connsiteX6" fmla="*/ 99182 w 269507"/>
                <a:gd name="connsiteY6" fmla="*/ 183558 h 213851"/>
                <a:gd name="connsiteX7" fmla="*/ 99467 w 269507"/>
                <a:gd name="connsiteY7" fmla="*/ 143253 h 213851"/>
                <a:gd name="connsiteX8" fmla="*/ 154239 w 269507"/>
                <a:gd name="connsiteY8" fmla="*/ 143253 h 213851"/>
                <a:gd name="connsiteX9" fmla="*/ 169537 w 269507"/>
                <a:gd name="connsiteY9" fmla="*/ 158399 h 213851"/>
                <a:gd name="connsiteX10" fmla="*/ 154239 w 269507"/>
                <a:gd name="connsiteY10" fmla="*/ 173546 h 213851"/>
                <a:gd name="connsiteX11" fmla="*/ 99467 w 269507"/>
                <a:gd name="connsiteY11" fmla="*/ 173546 h 213851"/>
                <a:gd name="connsiteX12" fmla="*/ 84169 w 269507"/>
                <a:gd name="connsiteY12" fmla="*/ 158399 h 213851"/>
                <a:gd name="connsiteX13" fmla="*/ 99467 w 269507"/>
                <a:gd name="connsiteY13" fmla="*/ 143253 h 213851"/>
                <a:gd name="connsiteX14" fmla="*/ 99165 w 269507"/>
                <a:gd name="connsiteY14" fmla="*/ 101985 h 213851"/>
                <a:gd name="connsiteX15" fmla="*/ 164177 w 269507"/>
                <a:gd name="connsiteY15" fmla="*/ 101985 h 213851"/>
                <a:gd name="connsiteX16" fmla="*/ 179475 w 269507"/>
                <a:gd name="connsiteY16" fmla="*/ 117132 h 213851"/>
                <a:gd name="connsiteX17" fmla="*/ 164177 w 269507"/>
                <a:gd name="connsiteY17" fmla="*/ 132278 h 213851"/>
                <a:gd name="connsiteX18" fmla="*/ 99165 w 269507"/>
                <a:gd name="connsiteY18" fmla="*/ 132278 h 213851"/>
                <a:gd name="connsiteX19" fmla="*/ 83867 w 269507"/>
                <a:gd name="connsiteY19" fmla="*/ 117132 h 213851"/>
                <a:gd name="connsiteX20" fmla="*/ 99165 w 269507"/>
                <a:gd name="connsiteY20" fmla="*/ 101985 h 213851"/>
                <a:gd name="connsiteX21" fmla="*/ 111155 w 269507"/>
                <a:gd name="connsiteY21" fmla="*/ 97 h 213851"/>
                <a:gd name="connsiteX22" fmla="*/ 126465 w 269507"/>
                <a:gd name="connsiteY22" fmla="*/ 8101 h 213851"/>
                <a:gd name="connsiteX23" fmla="*/ 123491 w 269507"/>
                <a:gd name="connsiteY23" fmla="*/ 39639 h 213851"/>
                <a:gd name="connsiteX24" fmla="*/ 97818 w 269507"/>
                <a:gd name="connsiteY24" fmla="*/ 60716 h 213851"/>
                <a:gd name="connsiteX25" fmla="*/ 97921 w 269507"/>
                <a:gd name="connsiteY25" fmla="*/ 60716 h 213851"/>
                <a:gd name="connsiteX26" fmla="*/ 93848 w 269507"/>
                <a:gd name="connsiteY26" fmla="*/ 64056 h 213851"/>
                <a:gd name="connsiteX27" fmla="*/ 93240 w 269507"/>
                <a:gd name="connsiteY27" fmla="*/ 70189 h 213851"/>
                <a:gd name="connsiteX28" fmla="*/ 99374 w 269507"/>
                <a:gd name="connsiteY28" fmla="*/ 70797 h 213851"/>
                <a:gd name="connsiteX29" fmla="*/ 111671 w 269507"/>
                <a:gd name="connsiteY29" fmla="*/ 60716 h 213851"/>
                <a:gd name="connsiteX30" fmla="*/ 254056 w 269507"/>
                <a:gd name="connsiteY30" fmla="*/ 60716 h 213851"/>
                <a:gd name="connsiteX31" fmla="*/ 269507 w 269507"/>
                <a:gd name="connsiteY31" fmla="*/ 76014 h 213851"/>
                <a:gd name="connsiteX32" fmla="*/ 254056 w 269507"/>
                <a:gd name="connsiteY32" fmla="*/ 91312 h 213851"/>
                <a:gd name="connsiteX33" fmla="*/ 98656 w 269507"/>
                <a:gd name="connsiteY33" fmla="*/ 91513 h 213851"/>
                <a:gd name="connsiteX34" fmla="*/ 74680 w 269507"/>
                <a:gd name="connsiteY34" fmla="*/ 115252 h 213851"/>
                <a:gd name="connsiteX35" fmla="*/ 87227 w 269507"/>
                <a:gd name="connsiteY35" fmla="*/ 136125 h 213851"/>
                <a:gd name="connsiteX36" fmla="*/ 87400 w 269507"/>
                <a:gd name="connsiteY36" fmla="*/ 136207 h 213851"/>
                <a:gd name="connsiteX37" fmla="*/ 85947 w 269507"/>
                <a:gd name="connsiteY37" fmla="*/ 137081 h 213851"/>
                <a:gd name="connsiteX38" fmla="*/ 75164 w 269507"/>
                <a:gd name="connsiteY38" fmla="*/ 157161 h 213851"/>
                <a:gd name="connsiteX39" fmla="*/ 85947 w 269507"/>
                <a:gd name="connsiteY39" fmla="*/ 177241 h 213851"/>
                <a:gd name="connsiteX40" fmla="*/ 87712 w 269507"/>
                <a:gd name="connsiteY40" fmla="*/ 178302 h 213851"/>
                <a:gd name="connsiteX41" fmla="*/ 86868 w 269507"/>
                <a:gd name="connsiteY41" fmla="*/ 178705 h 213851"/>
                <a:gd name="connsiteX42" fmla="*/ 75164 w 269507"/>
                <a:gd name="connsiteY42" fmla="*/ 198174 h 213851"/>
                <a:gd name="connsiteX43" fmla="*/ 80271 w 269507"/>
                <a:gd name="connsiteY43" fmla="*/ 212258 h 213851"/>
                <a:gd name="connsiteX44" fmla="*/ 81233 w 269507"/>
                <a:gd name="connsiteY44" fmla="*/ 213306 h 213851"/>
                <a:gd name="connsiteX45" fmla="*/ 43602 w 269507"/>
                <a:gd name="connsiteY45" fmla="*/ 213306 h 213851"/>
                <a:gd name="connsiteX46" fmla="*/ 0 w 269507"/>
                <a:gd name="connsiteY46" fmla="*/ 170136 h 213851"/>
                <a:gd name="connsiteX47" fmla="*/ 0 w 269507"/>
                <a:gd name="connsiteY47" fmla="*/ 103986 h 213851"/>
                <a:gd name="connsiteX48" fmla="*/ 12771 w 269507"/>
                <a:gd name="connsiteY48" fmla="*/ 73459 h 213851"/>
                <a:gd name="connsiteX49" fmla="*/ 18050 w 269507"/>
                <a:gd name="connsiteY49" fmla="*/ 68011 h 213851"/>
                <a:gd name="connsiteX50" fmla="*/ 94612 w 269507"/>
                <a:gd name="connsiteY50" fmla="*/ 5156 h 213851"/>
                <a:gd name="connsiteX51" fmla="*/ 111155 w 269507"/>
                <a:gd name="connsiteY51" fmla="*/ 97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9507" h="213851">
                  <a:moveTo>
                    <a:pt x="99182" y="183558"/>
                  </a:moveTo>
                  <a:lnTo>
                    <a:pt x="142789" y="183558"/>
                  </a:lnTo>
                  <a:cubicBezTo>
                    <a:pt x="151237" y="183558"/>
                    <a:pt x="158086" y="190339"/>
                    <a:pt x="158086" y="198704"/>
                  </a:cubicBezTo>
                  <a:cubicBezTo>
                    <a:pt x="158086" y="207069"/>
                    <a:pt x="151237" y="213851"/>
                    <a:pt x="142789" y="213851"/>
                  </a:cubicBezTo>
                  <a:lnTo>
                    <a:pt x="99182" y="213851"/>
                  </a:lnTo>
                  <a:cubicBezTo>
                    <a:pt x="90733" y="213851"/>
                    <a:pt x="83884" y="207069"/>
                    <a:pt x="83884" y="198704"/>
                  </a:cubicBezTo>
                  <a:cubicBezTo>
                    <a:pt x="83884" y="190339"/>
                    <a:pt x="90733" y="183558"/>
                    <a:pt x="99182" y="183558"/>
                  </a:cubicBezTo>
                  <a:close/>
                  <a:moveTo>
                    <a:pt x="99467" y="143253"/>
                  </a:moveTo>
                  <a:lnTo>
                    <a:pt x="154239" y="143253"/>
                  </a:lnTo>
                  <a:cubicBezTo>
                    <a:pt x="162688" y="143253"/>
                    <a:pt x="169537" y="150034"/>
                    <a:pt x="169537" y="158399"/>
                  </a:cubicBezTo>
                  <a:cubicBezTo>
                    <a:pt x="169537" y="166764"/>
                    <a:pt x="162688" y="173546"/>
                    <a:pt x="154239" y="173546"/>
                  </a:cubicBezTo>
                  <a:lnTo>
                    <a:pt x="99467" y="173546"/>
                  </a:lnTo>
                  <a:cubicBezTo>
                    <a:pt x="91018" y="173546"/>
                    <a:pt x="84169" y="166764"/>
                    <a:pt x="84169" y="158399"/>
                  </a:cubicBezTo>
                  <a:cubicBezTo>
                    <a:pt x="84169" y="150034"/>
                    <a:pt x="91018" y="143253"/>
                    <a:pt x="99467" y="143253"/>
                  </a:cubicBezTo>
                  <a:close/>
                  <a:moveTo>
                    <a:pt x="99165" y="101985"/>
                  </a:moveTo>
                  <a:lnTo>
                    <a:pt x="164177" y="101985"/>
                  </a:lnTo>
                  <a:cubicBezTo>
                    <a:pt x="172626" y="101985"/>
                    <a:pt x="179475" y="108766"/>
                    <a:pt x="179475" y="117132"/>
                  </a:cubicBezTo>
                  <a:cubicBezTo>
                    <a:pt x="179475" y="125497"/>
                    <a:pt x="172626" y="132278"/>
                    <a:pt x="164177" y="132278"/>
                  </a:cubicBezTo>
                  <a:lnTo>
                    <a:pt x="99165" y="132278"/>
                  </a:lnTo>
                  <a:cubicBezTo>
                    <a:pt x="90716" y="132278"/>
                    <a:pt x="83867" y="125497"/>
                    <a:pt x="83867" y="117132"/>
                  </a:cubicBezTo>
                  <a:cubicBezTo>
                    <a:pt x="83867" y="108766"/>
                    <a:pt x="90716" y="101985"/>
                    <a:pt x="99165" y="101985"/>
                  </a:cubicBezTo>
                  <a:close/>
                  <a:moveTo>
                    <a:pt x="111155" y="97"/>
                  </a:moveTo>
                  <a:cubicBezTo>
                    <a:pt x="116919" y="630"/>
                    <a:pt x="122478" y="3340"/>
                    <a:pt x="126465" y="8101"/>
                  </a:cubicBezTo>
                  <a:cubicBezTo>
                    <a:pt x="134440" y="17623"/>
                    <a:pt x="133108" y="31743"/>
                    <a:pt x="123491" y="39639"/>
                  </a:cubicBezTo>
                  <a:lnTo>
                    <a:pt x="97818" y="60716"/>
                  </a:lnTo>
                  <a:lnTo>
                    <a:pt x="97921" y="60716"/>
                  </a:lnTo>
                  <a:lnTo>
                    <a:pt x="93848" y="64056"/>
                  </a:lnTo>
                  <a:cubicBezTo>
                    <a:pt x="91986" y="65582"/>
                    <a:pt x="91714" y="68328"/>
                    <a:pt x="93240" y="70189"/>
                  </a:cubicBezTo>
                  <a:cubicBezTo>
                    <a:pt x="94766" y="72051"/>
                    <a:pt x="97513" y="72323"/>
                    <a:pt x="99374" y="70797"/>
                  </a:cubicBezTo>
                  <a:lnTo>
                    <a:pt x="111671" y="60716"/>
                  </a:lnTo>
                  <a:lnTo>
                    <a:pt x="254056" y="60716"/>
                  </a:lnTo>
                  <a:cubicBezTo>
                    <a:pt x="262589" y="60716"/>
                    <a:pt x="269507" y="67565"/>
                    <a:pt x="269507" y="76014"/>
                  </a:cubicBezTo>
                  <a:cubicBezTo>
                    <a:pt x="269507" y="84463"/>
                    <a:pt x="262589" y="91312"/>
                    <a:pt x="254056" y="91312"/>
                  </a:cubicBezTo>
                  <a:cubicBezTo>
                    <a:pt x="202256" y="91379"/>
                    <a:pt x="150456" y="91446"/>
                    <a:pt x="98656" y="91513"/>
                  </a:cubicBezTo>
                  <a:cubicBezTo>
                    <a:pt x="85414" y="91513"/>
                    <a:pt x="74680" y="102141"/>
                    <a:pt x="74680" y="115252"/>
                  </a:cubicBezTo>
                  <a:cubicBezTo>
                    <a:pt x="74680" y="124265"/>
                    <a:pt x="79753" y="132105"/>
                    <a:pt x="87227" y="136125"/>
                  </a:cubicBezTo>
                  <a:lnTo>
                    <a:pt x="87400" y="136207"/>
                  </a:lnTo>
                  <a:lnTo>
                    <a:pt x="85947" y="137081"/>
                  </a:lnTo>
                  <a:cubicBezTo>
                    <a:pt x="79442" y="141433"/>
                    <a:pt x="75164" y="148802"/>
                    <a:pt x="75164" y="157161"/>
                  </a:cubicBezTo>
                  <a:cubicBezTo>
                    <a:pt x="75164" y="165520"/>
                    <a:pt x="79442" y="172889"/>
                    <a:pt x="85947" y="177241"/>
                  </a:cubicBezTo>
                  <a:lnTo>
                    <a:pt x="87712" y="178302"/>
                  </a:lnTo>
                  <a:lnTo>
                    <a:pt x="86868" y="178705"/>
                  </a:lnTo>
                  <a:cubicBezTo>
                    <a:pt x="79897" y="182454"/>
                    <a:pt x="75164" y="189767"/>
                    <a:pt x="75164" y="198174"/>
                  </a:cubicBezTo>
                  <a:cubicBezTo>
                    <a:pt x="75164" y="203524"/>
                    <a:pt x="77081" y="208430"/>
                    <a:pt x="80271" y="212258"/>
                  </a:cubicBezTo>
                  <a:lnTo>
                    <a:pt x="81233" y="213306"/>
                  </a:lnTo>
                  <a:lnTo>
                    <a:pt x="43602" y="213306"/>
                  </a:lnTo>
                  <a:cubicBezTo>
                    <a:pt x="19522" y="213306"/>
                    <a:pt x="0" y="193978"/>
                    <a:pt x="0" y="170136"/>
                  </a:cubicBezTo>
                  <a:lnTo>
                    <a:pt x="0" y="103986"/>
                  </a:lnTo>
                  <a:cubicBezTo>
                    <a:pt x="0" y="92065"/>
                    <a:pt x="4880" y="81272"/>
                    <a:pt x="12771" y="73459"/>
                  </a:cubicBezTo>
                  <a:lnTo>
                    <a:pt x="18050" y="68011"/>
                  </a:lnTo>
                  <a:lnTo>
                    <a:pt x="94612" y="5156"/>
                  </a:lnTo>
                  <a:cubicBezTo>
                    <a:pt x="99421" y="1208"/>
                    <a:pt x="105391" y="-436"/>
                    <a:pt x="111155" y="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088845" y="5142335"/>
              <a:ext cx="362356" cy="91221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67544" y="1880923"/>
            <a:ext cx="896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【</a:t>
            </a:r>
            <a:r>
              <a:rPr lang="ja-JP" altLang="en-US" sz="1400" smtClean="0"/>
              <a:t>パラメータシート項目作成時の機能</a:t>
            </a:r>
            <a:r>
              <a:rPr lang="en-US" altLang="ja-JP" sz="1400" smtClean="0"/>
              <a:t>】</a:t>
            </a:r>
            <a:endParaRPr lang="ja-JP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91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099" y="116632"/>
            <a:ext cx="8784000" cy="468000"/>
          </a:xfrm>
        </p:spPr>
        <p:txBody>
          <a:bodyPr/>
          <a:lstStyle/>
          <a:p>
            <a:r>
              <a:rPr lang="en-US" altLang="ja-JP" smtClean="0">
                <a:latin typeface="+mn-ea"/>
              </a:rPr>
              <a:t>3.8.1 </a:t>
            </a:r>
            <a:r>
              <a:rPr lang="ja-JP" altLang="en-US" smtClean="0">
                <a:latin typeface="+mn-ea"/>
              </a:rPr>
              <a:t>マスタシート</a:t>
            </a:r>
            <a:endParaRPr lang="ja-JP" altLang="en-US" dirty="0">
              <a:latin typeface="+mn-ea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20399"/>
              </p:ext>
            </p:extLst>
          </p:nvPr>
        </p:nvGraphicFramePr>
        <p:xfrm>
          <a:off x="510599" y="4469892"/>
          <a:ext cx="6911860" cy="104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8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72063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3978854791"/>
                    </a:ext>
                  </a:extLst>
                </a:gridCol>
                <a:gridCol w="1151977">
                  <a:extLst>
                    <a:ext uri="{9D8B030D-6E8A-4147-A177-3AD203B41FA5}">
                      <a16:colId xmlns:a16="http://schemas.microsoft.com/office/drawing/2014/main" val="612359612"/>
                    </a:ext>
                  </a:extLst>
                </a:gridCol>
              </a:tblGrid>
              <a:tr h="3397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ホスト名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3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パラメータ</a:t>
                      </a:r>
                      <a:r>
                        <a:rPr kumimoji="1" lang="en-US" altLang="ja-JP" sz="1100" b="1" smtClean="0"/>
                        <a:t>4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r>
                        <a:rPr kumimoji="1" lang="en-US" altLang="ja-JP" sz="1100" b="1" smtClean="0"/>
                        <a:t>A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1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endParaRPr kumimoji="1" lang="ja-JP" alt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50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ホスト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オペレーション</a:t>
                      </a:r>
                      <a:r>
                        <a:rPr kumimoji="1" lang="en-US" altLang="ja-JP" sz="1100" b="1" smtClean="0"/>
                        <a:t>B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b="1" smtClean="0">
                          <a:solidFill>
                            <a:schemeClr val="tx1"/>
                          </a:solidFill>
                        </a:rPr>
                        <a:t>△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222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21829" y="2575913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マスタシート</a:t>
            </a:r>
            <a:r>
              <a:rPr lang="en-US" altLang="ja-JP" sz="1400" b="1" smtClean="0">
                <a:solidFill>
                  <a:srgbClr val="002060"/>
                </a:solidFill>
                <a:latin typeface="+mn-ea"/>
              </a:rPr>
              <a:t>A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40171"/>
              </p:ext>
            </p:extLst>
          </p:nvPr>
        </p:nvGraphicFramePr>
        <p:xfrm>
          <a:off x="754494" y="2859827"/>
          <a:ext cx="3772605" cy="988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5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257535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226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2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3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AAA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CCC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EEE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33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BBB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DDD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FFF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478143" y="4230714"/>
            <a:ext cx="238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002060"/>
                </a:solidFill>
                <a:latin typeface="+mn-ea"/>
              </a:rPr>
              <a:t>パラメータシート</a:t>
            </a:r>
            <a:r>
              <a:rPr lang="en-US" altLang="ja-JP" sz="1200" b="1" smtClean="0">
                <a:solidFill>
                  <a:srgbClr val="002060"/>
                </a:solidFill>
                <a:latin typeface="+mn-ea"/>
              </a:rPr>
              <a:t>A</a:t>
            </a:r>
            <a:endParaRPr lang="ja-JP" altLang="en-US" sz="1200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77119" y="4457569"/>
            <a:ext cx="113161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65759" y="2842660"/>
            <a:ext cx="1234022" cy="9942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282771" y="2868149"/>
            <a:ext cx="1221672" cy="9828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156978" y="1556740"/>
            <a:ext cx="8771129" cy="6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en-US" altLang="ja-JP" sz="1400" kern="0" smtClean="0">
                <a:solidFill>
                  <a:srgbClr val="FF0000"/>
                </a:solidFill>
              </a:rPr>
              <a:t>※</a:t>
            </a:r>
            <a:r>
              <a:rPr lang="ja-JP" altLang="en-US" sz="1400" kern="0" dirty="0" smtClean="0">
                <a:solidFill>
                  <a:srgbClr val="FF0000"/>
                </a:solidFill>
              </a:rPr>
              <a:t>マスタシートはパラメータシートより前に作成しておく必要が</a:t>
            </a:r>
            <a:r>
              <a:rPr lang="ja-JP" altLang="en-US" sz="1400" kern="0" smtClean="0">
                <a:solidFill>
                  <a:srgbClr val="FF0000"/>
                </a:solidFill>
              </a:rPr>
              <a:t>あります。</a:t>
            </a:r>
            <a:endParaRPr lang="en-US" altLang="ja-JP" sz="1400" kern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sz="1400" kern="0" smtClean="0">
                <a:solidFill>
                  <a:srgbClr val="FF0000"/>
                </a:solidFill>
              </a:rPr>
              <a:t>作成</a:t>
            </a:r>
            <a:r>
              <a:rPr lang="ja-JP" altLang="en-US" sz="1400" kern="0" dirty="0" smtClean="0">
                <a:solidFill>
                  <a:srgbClr val="FF0000"/>
                </a:solidFill>
              </a:rPr>
              <a:t>方法は</a:t>
            </a:r>
            <a:r>
              <a:rPr lang="ja-JP" altLang="en-US" sz="1400" kern="0" smtClean="0">
                <a:solidFill>
                  <a:srgbClr val="FF0000"/>
                </a:solidFill>
              </a:rPr>
              <a:t>実習スライド</a:t>
            </a:r>
            <a:r>
              <a:rPr lang="en-US" altLang="ja-JP" sz="1400" kern="0" smtClean="0">
                <a:solidFill>
                  <a:srgbClr val="FF0000"/>
                </a:solidFill>
              </a:rPr>
              <a:t>(</a:t>
            </a:r>
            <a:r>
              <a:rPr lang="ja-JP" altLang="en-US" sz="1400" kern="0" smtClean="0">
                <a:solidFill>
                  <a:srgbClr val="FF0000"/>
                </a:solidFill>
              </a:rPr>
              <a:t>作成中</a:t>
            </a:r>
            <a:r>
              <a:rPr lang="en-US" altLang="ja-JP" sz="1400" kern="0" smtClean="0">
                <a:solidFill>
                  <a:srgbClr val="FF0000"/>
                </a:solidFill>
              </a:rPr>
              <a:t>)</a:t>
            </a:r>
            <a:r>
              <a:rPr lang="ja-JP" altLang="en-US" sz="1400" kern="0" smtClean="0">
                <a:solidFill>
                  <a:srgbClr val="FF0000"/>
                </a:solidFill>
              </a:rPr>
              <a:t>を</a:t>
            </a:r>
            <a:r>
              <a:rPr lang="ja-JP" altLang="en-US" sz="1400" kern="0" dirty="0" smtClean="0">
                <a:solidFill>
                  <a:srgbClr val="FF0000"/>
                </a:solidFill>
              </a:rPr>
              <a:t>ご覧ください。</a:t>
            </a:r>
            <a:endParaRPr lang="en-US" altLang="ja-JP" sz="1400" kern="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kern="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90202" y="2608787"/>
            <a:ext cx="170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rgbClr val="002060"/>
                </a:solidFill>
                <a:latin typeface="+mn-ea"/>
              </a:rPr>
              <a:t>マスタシート</a:t>
            </a:r>
            <a:r>
              <a:rPr lang="en-US" altLang="ja-JP" sz="1400" b="1" smtClean="0">
                <a:solidFill>
                  <a:srgbClr val="002060"/>
                </a:solidFill>
                <a:latin typeface="+mn-ea"/>
              </a:rPr>
              <a:t>B</a:t>
            </a:r>
            <a:endParaRPr lang="ja-JP" altLang="en-US" sz="1400" b="1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62435"/>
              </p:ext>
            </p:extLst>
          </p:nvPr>
        </p:nvGraphicFramePr>
        <p:xfrm>
          <a:off x="5001163" y="2850525"/>
          <a:ext cx="3343464" cy="101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88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1503280682"/>
                    </a:ext>
                  </a:extLst>
                </a:gridCol>
              </a:tblGrid>
              <a:tr h="389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4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5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smtClean="0"/>
                        <a:t>値</a:t>
                      </a:r>
                      <a:r>
                        <a:rPr kumimoji="1" lang="en-US" altLang="ja-JP" sz="1100" b="1" smtClean="0"/>
                        <a:t>6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111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300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500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112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222</a:t>
                      </a:r>
                      <a:endParaRPr kumimoji="1" lang="ja-JP" altLang="en-US" sz="11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400</a:t>
                      </a:r>
                      <a:endParaRPr kumimoji="1" lang="ja-JP" altLang="en-US" sz="1100" b="1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smtClean="0"/>
                        <a:t>600</a:t>
                      </a:r>
                      <a:endParaRPr kumimoji="1" lang="ja-JP" altLang="en-US" sz="1100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98201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4991766" y="2873567"/>
            <a:ext cx="1112458" cy="10143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6288327" y="4457744"/>
            <a:ext cx="1134132" cy="1046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238190" y="2515773"/>
            <a:ext cx="8314374" cy="377033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3553" y="2238902"/>
            <a:ext cx="3888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マスタシートの利用イメージ</a:t>
            </a:r>
            <a:endParaRPr lang="ja-JP" altLang="en-US" sz="14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796135" y="5514282"/>
            <a:ext cx="1179635" cy="35380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AAA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796134" y="5857741"/>
            <a:ext cx="1179635" cy="353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smtClean="0">
                <a:latin typeface="+mn-ea"/>
              </a:rPr>
              <a:t>BBB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804972" y="4448958"/>
            <a:ext cx="1170797" cy="17398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左中かっこ 49"/>
          <p:cNvSpPr/>
          <p:nvPr/>
        </p:nvSpPr>
        <p:spPr bwMode="auto">
          <a:xfrm>
            <a:off x="2503862" y="5543186"/>
            <a:ext cx="268654" cy="659278"/>
          </a:xfrm>
          <a:prstGeom prst="leftBrac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71414" y="5738205"/>
            <a:ext cx="204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smtClean="0">
                <a:solidFill>
                  <a:srgbClr val="FF0000"/>
                </a:solidFill>
                <a:latin typeface="+mn-ea"/>
              </a:rPr>
              <a:t>プルダウン</a:t>
            </a:r>
            <a:endParaRPr lang="ja-JP" altLang="en-US" sz="1400" b="1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カギ線コネクタ 38"/>
          <p:cNvCxnSpPr>
            <a:stCxn id="16" idx="2"/>
            <a:endCxn id="14" idx="0"/>
          </p:cNvCxnSpPr>
          <p:nvPr/>
        </p:nvCxnSpPr>
        <p:spPr bwMode="auto">
          <a:xfrm rot="16200000" flipH="1">
            <a:off x="2080566" y="3139152"/>
            <a:ext cx="612009" cy="20076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カギ線コネクタ 47"/>
          <p:cNvCxnSpPr>
            <a:stCxn id="17" idx="2"/>
            <a:endCxn id="15" idx="0"/>
          </p:cNvCxnSpPr>
          <p:nvPr/>
        </p:nvCxnSpPr>
        <p:spPr bwMode="auto">
          <a:xfrm rot="16200000" flipH="1">
            <a:off x="3914964" y="3829607"/>
            <a:ext cx="606605" cy="6493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カギ線コネクタ 50"/>
          <p:cNvCxnSpPr>
            <a:stCxn id="30" idx="2"/>
            <a:endCxn id="40" idx="0"/>
          </p:cNvCxnSpPr>
          <p:nvPr/>
        </p:nvCxnSpPr>
        <p:spPr bwMode="auto">
          <a:xfrm rot="16200000" flipH="1">
            <a:off x="5916787" y="3519137"/>
            <a:ext cx="569815" cy="13073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角丸四角形 30"/>
          <p:cNvSpPr/>
          <p:nvPr/>
        </p:nvSpPr>
        <p:spPr bwMode="auto">
          <a:xfrm>
            <a:off x="252937" y="711531"/>
            <a:ext cx="8493534" cy="840470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マスタシートを使用するとパラメータシートの項目の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入力がプルダウン選択に。</a:t>
            </a:r>
            <a:r>
              <a:rPr lang="ja-JP" altLang="en-US" sz="2400" b="1" u="sng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入力</a:t>
            </a:r>
            <a:r>
              <a:rPr lang="ja-JP" altLang="en-US" sz="2400" b="1" u="sng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ミスの防止と作業効率の</a:t>
            </a:r>
            <a:r>
              <a:rPr lang="ja-JP" altLang="en-US" sz="2400" b="1" u="sng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向上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endParaRPr lang="ja-JP" altLang="en-US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4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smtClean="0"/>
              <a:t>3.9 </a:t>
            </a:r>
            <a:r>
              <a:rPr lang="ja-JP" altLang="en-US"/>
              <a:t>参照用パラメータシート 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1132" y="2237489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</a:rPr>
              <a:t>参照用パラメータシート</a:t>
            </a:r>
            <a:endParaRPr lang="ja-JP" altLang="en-US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188299" y="2499608"/>
            <a:ext cx="5519603" cy="3307966"/>
            <a:chOff x="134356" y="2507089"/>
            <a:chExt cx="5519603" cy="3307966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347189" y="2507089"/>
              <a:ext cx="4306770" cy="3307966"/>
              <a:chOff x="467430" y="2019687"/>
              <a:chExt cx="3744520" cy="2993533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430" y="2019687"/>
                <a:ext cx="3744520" cy="2883711"/>
              </a:xfrm>
              <a:prstGeom prst="rect">
                <a:avLst/>
              </a:prstGeom>
            </p:spPr>
          </p:pic>
          <p:sp>
            <p:nvSpPr>
              <p:cNvPr id="7" name="正方形/長方形 6"/>
              <p:cNvSpPr/>
              <p:nvPr/>
            </p:nvSpPr>
            <p:spPr bwMode="auto">
              <a:xfrm>
                <a:off x="467430" y="2019687"/>
                <a:ext cx="3744520" cy="2993533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sp>
          <p:nvSpPr>
            <p:cNvPr id="9" name="角丸四角形 8"/>
            <p:cNvSpPr/>
            <p:nvPr/>
          </p:nvSpPr>
          <p:spPr bwMode="auto">
            <a:xfrm>
              <a:off x="1523657" y="3599459"/>
              <a:ext cx="1063245" cy="241020"/>
            </a:xfrm>
            <a:prstGeom prst="roundRect">
              <a:avLst>
                <a:gd name="adj" fmla="val 6391"/>
              </a:avLst>
            </a:prstGeom>
            <a:noFill/>
            <a:ln w="4826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740583" y="3599459"/>
              <a:ext cx="1138189" cy="241019"/>
            </a:xfrm>
            <a:prstGeom prst="roundRect">
              <a:avLst/>
            </a:prstGeom>
            <a:noFill/>
            <a:ln w="4826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13" name="カギ線コネクタ 12"/>
            <p:cNvCxnSpPr>
              <a:stCxn id="15" idx="0"/>
              <a:endCxn id="9" idx="1"/>
            </p:cNvCxnSpPr>
            <p:nvPr/>
          </p:nvCxnSpPr>
          <p:spPr bwMode="auto">
            <a:xfrm rot="5400000" flipH="1" flipV="1">
              <a:off x="1046949" y="3445595"/>
              <a:ext cx="202333" cy="751083"/>
            </a:xfrm>
            <a:prstGeom prst="bentConnector2">
              <a:avLst/>
            </a:prstGeom>
            <a:solidFill>
              <a:schemeClr val="bg1"/>
            </a:solidFill>
            <a:ln w="4826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134356" y="3922302"/>
              <a:ext cx="1276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smtClean="0">
                  <a:solidFill>
                    <a:srgbClr val="FF0000"/>
                  </a:solidFill>
                </a:rPr>
                <a:t>ホスト名を選択</a:t>
              </a:r>
              <a:endParaRPr kumimoji="1" lang="en-US" altLang="ja-JP" sz="1200" b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カギ線コネクタ 24"/>
            <p:cNvCxnSpPr>
              <a:stCxn id="27" idx="1"/>
              <a:endCxn id="24" idx="2"/>
            </p:cNvCxnSpPr>
            <p:nvPr/>
          </p:nvCxnSpPr>
          <p:spPr bwMode="auto">
            <a:xfrm rot="10800000">
              <a:off x="3309678" y="3840479"/>
              <a:ext cx="875330" cy="378221"/>
            </a:xfrm>
            <a:prstGeom prst="bentConnector2">
              <a:avLst/>
            </a:prstGeom>
            <a:solidFill>
              <a:schemeClr val="bg1"/>
            </a:solidFill>
            <a:ln w="4826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テキスト ボックス 26"/>
            <p:cNvSpPr txBox="1"/>
            <p:nvPr/>
          </p:nvSpPr>
          <p:spPr>
            <a:xfrm>
              <a:off x="4185008" y="4080199"/>
              <a:ext cx="1290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b="1" smtClean="0">
                  <a:solidFill>
                    <a:srgbClr val="FF0000"/>
                  </a:solidFill>
                </a:rPr>
                <a:t>基準日時を入力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-433459" y="5980573"/>
            <a:ext cx="940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ja-JP" altLang="en-US" smtClean="0"/>
              <a:t>基</a:t>
            </a:r>
            <a:r>
              <a:rPr lang="ja-JP" altLang="en-US"/>
              <a:t>準日時を指定せずに検索すると</a:t>
            </a:r>
            <a:r>
              <a:rPr lang="ja-JP" altLang="en-US" smtClean="0"/>
              <a:t>、最新</a:t>
            </a:r>
            <a:r>
              <a:rPr lang="ja-JP" altLang="en-US"/>
              <a:t>の基準日のデータが表示されます。</a:t>
            </a:r>
            <a:endParaRPr lang="en-US" altLang="ja-JP"/>
          </a:p>
        </p:txBody>
      </p:sp>
      <p:sp>
        <p:nvSpPr>
          <p:cNvPr id="16" name="角丸四角形 15"/>
          <p:cNvSpPr/>
          <p:nvPr/>
        </p:nvSpPr>
        <p:spPr bwMode="auto">
          <a:xfrm>
            <a:off x="179512" y="715274"/>
            <a:ext cx="8493534" cy="1334489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ホスト用メニューグループのパラメータシートから「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ホスト名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」・「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基準日時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」をキーとして、</a:t>
            </a:r>
            <a:r>
              <a:rPr lang="ja-JP" altLang="en-US" sz="2400" b="1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任意の</a:t>
            </a:r>
            <a:r>
              <a:rPr lang="ja-JP" altLang="en-US" sz="2400" b="1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時点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のパラメータを検索できます。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0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80680"/>
            <a:ext cx="8784000" cy="468000"/>
          </a:xfrm>
        </p:spPr>
        <p:txBody>
          <a:bodyPr/>
          <a:lstStyle/>
          <a:p>
            <a:r>
              <a:rPr lang="en-US" altLang="ja-JP" smtClean="0"/>
              <a:t>3.9.1 </a:t>
            </a:r>
            <a:r>
              <a:rPr lang="ja-JP" altLang="en-US"/>
              <a:t>補足</a:t>
            </a:r>
            <a:r>
              <a:rPr lang="en-US" altLang="ja-JP"/>
              <a:t>&lt;</a:t>
            </a:r>
            <a:r>
              <a:rPr lang="ja-JP" altLang="en-US"/>
              <a:t>基準日時</a:t>
            </a:r>
            <a:r>
              <a:rPr lang="en-US" altLang="ja-JP"/>
              <a:t>&gt;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504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ja-JP" altLang="en-US" sz="2000" smtClean="0"/>
              <a:t>基</a:t>
            </a:r>
            <a:r>
              <a:rPr lang="ja-JP" altLang="en-US" sz="2000" dirty="0"/>
              <a:t>準日時とは</a:t>
            </a:r>
            <a:r>
              <a:rPr lang="ja-JP" altLang="en-US" sz="2000" dirty="0" smtClean="0"/>
              <a:t>？</a:t>
            </a:r>
            <a:endParaRPr lang="en-US" altLang="ja-JP" sz="2000" dirty="0" smtClean="0"/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ja-JP" altLang="en-US" sz="1600" dirty="0" smtClean="0"/>
              <a:t> 該当</a:t>
            </a:r>
            <a:r>
              <a:rPr lang="ja-JP" altLang="en-US" sz="1600" dirty="0"/>
              <a:t>のオペレーションが過去に一度でも実行されたことがあれば「最終実行日時」、一度も実行されたことがなければ「実施予定日時」が</a:t>
            </a:r>
            <a:r>
              <a:rPr lang="ja-JP" altLang="en-US" sz="1600" dirty="0" smtClean="0"/>
              <a:t>「基準</a:t>
            </a:r>
            <a:r>
              <a:rPr lang="ja-JP" altLang="en-US" sz="1600" dirty="0"/>
              <a:t>日時」と</a:t>
            </a:r>
            <a:r>
              <a:rPr lang="ja-JP" altLang="en-US" sz="1600"/>
              <a:t>なります</a:t>
            </a:r>
            <a:r>
              <a:rPr lang="ja-JP" altLang="en-US" sz="1600" smtClean="0"/>
              <a:t>。</a:t>
            </a:r>
            <a:endParaRPr lang="en-US" altLang="ja-JP" sz="1200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700" dirty="0"/>
          </a:p>
          <a:p>
            <a:pPr lvl="1"/>
            <a:endParaRPr lang="en-US" altLang="ja-JP" sz="1700" dirty="0" smtClean="0"/>
          </a:p>
          <a:p>
            <a:pPr lvl="1"/>
            <a:endParaRPr lang="en-US" altLang="ja-JP" sz="1400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32415"/>
              </p:ext>
            </p:extLst>
          </p:nvPr>
        </p:nvGraphicFramePr>
        <p:xfrm>
          <a:off x="305595" y="2276872"/>
          <a:ext cx="8557145" cy="165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対象ホスト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オペレーション名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実施予定日時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smtClean="0">
                          <a:effectLst/>
                        </a:rPr>
                        <a:t>最終実行日時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基準日時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12/24 </a:t>
                      </a:r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/>
              <a:t>基準日時の設定例</a:t>
            </a:r>
            <a:endParaRPr lang="ja-JP" altLang="en-US" sz="1400" b="1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>
                <a:latin typeface="+mn-ea"/>
              </a:rPr>
              <a:t>※No2,No3</a:t>
            </a:r>
            <a:r>
              <a:rPr lang="ja-JP" altLang="en-US" sz="1400" smtClean="0">
                <a:latin typeface="+mn-ea"/>
              </a:rPr>
              <a:t>のオペレーションは未実行</a:t>
            </a:r>
            <a:endParaRPr lang="en-US" altLang="ja-JP" sz="1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 smtClean="0"/>
              <a:t>参照用</a:t>
            </a:r>
            <a:r>
              <a:rPr lang="ja-JP" altLang="en-US"/>
              <a:t>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127" y="346221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/>
              <a:t>【</a:t>
            </a:r>
            <a:r>
              <a:rPr lang="ja-JP" altLang="en-US" sz="1400" b="1" smtClean="0"/>
              <a:t>ホスト</a:t>
            </a:r>
            <a:r>
              <a:rPr lang="en-US" altLang="ja-JP" sz="1400" b="1" smtClean="0"/>
              <a:t>A</a:t>
            </a:r>
            <a:r>
              <a:rPr lang="ja-JP" altLang="en-US" sz="1400" b="1" smtClean="0"/>
              <a:t>の作業スケジュール</a:t>
            </a:r>
            <a:r>
              <a:rPr lang="en-US" altLang="ja-JP" sz="1400" b="1" smtClean="0"/>
              <a:t>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63893" y="3727919"/>
            <a:ext cx="8215242" cy="26858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61392"/>
              </p:ext>
            </p:extLst>
          </p:nvPr>
        </p:nvGraphicFramePr>
        <p:xfrm>
          <a:off x="285234" y="1783530"/>
          <a:ext cx="8169038" cy="132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83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224248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50824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96627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ホスト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/>
                        <a:t>オペレーション</a:t>
                      </a:r>
                      <a:r>
                        <a:rPr kumimoji="1" lang="ja-JP" altLang="en-US" sz="1400" smtClean="0"/>
                        <a:t>基準</a:t>
                      </a:r>
                      <a:r>
                        <a:rPr kumimoji="1" lang="ja-JP" altLang="en-US" sz="1400" dirty="0" smtClean="0"/>
                        <a:t>日時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</a:rPr>
                        <a:t>パラメータ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/>
                        <a:t>ホスト</a:t>
                      </a:r>
                      <a:r>
                        <a:rPr kumimoji="1" lang="en-US" altLang="ja-JP" sz="140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オペレーション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40629" y="1526704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/>
              <a:t>パラメータシート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925924" y="3068918"/>
            <a:ext cx="379315" cy="32432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05238" y="3254740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smtClean="0"/>
              <a:t>“</a:t>
            </a:r>
            <a:r>
              <a:rPr kumimoji="1" lang="ja-JP" altLang="en-US" sz="1200" smtClean="0"/>
              <a:t>パラメータ</a:t>
            </a:r>
            <a:r>
              <a:rPr kumimoji="1" lang="en-US" altLang="ja-JP" sz="1200" smtClean="0"/>
              <a:t>A”</a:t>
            </a:r>
            <a:r>
              <a:rPr kumimoji="1" lang="ja-JP" altLang="en-US" sz="1200" smtClean="0"/>
              <a:t>をホストに対して設定するオペレーション</a:t>
            </a:r>
            <a:endParaRPr kumimoji="1" lang="ja-JP" altLang="en-US" sz="120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826882" y="2103863"/>
            <a:ext cx="2198082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57590" y="782259"/>
            <a:ext cx="8035154" cy="623987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1094975" y="856279"/>
            <a:ext cx="6192860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10/1</a:t>
            </a:r>
            <a:r>
              <a:rPr lang="en-US" altLang="ja-JP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実行日</a:t>
            </a:r>
            <a:r>
              <a:rPr lang="en-US" altLang="ja-JP" sz="1600" b="1" u="sng" kern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sz="1800" u="sng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にケース①～ケース④を実行します。</a:t>
            </a:r>
            <a:endParaRPr lang="ja-JP" altLang="en-US" sz="1800" u="sng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8" name="楕円 47"/>
          <p:cNvSpPr/>
          <p:nvPr/>
        </p:nvSpPr>
        <p:spPr bwMode="auto">
          <a:xfrm>
            <a:off x="169547" y="657219"/>
            <a:ext cx="1018077" cy="833015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37157" y="886102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092464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657670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31947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18464" y="5632168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102" y="4763067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“AAA”</a:t>
            </a:r>
            <a:r>
              <a:rPr lang="ja-JP" altLang="en-US" sz="1200" b="1" smtClean="0"/>
              <a:t>を設定</a:t>
            </a:r>
            <a:endParaRPr lang="ja-JP" altLang="en-US" sz="1200" b="1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51837" y="4763067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“BBB”</a:t>
            </a:r>
            <a:r>
              <a:rPr lang="ja-JP" altLang="en-US" sz="1200" b="1" smtClean="0"/>
              <a:t>を設定</a:t>
            </a:r>
            <a:endParaRPr lang="ja-JP" altLang="en-US" sz="1200" b="1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02799" y="4714329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smtClean="0">
                <a:solidFill>
                  <a:srgbClr val="FF0000"/>
                </a:solidFill>
              </a:rPr>
              <a:t>“CCC</a:t>
            </a:r>
            <a:r>
              <a:rPr lang="en-US" altLang="ja-JP" sz="1400" b="1">
                <a:solidFill>
                  <a:srgbClr val="FF0000"/>
                </a:solidFill>
              </a:rPr>
              <a:t>”</a:t>
            </a:r>
            <a:r>
              <a:rPr lang="ja-JP" altLang="en-US" sz="1200" b="1"/>
              <a:t>を</a:t>
            </a:r>
            <a:r>
              <a:rPr lang="ja-JP" altLang="en-US" sz="1200" b="1" smtClean="0"/>
              <a:t>設定</a:t>
            </a:r>
            <a:endParaRPr lang="ja-JP" altLang="en-US" sz="1200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37504" y="4744558"/>
            <a:ext cx="738975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smtClean="0">
                <a:solidFill>
                  <a:schemeClr val="bg1"/>
                </a:solidFill>
              </a:rPr>
              <a:t>実行日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39752" y="5657894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2855" y="6109276"/>
            <a:ext cx="232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rgbClr val="00DA63"/>
                </a:solidFill>
              </a:rPr>
              <a:t>基準日時</a:t>
            </a:r>
            <a:r>
              <a:rPr kumimoji="1" lang="en-US" altLang="ja-JP" sz="1400" b="1" smtClean="0">
                <a:solidFill>
                  <a:srgbClr val="00DA63"/>
                </a:solidFill>
              </a:rPr>
              <a:t>(</a:t>
            </a:r>
            <a:r>
              <a:rPr kumimoji="1" lang="ja-JP" altLang="en-US" sz="1400" b="1" smtClean="0">
                <a:solidFill>
                  <a:srgbClr val="00DA63"/>
                </a:solidFill>
              </a:rPr>
              <a:t>時間は省略</a:t>
            </a:r>
            <a:r>
              <a:rPr kumimoji="1" lang="en-US" altLang="ja-JP" sz="1400" b="1" smtClean="0">
                <a:solidFill>
                  <a:srgbClr val="00DA63"/>
                </a:solidFill>
              </a:rPr>
              <a:t>)</a:t>
            </a:r>
            <a:endParaRPr kumimoji="1" lang="ja-JP" altLang="en-US" sz="1600" b="1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99129" y="5632438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22398" y="4344295"/>
            <a:ext cx="210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06879" y="4357285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33169" y="4357334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オペレーション</a:t>
            </a:r>
            <a:r>
              <a:rPr lang="en-US" altLang="ja-JP" sz="1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endParaRPr lang="ja-JP" altLang="en-US" sz="14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019299" y="3874944"/>
            <a:ext cx="232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実行オペレーション</a:t>
            </a:r>
            <a:endParaRPr kumimoji="1" lang="ja-JP" altLang="en-US" sz="1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22398" y="4290375"/>
            <a:ext cx="7664008" cy="39000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67544" y="5294184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904999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60032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80312" y="5065035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0873" y="789337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(2/5)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912072" y="1002073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準日時に</a:t>
            </a:r>
            <a:r>
              <a:rPr lang="ja-JP" altLang="en-US" sz="1800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9/1 00:00:00</a:t>
            </a:r>
            <a:r>
              <a:rPr lang="ja-JP" altLang="en-US" sz="1800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して検索を実行</a:t>
            </a:r>
            <a:endParaRPr lang="en-US" altLang="ja-JP" sz="16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02073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564481" y="5304914"/>
            <a:ext cx="6725506" cy="91403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9/1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の時点ではパラメータ</a:t>
            </a:r>
            <a:r>
              <a:rPr lang="ja-JP" altLang="en-US" sz="18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は設定されていないため、</a:t>
            </a:r>
            <a:r>
              <a:rPr lang="ja-JP" altLang="en-US" sz="1800" u="sng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該当する検索結果はありません。</a:t>
            </a:r>
          </a:p>
        </p:txBody>
      </p:sp>
      <p:sp>
        <p:nvSpPr>
          <p:cNvPr id="41" name="楕円 40"/>
          <p:cNvSpPr/>
          <p:nvPr/>
        </p:nvSpPr>
        <p:spPr bwMode="auto">
          <a:xfrm>
            <a:off x="178028" y="5296963"/>
            <a:ext cx="1049075" cy="940894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</a:t>
            </a:r>
            <a:r>
              <a:rPr lang="ja-JP" altLang="en-US" sz="1600" b="1" smtClean="0"/>
              <a:t>と基準日時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188273"/>
            <a:ext cx="8215242" cy="267717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38322" y="2400202"/>
            <a:ext cx="7534078" cy="1888300"/>
            <a:chOff x="638322" y="2400202"/>
            <a:chExt cx="7534078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38322" y="2400202"/>
              <a:ext cx="1750691" cy="479075"/>
              <a:chOff x="643966" y="2400202"/>
              <a:chExt cx="1951015" cy="479075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43966" y="2485205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520857" y="2976975"/>
              <a:ext cx="855646" cy="406120"/>
              <a:chOff x="643966" y="2400202"/>
              <a:chExt cx="1951015" cy="510932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(3/5)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24415" y="803851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943032" y="1045573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準日時に</a:t>
            </a:r>
            <a:r>
              <a:rPr lang="ja-JP" altLang="en-US" sz="1800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10/2 00:00:00</a:t>
            </a:r>
            <a:r>
              <a:rPr lang="ja-JP" altLang="en-US" sz="1800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して検索を実行</a:t>
            </a:r>
            <a:endParaRPr lang="en-US" altLang="ja-JP" sz="16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8" name="楕円 47"/>
          <p:cNvSpPr/>
          <p:nvPr/>
        </p:nvSpPr>
        <p:spPr bwMode="auto">
          <a:xfrm>
            <a:off x="137963" y="742737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0774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122812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624643" y="5244204"/>
            <a:ext cx="6725506" cy="98525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 bwMode="gray">
          <a:xfrm>
            <a:off x="989971" y="5277738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10/2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時点では“パラメータ</a:t>
            </a:r>
            <a:r>
              <a:rPr lang="en-US" altLang="ja-JP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には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が設定されているため、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56" name="楕円 55"/>
          <p:cNvSpPr/>
          <p:nvPr/>
        </p:nvSpPr>
        <p:spPr bwMode="auto">
          <a:xfrm>
            <a:off x="238191" y="5214894"/>
            <a:ext cx="1149134" cy="1046368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4574" y="5522644"/>
            <a:ext cx="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6114" y="1848540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スケジュールと基準日時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47982" y="2226849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83568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35526" cy="479075"/>
              <a:chOff x="725507" y="2400202"/>
              <a:chExt cx="2035526" cy="479075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810018" y="2511138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54422" y="2897021"/>
              <a:ext cx="855646" cy="369200"/>
              <a:chOff x="643966" y="2400202"/>
              <a:chExt cx="1951015" cy="510932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(4/5)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3843" y="1266446"/>
            <a:ext cx="34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ホスト</a:t>
            </a:r>
            <a:r>
              <a:rPr lang="en-US" altLang="ja-JP" sz="1200" b="1" smtClean="0"/>
              <a:t>A</a:t>
            </a:r>
            <a:r>
              <a:rPr lang="ja-JP" altLang="en-US" sz="1200" b="1" smtClean="0"/>
              <a:t>の作業</a:t>
            </a:r>
            <a:r>
              <a:rPr lang="ja-JP" altLang="en-US" sz="1200" b="1"/>
              <a:t>スケジュール</a:t>
            </a:r>
            <a:r>
              <a:rPr lang="ja-JP" altLang="en-US" sz="1200" b="1" smtClean="0"/>
              <a:t>と指定日時</a:t>
            </a:r>
            <a:r>
              <a:rPr lang="en-US" altLang="ja-JP" sz="1200" b="1" smtClean="0"/>
              <a:t>】</a:t>
            </a:r>
            <a:endParaRPr lang="en-US" altLang="ja-JP" sz="1200" b="1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8262" y="861588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972426" y="1089906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基準日時に</a:t>
            </a:r>
            <a:r>
              <a:rPr lang="ja-JP" altLang="en-US" sz="1800" b="1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</a:t>
            </a:r>
            <a:r>
              <a:rPr lang="en-US" altLang="ja-JP" sz="1800" b="1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12/23 00:00:00</a:t>
            </a:r>
            <a:r>
              <a:rPr lang="ja-JP" altLang="en-US" sz="1800" b="1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を指定して検索を実行</a:t>
            </a:r>
            <a:endParaRPr lang="ja-JP" altLang="en-US" sz="18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231810" y="800474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4621" y="10170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618262" y="5073785"/>
            <a:ext cx="6725506" cy="985254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コンテンツ プレースホルダー 2"/>
          <p:cNvSpPr txBox="1">
            <a:spLocks/>
          </p:cNvSpPr>
          <p:nvPr/>
        </p:nvSpPr>
        <p:spPr bwMode="gray">
          <a:xfrm>
            <a:off x="972426" y="5132136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12/23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時点では“パラメータ</a:t>
            </a:r>
            <a:r>
              <a:rPr lang="en-US" altLang="ja-JP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には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BBB”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が設定されているため</a:t>
            </a:r>
            <a:r>
              <a:rPr lang="ja-JP" altLang="en-US" sz="180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BBB”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45" name="楕円 44"/>
          <p:cNvSpPr/>
          <p:nvPr/>
        </p:nvSpPr>
        <p:spPr bwMode="auto">
          <a:xfrm>
            <a:off x="231810" y="5036524"/>
            <a:ext cx="1149134" cy="1046368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3679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1810" y="1870764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smtClean="0"/>
              <a:t>【</a:t>
            </a:r>
            <a:r>
              <a:rPr lang="ja-JP" altLang="en-US" sz="1600" b="1" smtClean="0"/>
              <a:t>ホスト</a:t>
            </a:r>
            <a:r>
              <a:rPr lang="en-US" altLang="ja-JP" sz="1600" b="1" smtClean="0"/>
              <a:t>A</a:t>
            </a:r>
            <a:r>
              <a:rPr lang="ja-JP" altLang="en-US" sz="1600" b="1" smtClean="0"/>
              <a:t>の作業</a:t>
            </a:r>
            <a:r>
              <a:rPr lang="ja-JP" altLang="en-US" sz="1600" b="1"/>
              <a:t>スケジュール</a:t>
            </a:r>
            <a:r>
              <a:rPr lang="ja-JP" altLang="en-US" sz="1600" b="1" smtClean="0"/>
              <a:t>と検索日時</a:t>
            </a:r>
            <a:r>
              <a:rPr lang="en-US" altLang="ja-JP" sz="1600" b="1" smtClean="0"/>
              <a:t>】</a:t>
            </a:r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463678" y="2249073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771049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200" b="1" smtClean="0"/>
                <a:t>を設定</a:t>
              </a:r>
              <a:endParaRPr lang="ja-JP" altLang="en-US" sz="1200" b="1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20456" y="2438144"/>
              <a:ext cx="2096402" cy="479075"/>
              <a:chOff x="663317" y="2298408"/>
              <a:chExt cx="2096402" cy="479075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808704" y="2432934"/>
                <a:ext cx="1951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>
                    <a:solidFill>
                      <a:srgbClr val="FF0000"/>
                    </a:solidFill>
                  </a:rPr>
                  <a:t>基</a:t>
                </a:r>
                <a:r>
                  <a:rPr lang="ja-JP" altLang="en-US" sz="1400" b="1" smtClean="0">
                    <a:solidFill>
                      <a:srgbClr val="FF0000"/>
                    </a:solidFill>
                  </a:rPr>
                  <a:t>準日時に指定</a:t>
                </a:r>
                <a:endParaRPr kumimoji="1" lang="ja-JP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307876" y="2931378"/>
              <a:ext cx="855646" cy="346180"/>
              <a:chOff x="643966" y="2400202"/>
              <a:chExt cx="1951015" cy="479075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43966" y="2437220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3.10 </a:t>
            </a:r>
            <a:r>
              <a:rPr lang="ja-JP" altLang="en-US"/>
              <a:t>参照用パラメータシートの</a:t>
            </a:r>
            <a:r>
              <a:rPr lang="ja-JP" altLang="en-US" smtClean="0"/>
              <a:t>利用例</a:t>
            </a:r>
            <a:r>
              <a:rPr lang="en-US" altLang="ja-JP" smtClean="0"/>
              <a:t>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63892" y="2197333"/>
            <a:ext cx="8215242" cy="24233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7315" y="1871140"/>
            <a:ext cx="49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/>
              <a:t>【</a:t>
            </a:r>
            <a:r>
              <a:rPr lang="ja-JP" altLang="en-US" sz="1600" b="1"/>
              <a:t>ホスト</a:t>
            </a:r>
            <a:r>
              <a:rPr lang="en-US" altLang="ja-JP" sz="1600" b="1"/>
              <a:t>A</a:t>
            </a:r>
            <a:r>
              <a:rPr lang="ja-JP" altLang="en-US" sz="1600" b="1"/>
              <a:t>の作業スケジュールと</a:t>
            </a:r>
            <a:r>
              <a:rPr lang="ja-JP" altLang="en-US" sz="1600" b="1" smtClean="0"/>
              <a:t>検索日時</a:t>
            </a:r>
            <a:r>
              <a:rPr lang="en-US" altLang="ja-JP" sz="1600" b="1"/>
              <a:t>】</a:t>
            </a:r>
            <a:endParaRPr lang="en-US" altLang="ja-JP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2781" y="1212907"/>
            <a:ext cx="34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smtClean="0"/>
              <a:t>【</a:t>
            </a:r>
            <a:r>
              <a:rPr lang="ja-JP" altLang="en-US" sz="1200" b="1" smtClean="0"/>
              <a:t>ホスト</a:t>
            </a:r>
            <a:r>
              <a:rPr lang="en-US" altLang="ja-JP" sz="1200" b="1" smtClean="0"/>
              <a:t>A</a:t>
            </a:r>
            <a:r>
              <a:rPr lang="ja-JP" altLang="en-US" sz="1200" b="1" smtClean="0"/>
              <a:t>の作業</a:t>
            </a:r>
            <a:r>
              <a:rPr lang="ja-JP" altLang="en-US" sz="1200" b="1"/>
              <a:t>スケジュール</a:t>
            </a:r>
            <a:r>
              <a:rPr lang="ja-JP" altLang="en-US" sz="1200" b="1" smtClean="0"/>
              <a:t>と指定日時</a:t>
            </a:r>
            <a:r>
              <a:rPr lang="en-US" altLang="ja-JP" sz="1200" b="1" smtClean="0"/>
              <a:t>】</a:t>
            </a:r>
            <a:endParaRPr lang="en-US" altLang="ja-JP" sz="1200" b="1" dirty="0"/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97200" y="808049"/>
            <a:ext cx="6725506" cy="83933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1015817" y="1049771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</a:t>
            </a:r>
            <a:r>
              <a:rPr lang="ja-JP" altLang="en-US" sz="1800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準日時</a:t>
            </a:r>
            <a:r>
              <a:rPr lang="ja-JP" altLang="en-US" sz="1800" ker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</a:t>
            </a:r>
            <a:r>
              <a:rPr lang="ja-JP" altLang="en-US" sz="1800" kern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空白</a:t>
            </a:r>
            <a:r>
              <a:rPr lang="ja-JP" altLang="en-US" sz="1800" kern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の状態で検索</a:t>
            </a:r>
            <a:r>
              <a:rPr lang="ja-JP" altLang="en-US" sz="1800" ker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検索を実行</a:t>
            </a:r>
            <a:endParaRPr lang="ja-JP" altLang="en-US" sz="1600" kern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126044" y="746935"/>
            <a:ext cx="1065480" cy="912789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7793" y="98223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r>
              <a:rPr lang="ja-JP" altLang="en-US" b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0194" y="5029488"/>
            <a:ext cx="6704444" cy="1095821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コンテンツ プレースホルダー 2"/>
          <p:cNvSpPr txBox="1">
            <a:spLocks/>
          </p:cNvSpPr>
          <p:nvPr/>
        </p:nvSpPr>
        <p:spPr bwMode="gray">
          <a:xfrm>
            <a:off x="920443" y="5098628"/>
            <a:ext cx="6192860" cy="79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基準日時が空白の状態で検索すると、検索を実行した日時から見て</a:t>
            </a:r>
            <a:r>
              <a:rPr lang="ja-JP" altLang="en-US" sz="180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最新の値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が検索結果として表示されます。よって</a:t>
            </a:r>
            <a:r>
              <a:rPr lang="ja-JP" altLang="en-US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“</a:t>
            </a:r>
            <a:r>
              <a:rPr lang="en-US" altLang="ja-JP" sz="180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AAA”</a:t>
            </a:r>
            <a:r>
              <a:rPr lang="ja-JP" altLang="en-US" sz="180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が検索結果として表示されます。</a:t>
            </a:r>
          </a:p>
        </p:txBody>
      </p:sp>
      <p:sp>
        <p:nvSpPr>
          <p:cNvPr id="40" name="楕円 39"/>
          <p:cNvSpPr/>
          <p:nvPr/>
        </p:nvSpPr>
        <p:spPr bwMode="auto">
          <a:xfrm>
            <a:off x="126044" y="5005225"/>
            <a:ext cx="1228300" cy="1123592"/>
          </a:xfrm>
          <a:prstGeom prst="ellipse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bg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97541" y="533481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804474" y="2839801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“AAA”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“CCC</a:t>
              </a:r>
              <a:r>
                <a:rPr lang="en-US" altLang="ja-JP" sz="1600" b="1">
                  <a:solidFill>
                    <a:srgbClr val="FF0000"/>
                  </a:solidFill>
                </a:rPr>
                <a:t>”</a:t>
              </a:r>
              <a:r>
                <a:rPr lang="ja-JP" altLang="en-US" sz="1100" b="1"/>
                <a:t>を</a:t>
              </a:r>
              <a:r>
                <a:rPr lang="ja-JP" altLang="en-US" sz="1100" b="1" smtClean="0"/>
                <a:t>設定</a:t>
              </a:r>
              <a:endParaRPr lang="ja-JP" altLang="en-US" sz="11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smtClean="0">
                  <a:solidFill>
                    <a:srgbClr val="FF0000"/>
                  </a:solidFill>
                </a:rPr>
                <a:t>“BBB”</a:t>
              </a:r>
              <a:r>
                <a:rPr lang="ja-JP" altLang="en-US" sz="1100" b="1" smtClean="0"/>
                <a:t>を設定</a:t>
              </a:r>
              <a:endParaRPr lang="ja-JP" altLang="en-US" sz="1100" b="1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62523" y="2839801"/>
              <a:ext cx="855646" cy="369200"/>
              <a:chOff x="643966" y="2400202"/>
              <a:chExt cx="1951015" cy="510932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43966" y="2485205"/>
                <a:ext cx="1951015" cy="42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b="1">
                    <a:solidFill>
                      <a:schemeClr val="bg1"/>
                    </a:solidFill>
                  </a:rPr>
                  <a:t>実行日</a:t>
                </a: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1.1 </a:t>
            </a:r>
            <a:r>
              <a:rPr lang="ja-JP" altLang="en-US"/>
              <a:t>本書について</a:t>
            </a:r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smtClean="0">
                <a:latin typeface="+mn-ea"/>
              </a:rPr>
              <a:t>本書</a:t>
            </a:r>
            <a:r>
              <a:rPr lang="ja-JP" altLang="en-US">
                <a:latin typeface="+mn-ea"/>
              </a:rPr>
              <a:t>では、</a:t>
            </a:r>
            <a:r>
              <a:rPr lang="ja-JP" altLang="en-US" kern="0" smtClean="0"/>
              <a:t>メニューグループ「ホストグループ管理」「パラメータシート作成」「マスタ作成」に</a:t>
            </a:r>
            <a:r>
              <a:rPr lang="ja-JP" altLang="en-US" kern="0"/>
              <a:t>ついて解説しています。</a:t>
            </a:r>
            <a:r>
              <a:rPr lang="en-US" altLang="ja-JP" kern="0"/>
              <a:t> </a:t>
            </a:r>
          </a:p>
          <a:p>
            <a:pPr lvl="1"/>
            <a:r>
              <a:rPr lang="ja-JP" altLang="en-US" kern="0" smtClean="0"/>
              <a:t>本書は</a:t>
            </a:r>
            <a:r>
              <a:rPr lang="en-US" altLang="ja-JP" kern="0"/>
              <a:t>Exastro IT Automation</a:t>
            </a:r>
            <a:r>
              <a:rPr lang="ja-JP" altLang="en-US" kern="0" smtClean="0"/>
              <a:t>の概念説明、機能紹介を目的としております。</a:t>
            </a:r>
            <a:endParaRPr lang="en-US" altLang="ja-JP" kern="0" smtClean="0"/>
          </a:p>
          <a:p>
            <a:pPr lvl="1"/>
            <a:r>
              <a:rPr lang="ja-JP" altLang="en-US" b="1" kern="0"/>
              <a:t>実習編</a:t>
            </a:r>
            <a:r>
              <a:rPr lang="en-US" altLang="ja-JP" b="1" kern="0" smtClean="0"/>
              <a:t>(</a:t>
            </a:r>
            <a:r>
              <a:rPr lang="ja-JP" altLang="en-US" b="1" kern="0" smtClean="0"/>
              <a:t>作成中</a:t>
            </a:r>
            <a:r>
              <a:rPr lang="en-US" altLang="ja-JP" b="1" kern="0"/>
              <a:t>)</a:t>
            </a:r>
            <a:r>
              <a:rPr lang="ja-JP" altLang="en-US" kern="0" smtClean="0"/>
              <a:t>では</a:t>
            </a:r>
            <a:r>
              <a:rPr lang="en-US" altLang="ja-JP" kern="0" smtClean="0"/>
              <a:t>ITA</a:t>
            </a:r>
            <a:r>
              <a:rPr lang="ja-JP" altLang="en-US" kern="0" smtClean="0"/>
              <a:t>画面を用いて解説していますので合わせてご覧ください。</a:t>
            </a:r>
            <a:endParaRPr lang="en-US" altLang="ja-JP" kern="0" smtClean="0"/>
          </a:p>
          <a:p>
            <a:pPr lvl="1"/>
            <a:r>
              <a:rPr lang="ja-JP" altLang="en-US" kern="0" smtClean="0">
                <a:latin typeface="+mn-ea"/>
                <a:hlinkClick r:id="rId2"/>
              </a:rPr>
              <a:t>利用手順マニュアル</a:t>
            </a:r>
            <a:r>
              <a:rPr lang="ja-JP" altLang="en-US" kern="0" smtClean="0">
                <a:latin typeface="+mn-ea"/>
              </a:rPr>
              <a:t>では各機能についてより詳細な仕様を掲載しています。</a:t>
            </a:r>
            <a:endParaRPr lang="en-US" altLang="ja-JP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95536" y="2438852"/>
            <a:ext cx="5040700" cy="3417542"/>
            <a:chOff x="611450" y="3140960"/>
            <a:chExt cx="4197500" cy="280839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50" y="3140960"/>
              <a:ext cx="4197500" cy="28083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角丸四角形 7"/>
            <p:cNvSpPr/>
            <p:nvPr/>
          </p:nvSpPr>
          <p:spPr bwMode="auto">
            <a:xfrm>
              <a:off x="613802" y="3599583"/>
              <a:ext cx="958607" cy="918039"/>
            </a:xfrm>
            <a:prstGeom prst="roundRect">
              <a:avLst>
                <a:gd name="adj" fmla="val 634"/>
              </a:avLst>
            </a:prstGeom>
            <a:noFill/>
            <a:ln w="5715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688116" y="3599583"/>
              <a:ext cx="914142" cy="918039"/>
            </a:xfrm>
            <a:prstGeom prst="roundRect">
              <a:avLst>
                <a:gd name="adj" fmla="val 634"/>
              </a:avLst>
            </a:prstGeom>
            <a:noFill/>
            <a:ln w="5715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2748600" y="3599583"/>
              <a:ext cx="949814" cy="902499"/>
            </a:xfrm>
            <a:prstGeom prst="roundRect">
              <a:avLst>
                <a:gd name="adj" fmla="val 634"/>
              </a:avLst>
            </a:prstGeom>
            <a:noFill/>
            <a:ln w="5715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/>
              <a:t>2</a:t>
            </a:r>
            <a:r>
              <a:rPr lang="en-US" altLang="ja-JP" smtClean="0"/>
              <a:t>. </a:t>
            </a:r>
            <a:r>
              <a:rPr lang="ja-JP" altLang="en-US" smtClean="0"/>
              <a:t>ホストグループ管理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" y="723989"/>
            <a:ext cx="1886341" cy="5281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/>
              <a:t>2.1 </a:t>
            </a:r>
            <a:r>
              <a:rPr lang="ja-JP" altLang="en-US"/>
              <a:t>メニュー概要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mtClean="0"/>
              <a:t>本章で取り上げる主なメニュー</a:t>
            </a:r>
            <a:endParaRPr lang="en-US" altLang="ja-JP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90" y="4348724"/>
            <a:ext cx="6076950" cy="762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90" y="2760961"/>
            <a:ext cx="4895850" cy="9620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90" y="1491480"/>
            <a:ext cx="5838825" cy="8191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①</a:t>
            </a:r>
            <a:r>
              <a:rPr lang="ja-JP" altLang="en-US" sz="1600" smtClean="0"/>
              <a:t>ホストグループの登録・参照のメニュー</a:t>
            </a:r>
            <a:endParaRPr lang="ja-JP" altLang="en-US" sz="16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②ホストグループ</a:t>
            </a:r>
            <a:r>
              <a:rPr lang="ja-JP" altLang="en-US" sz="1600"/>
              <a:t>の親子紐付け</a:t>
            </a:r>
            <a:r>
              <a:rPr lang="ja-JP" altLang="en-US" sz="1600" smtClean="0"/>
              <a:t>登録の</a:t>
            </a:r>
            <a:r>
              <a:rPr lang="ja-JP" altLang="en-US" sz="1600"/>
              <a:t>メニュ</a:t>
            </a:r>
            <a:r>
              <a:rPr lang="ja-JP" altLang="en-US" sz="1600" smtClean="0"/>
              <a:t>ー</a:t>
            </a:r>
            <a:endParaRPr lang="ja-JP" altLang="en-US" sz="16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/>
              <a:t>③ホストグループ名</a:t>
            </a:r>
            <a:r>
              <a:rPr lang="ja-JP" altLang="en-US" sz="1600"/>
              <a:t>、オペレーション、ホストを紐付</a:t>
            </a:r>
            <a:r>
              <a:rPr lang="ja-JP" altLang="en-US" sz="1600" smtClean="0"/>
              <a:t>登録のメニュー</a:t>
            </a:r>
            <a:endParaRPr lang="en-US" altLang="ja-JP" sz="16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2561450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①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7600" y="2980295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②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03985" y="3370457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440975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rgbClr val="FF0000"/>
                </a:solidFill>
              </a:rPr>
              <a:t>③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103985" y="2928642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03985" y="2493110"/>
            <a:ext cx="1854677" cy="436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11190" y="5885185"/>
            <a:ext cx="670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※</a:t>
            </a:r>
            <a:r>
              <a:rPr lang="ja-JP" altLang="en-US" sz="1400" smtClean="0"/>
              <a:t>①②③以外のメニューについては</a:t>
            </a:r>
            <a:endParaRPr lang="en-US" altLang="ja-JP" sz="1400" smtClean="0"/>
          </a:p>
          <a:p>
            <a:r>
              <a:rPr lang="ja-JP" altLang="en-US" sz="1400" kern="0" smtClean="0"/>
              <a:t>「</a:t>
            </a:r>
            <a:r>
              <a:rPr lang="en-US" altLang="ja-JP" sz="1400" kern="0">
                <a:hlinkClick r:id="rId6"/>
              </a:rPr>
              <a:t>Exastro-ITA_</a:t>
            </a:r>
            <a:r>
              <a:rPr lang="ja-JP" altLang="en-US" sz="1400" kern="0">
                <a:hlinkClick r:id="rId6"/>
              </a:rPr>
              <a:t>利用手順マニュアル</a:t>
            </a:r>
            <a:r>
              <a:rPr lang="en-US" altLang="ja-JP" sz="1400" kern="0">
                <a:hlinkClick r:id="rId6"/>
              </a:rPr>
              <a:t>_</a:t>
            </a:r>
            <a:r>
              <a:rPr lang="ja-JP" altLang="en-US" sz="1400" kern="0">
                <a:hlinkClick r:id="rId6"/>
              </a:rPr>
              <a:t>ホストグループ機能</a:t>
            </a:r>
            <a:r>
              <a:rPr lang="ja-JP" altLang="en-US" sz="1400" kern="0"/>
              <a:t>」</a:t>
            </a:r>
            <a:r>
              <a:rPr lang="ja-JP" altLang="en-US" sz="1400" smtClean="0"/>
              <a:t>を</a:t>
            </a:r>
            <a:r>
              <a:rPr lang="ja-JP" altLang="en-US" sz="1400"/>
              <a:t>参照してください。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62489" y="2872350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2.2 </a:t>
            </a:r>
            <a:r>
              <a:rPr lang="ja-JP" altLang="en-US"/>
              <a:t>ホストグループ</a:t>
            </a:r>
            <a:r>
              <a:rPr lang="ja-JP" altLang="en-US">
                <a:latin typeface="+mn-ea"/>
              </a:rPr>
              <a:t>管理</a:t>
            </a:r>
            <a:endParaRPr lang="ja-JP" altLang="en-US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2025623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64997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67646" y="3371979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smtClean="0">
                <a:latin typeface="+mn-ea"/>
              </a:rPr>
              <a:t>ホスト</a:t>
            </a:r>
            <a:r>
              <a:rPr kumimoji="1" lang="en-US" altLang="ja-JP" sz="1200" b="1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93267" y="3386881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57952" y="3392666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95346" y="4241432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98335" y="3892259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5012" y="5909007"/>
            <a:ext cx="384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smtClean="0">
                <a:solidFill>
                  <a:srgbClr val="FF0000"/>
                </a:solidFill>
              </a:rPr>
              <a:t>全体に作業指示</a:t>
            </a:r>
            <a:endParaRPr kumimoji="1" lang="en-US" altLang="ja-JP" sz="2000" b="1" u="sng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200977" y="5909007"/>
            <a:ext cx="281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smtClean="0">
                <a:solidFill>
                  <a:srgbClr val="FF0000"/>
                </a:solidFill>
              </a:rPr>
              <a:t>個別</a:t>
            </a:r>
            <a:r>
              <a:rPr lang="ja-JP" altLang="en-US" sz="2000" b="1" u="sng">
                <a:solidFill>
                  <a:srgbClr val="FF0000"/>
                </a:solidFill>
              </a:rPr>
              <a:t>に作業</a:t>
            </a:r>
            <a:r>
              <a:rPr lang="ja-JP" altLang="en-US" sz="2000" b="1" u="sng" smtClean="0">
                <a:solidFill>
                  <a:srgbClr val="FF0000"/>
                </a:solidFill>
              </a:rPr>
              <a:t>指示</a:t>
            </a:r>
            <a:endParaRPr lang="en-US" altLang="ja-JP" sz="2000" b="1" u="sng" smtClean="0">
              <a:solidFill>
                <a:srgbClr val="FF0000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96193" y="3878343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320082" y="3392666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ホスト</a:t>
            </a:r>
            <a:r>
              <a:rPr kumimoji="1" lang="en-US" altLang="ja-JP" sz="1400" b="1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706183" y="3857872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3762" y="2944195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ホストグループ</a:t>
            </a:r>
            <a:r>
              <a:rPr lang="en-US" altLang="ja-JP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75596" y="769661"/>
            <a:ext cx="8991834" cy="1257986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ホストグループ管理機能を使用すると、グルーピングしたホストに対してまとめて作業指示を出すことが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可能です。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多数のホストを管理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する大規模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システムには必須の機能です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45012" y="2435921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76239" y="2297295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smtClean="0">
                <a:solidFill>
                  <a:srgbClr val="002060"/>
                </a:solidFill>
              </a:rPr>
              <a:t>ホストグループあり</a:t>
            </a:r>
            <a:endParaRPr lang="ja-JP" altLang="en-US" sz="1400" b="1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93963" y="2404822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706629" y="2227674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>
                <a:solidFill>
                  <a:srgbClr val="002060"/>
                </a:solidFill>
              </a:rPr>
              <a:t>ホストグループなし</a:t>
            </a: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77746" y="4525057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50381" y="4506231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706182" y="4506231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59915" y="4787442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736395"/>
            <a:ext cx="8281150" cy="3420475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>
                <a:latin typeface="+mn-ea"/>
              </a:rPr>
              <a:t>2.3 </a:t>
            </a:r>
            <a:r>
              <a:rPr lang="ja-JP" altLang="en-US">
                <a:latin typeface="+mn-ea"/>
              </a:rPr>
              <a:t>ホストグループの親子関係</a:t>
            </a:r>
            <a:endParaRPr lang="en-US" altLang="ja-JP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73281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70"/>
              <a:ext cx="1365354" cy="353239"/>
              <a:chOff x="475107" y="1703587"/>
              <a:chExt cx="1220237" cy="290174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5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703660" y="4338410"/>
              <a:ext cx="1270446" cy="311902"/>
              <a:chOff x="403159" y="2693086"/>
              <a:chExt cx="1270446" cy="311902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724180" y="280594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403159" y="2697211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300233" y="2693086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79285" y="2488689"/>
            <a:ext cx="36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ホストグループの親子関係</a:t>
            </a:r>
            <a:endParaRPr lang="en-US" altLang="ja-JP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90318" y="746100"/>
            <a:ext cx="8991834" cy="160699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ホストグループ間で親子関係を定義することが可能です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親子関係を定義すると、</a:t>
            </a:r>
            <a:r>
              <a:rPr lang="ja-JP" altLang="en-US" sz="2400" b="1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パラメータを継承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できるためホスト管理が容易になります。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</a:t>
            </a:r>
            <a:r>
              <a:rPr lang="ja-JP" altLang="en-US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次ページ</a:t>
            </a:r>
            <a:r>
              <a:rPr lang="en-US" altLang="ja-JP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親子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関係は最大</a:t>
            </a:r>
            <a:r>
              <a:rPr lang="en-US" altLang="ja-JP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15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代まで作成できます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。</a:t>
            </a:r>
            <a:endParaRPr lang="ja-JP" altLang="en-US" sz="2400" b="1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rgbClr val="F3F8FF"/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smtClean="0">
                <a:latin typeface="+mn-ea"/>
              </a:rPr>
              <a:t>2.4 </a:t>
            </a:r>
            <a:r>
              <a:rPr lang="ja-JP" altLang="en-US" smtClean="0">
                <a:latin typeface="+mn-ea"/>
              </a:rPr>
              <a:t>パラメータ</a:t>
            </a:r>
            <a:r>
              <a:rPr lang="ja-JP" altLang="en-US">
                <a:latin typeface="+mn-ea"/>
              </a:rPr>
              <a:t>の継承</a:t>
            </a:r>
            <a:endParaRPr lang="en-US" altLang="ja-JP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11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>
                <a:solidFill>
                  <a:srgbClr val="FF5050"/>
                </a:solidFill>
              </a:rPr>
              <a:t>個別のホストにパラメータが設定される</a:t>
            </a:r>
            <a:endParaRPr kumimoji="1" lang="ja-JP" altLang="en-US" sz="1600" b="1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3050404" y="2697870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u="sng" smtClean="0">
                <a:solidFill>
                  <a:srgbClr val="FF5050"/>
                </a:solidFill>
              </a:rPr>
              <a:t>パラメータを設定</a:t>
            </a:r>
            <a:endParaRPr kumimoji="1" lang="ja-JP" altLang="en-US" sz="1400" b="1" u="sng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smtClean="0"/>
                <a:t>【</a:t>
              </a:r>
              <a:r>
                <a:rPr kumimoji="1" lang="ja-JP" altLang="en-US" sz="1400" b="1" smtClean="0"/>
                <a:t>凡例</a:t>
              </a:r>
              <a:r>
                <a:rPr kumimoji="1" lang="en-US" altLang="ja-JP" sz="1400" b="1" smtClean="0"/>
                <a:t>】</a:t>
              </a:r>
              <a:endParaRPr kumimoji="1" lang="en-US" altLang="ja-JP" sz="140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b="1" smtClean="0">
                    <a:solidFill>
                      <a:schemeClr val="bg1"/>
                    </a:solidFill>
                  </a:rPr>
                  <a:t>ホストグループ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-703660" y="4243891"/>
              <a:ext cx="1273844" cy="319902"/>
              <a:chOff x="403159" y="2598567"/>
              <a:chExt cx="1273844" cy="319902"/>
            </a:xfrm>
          </p:grpSpPr>
          <p:cxnSp>
            <p:nvCxnSpPr>
              <p:cNvPr id="115" name="直線矢印コネクタ 114"/>
              <p:cNvCxnSpPr/>
              <p:nvPr/>
            </p:nvCxnSpPr>
            <p:spPr bwMode="auto">
              <a:xfrm>
                <a:off x="724180" y="2733375"/>
                <a:ext cx="596553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403159" y="2598567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親</a:t>
                </a:r>
                <a:endParaRPr lang="ja-JP" altLang="en-US" sz="1400" b="1"/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1303631" y="2610692"/>
                <a:ext cx="373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b="1" smtClean="0"/>
                  <a:t>子</a:t>
                </a:r>
                <a:endParaRPr lang="ja-JP" altLang="en-US" sz="1400" b="1"/>
              </a:p>
            </p:txBody>
          </p:sp>
        </p:grp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917356" y="3598672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984427" y="267111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130128" y="3621502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継承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089906" y="5108597"/>
            <a:ext cx="70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設定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483024" y="5090426"/>
            <a:ext cx="70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rgbClr val="FF5050"/>
                </a:solidFill>
              </a:rPr>
              <a:t>設定</a:t>
            </a:r>
            <a:endParaRPr kumimoji="1" lang="ja-JP" altLang="en-US" sz="1200" b="1">
              <a:solidFill>
                <a:srgbClr val="FF5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01142" y="730476"/>
            <a:ext cx="8575641" cy="1154203"/>
          </a:xfrm>
          <a:prstGeom prst="roundRect">
            <a:avLst>
              <a:gd name="adj" fmla="val 8202"/>
            </a:avLst>
          </a:prstGeom>
          <a:solidFill>
            <a:srgbClr val="0058C9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54000" tIns="72000" rIns="5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親か</a:t>
            </a:r>
            <a:r>
              <a:rPr lang="ja-JP" altLang="en-US" sz="2400" b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ら</a:t>
            </a:r>
            <a:r>
              <a:rPr lang="ja-JP" altLang="en-US" sz="2400" b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子へパラメータが継承することでホストグループ間で密に連携できます。結果として大規模システムへの対応が可能です。</a:t>
            </a:r>
            <a:endParaRPr lang="en-US" altLang="ja-JP" sz="2400" b="1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パラメータの継承</a:t>
            </a:r>
            <a:endParaRPr lang="en-US" altLang="ja-JP" sz="12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2657</Words>
  <Application>Microsoft Office PowerPoint</Application>
  <PresentationFormat>画面に合わせる (4:3)</PresentationFormat>
  <Paragraphs>793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5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目次</vt:lpstr>
      <vt:lpstr>1.　はじめに</vt:lpstr>
      <vt:lpstr>1.1 本書について</vt:lpstr>
      <vt:lpstr>2. ホストグループ管理</vt:lpstr>
      <vt:lpstr>2.1 メニュー概要</vt:lpstr>
      <vt:lpstr>2.2 ホストグループ管理</vt:lpstr>
      <vt:lpstr>2.3 ホストグループの親子関係</vt:lpstr>
      <vt:lpstr>2.4 パラメータの継承</vt:lpstr>
      <vt:lpstr>2.5 ホストグループの利用例(1/4)</vt:lpstr>
      <vt:lpstr>2.5 ホストグループの利用例(2/4)</vt:lpstr>
      <vt:lpstr>2.5 ホストグループの利用例(3/4)</vt:lpstr>
      <vt:lpstr>2.5 ホストグループの利用例(4/4)</vt:lpstr>
      <vt:lpstr>3. パラメータシート作成機能</vt:lpstr>
      <vt:lpstr>3.1 メニュー概要</vt:lpstr>
      <vt:lpstr>3.2 パラメータシート</vt:lpstr>
      <vt:lpstr>3.3 パラメータシートの構造</vt:lpstr>
      <vt:lpstr>3.4 パラメータシート作成の流れ</vt:lpstr>
      <vt:lpstr>3.5 パラメータシートの用途とメニューグループ</vt:lpstr>
      <vt:lpstr>3.6 メニューグループの仕組み (用途＝ホスト用)</vt:lpstr>
      <vt:lpstr>3.6 メニューグループの仕組み(用途＝ホストグループ用)</vt:lpstr>
      <vt:lpstr>3.7 メニューグループの動作 (用途＝ホスト用)</vt:lpstr>
      <vt:lpstr>3.7 メニューグループの動作 (用途＝ホストグループ用)</vt:lpstr>
      <vt:lpstr>3.7.1 補足&lt;ホストグループ用メニューグループの分割&gt;</vt:lpstr>
      <vt:lpstr>3.7 メニューグループの動作 (その他のメニューグループ)</vt:lpstr>
      <vt:lpstr>3.8 項目の登録</vt:lpstr>
      <vt:lpstr>3.8.1 マスタシート</vt:lpstr>
      <vt:lpstr>3.9 参照用パラメータシート </vt:lpstr>
      <vt:lpstr>3.9.1 補足&lt;基準日時&gt;</vt:lpstr>
      <vt:lpstr>3.10 参照用パラメータシートの利用例(1/5)</vt:lpstr>
      <vt:lpstr>3.10 参照用パラメータシートの利用例(2/5)</vt:lpstr>
      <vt:lpstr>3.10 参照用パラメータシートの利用例(3/5)</vt:lpstr>
      <vt:lpstr>3.10 参照用パラメータシートの利用例(4/5)</vt:lpstr>
      <vt:lpstr>3.10 参照用パラメータシートの利用例(5/5)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2019-10-16T02:58:16Z</dcterms:modified>
</cp:coreProperties>
</file>