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  <p:sldMasterId id="2147483703" r:id="rId5"/>
  </p:sldMasterIdLst>
  <p:notesMasterIdLst>
    <p:notesMasterId r:id="rId50"/>
  </p:notesMasterIdLst>
  <p:handoutMasterIdLst>
    <p:handoutMasterId r:id="rId51"/>
  </p:handoutMasterIdLst>
  <p:sldIdLst>
    <p:sldId id="262" r:id="rId6"/>
    <p:sldId id="317" r:id="rId7"/>
    <p:sldId id="551" r:id="rId8"/>
    <p:sldId id="505" r:id="rId9"/>
    <p:sldId id="507" r:id="rId10"/>
    <p:sldId id="509" r:id="rId11"/>
    <p:sldId id="508" r:id="rId12"/>
    <p:sldId id="541" r:id="rId13"/>
    <p:sldId id="511" r:id="rId14"/>
    <p:sldId id="512" r:id="rId15"/>
    <p:sldId id="513" r:id="rId16"/>
    <p:sldId id="514" r:id="rId17"/>
    <p:sldId id="515" r:id="rId18"/>
    <p:sldId id="516" r:id="rId19"/>
    <p:sldId id="542" r:id="rId20"/>
    <p:sldId id="53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43" r:id="rId30"/>
    <p:sldId id="544" r:id="rId31"/>
    <p:sldId id="545" r:id="rId32"/>
    <p:sldId id="546" r:id="rId33"/>
    <p:sldId id="526" r:id="rId34"/>
    <p:sldId id="538" r:id="rId35"/>
    <p:sldId id="535" r:id="rId36"/>
    <p:sldId id="527" r:id="rId37"/>
    <p:sldId id="528" r:id="rId38"/>
    <p:sldId id="552" r:id="rId39"/>
    <p:sldId id="531" r:id="rId40"/>
    <p:sldId id="547" r:id="rId41"/>
    <p:sldId id="548" r:id="rId42"/>
    <p:sldId id="549" r:id="rId43"/>
    <p:sldId id="550" r:id="rId44"/>
    <p:sldId id="532" r:id="rId45"/>
    <p:sldId id="534" r:id="rId46"/>
    <p:sldId id="539" r:id="rId47"/>
    <p:sldId id="540" r:id="rId48"/>
    <p:sldId id="318" r:id="rId4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  <p14:sldId id="551"/>
          </p14:sldIdLst>
        </p14:section>
        <p14:section name="1.　はじめに" id="{B81141D6-5160-4643-8D51-022CC5C4BDB9}">
          <p14:sldIdLst>
            <p14:sldId id="505"/>
            <p14:sldId id="507"/>
            <p14:sldId id="509"/>
            <p14:sldId id="508"/>
            <p14:sldId id="541"/>
            <p14:sldId id="511"/>
            <p14:sldId id="512"/>
            <p14:sldId id="513"/>
            <p14:sldId id="514"/>
            <p14:sldId id="515"/>
            <p14:sldId id="516"/>
            <p14:sldId id="542"/>
            <p14:sldId id="53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43"/>
            <p14:sldId id="544"/>
            <p14:sldId id="545"/>
            <p14:sldId id="546"/>
            <p14:sldId id="526"/>
            <p14:sldId id="538"/>
            <p14:sldId id="535"/>
            <p14:sldId id="527"/>
            <p14:sldId id="528"/>
            <p14:sldId id="552"/>
            <p14:sldId id="531"/>
            <p14:sldId id="547"/>
            <p14:sldId id="548"/>
            <p14:sldId id="549"/>
            <p14:sldId id="550"/>
            <p14:sldId id="532"/>
            <p14:sldId id="534"/>
            <p14:sldId id="539"/>
            <p14:sldId id="540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33CC33"/>
    <a:srgbClr val="009900"/>
    <a:srgbClr val="FB8B03"/>
    <a:srgbClr val="FFE697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5074" autoAdjust="0"/>
  </p:normalViewPr>
  <p:slideViewPr>
    <p:cSldViewPr>
      <p:cViewPr varScale="1">
        <p:scale>
          <a:sx n="85" d="100"/>
          <a:sy n="85" d="100"/>
        </p:scale>
        <p:origin x="1152" y="4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2022/2/25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2022/2/25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700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525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9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32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07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79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81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80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623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246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871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89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57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4.xml"/><Relationship Id="rId18" Type="http://schemas.openxmlformats.org/officeDocument/2006/relationships/slide" Target="slide4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23.xml"/><Relationship Id="rId17" Type="http://schemas.openxmlformats.org/officeDocument/2006/relationships/slide" Target="slide32.xml"/><Relationship Id="rId2" Type="http://schemas.openxmlformats.org/officeDocument/2006/relationships/slide" Target="slide4.xml"/><Relationship Id="rId16" Type="http://schemas.openxmlformats.org/officeDocument/2006/relationships/slide" Target="slide31.xml"/><Relationship Id="rId20" Type="http://schemas.openxmlformats.org/officeDocument/2006/relationships/slide" Target="slide4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8.xml"/><Relationship Id="rId11" Type="http://schemas.openxmlformats.org/officeDocument/2006/relationships/slide" Target="slide21.xml"/><Relationship Id="rId5" Type="http://schemas.openxmlformats.org/officeDocument/2006/relationships/slide" Target="slide7.xml"/><Relationship Id="rId15" Type="http://schemas.openxmlformats.org/officeDocument/2006/relationships/slide" Target="slide30.xml"/><Relationship Id="rId10" Type="http://schemas.openxmlformats.org/officeDocument/2006/relationships/slide" Target="slide19.xml"/><Relationship Id="rId19" Type="http://schemas.openxmlformats.org/officeDocument/2006/relationships/slide" Target="slide41.xml"/><Relationship Id="rId4" Type="http://schemas.openxmlformats.org/officeDocument/2006/relationships/slide" Target="slide6.xml"/><Relationship Id="rId9" Type="http://schemas.openxmlformats.org/officeDocument/2006/relationships/slide" Target="slide17.xml"/><Relationship Id="rId1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37.xml"/><Relationship Id="rId3" Type="http://schemas.openxmlformats.org/officeDocument/2006/relationships/slide" Target="slide16.xml"/><Relationship Id="rId7" Type="http://schemas.openxmlformats.org/officeDocument/2006/relationships/slide" Target="slide24.xml"/><Relationship Id="rId12" Type="http://schemas.openxmlformats.org/officeDocument/2006/relationships/slide" Target="slide26.xml"/><Relationship Id="rId17" Type="http://schemas.openxmlformats.org/officeDocument/2006/relationships/slide" Target="slide41.xml"/><Relationship Id="rId2" Type="http://schemas.openxmlformats.org/officeDocument/2006/relationships/slide" Target="slide7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23.xml"/><Relationship Id="rId11" Type="http://schemas.openxmlformats.org/officeDocument/2006/relationships/slide" Target="slide29.xml"/><Relationship Id="rId5" Type="http://schemas.openxmlformats.org/officeDocument/2006/relationships/slide" Target="slide19.xml"/><Relationship Id="rId15" Type="http://schemas.openxmlformats.org/officeDocument/2006/relationships/slide" Target="slide39.xml"/><Relationship Id="rId10" Type="http://schemas.openxmlformats.org/officeDocument/2006/relationships/slide" Target="slide28.xml"/><Relationship Id="rId4" Type="http://schemas.openxmlformats.org/officeDocument/2006/relationships/slide" Target="slide17.xml"/><Relationship Id="rId9" Type="http://schemas.openxmlformats.org/officeDocument/2006/relationships/slide" Target="slide27.xml"/><Relationship Id="rId14" Type="http://schemas.openxmlformats.org/officeDocument/2006/relationships/slide" Target="slide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altLang="ja-JP" dirty="0"/>
              <a:t>Exastro</a:t>
            </a:r>
            <a:r>
              <a:rPr altLang="en-US" dirty="0"/>
              <a:t> </a:t>
            </a:r>
            <a:r>
              <a:rPr altLang="ja-JP" dirty="0"/>
              <a:t>IT</a:t>
            </a:r>
            <a:r>
              <a:rPr altLang="en-US" dirty="0"/>
              <a:t> </a:t>
            </a:r>
            <a:r>
              <a:rPr altLang="ja-JP" dirty="0"/>
              <a:t>Automation</a:t>
            </a:r>
            <a:r>
              <a:rPr altLang="en-US" dirty="0"/>
              <a:t> </a:t>
            </a:r>
            <a:r>
              <a:rPr altLang="ja-JP" dirty="0" err="1"/>
              <a:t>ver</a:t>
            </a:r>
            <a:r>
              <a:rPr altLang="ja-JP" dirty="0"/>
              <a:t> </a:t>
            </a:r>
            <a:r>
              <a:rPr altLang="ja-JP" dirty="0" smtClean="0"/>
              <a:t>1.</a:t>
            </a:r>
            <a:r>
              <a:rPr lang="en-US" altLang="ja-JP" dirty="0"/>
              <a:t>9</a:t>
            </a:r>
            <a:endParaRPr altLang="ja-JP" dirty="0"/>
          </a:p>
          <a:p>
            <a:r>
              <a:rPr altLang="ja-JP" dirty="0"/>
              <a:t>Exastro</a:t>
            </a:r>
            <a:r>
              <a:rPr altLang="en-US" dirty="0"/>
              <a:t> </a:t>
            </a:r>
            <a:r>
              <a:rPr altLang="ja-JP" dirty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>
              <a:defRPr sz="1400" b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pPr>
            <a:r>
              <a:rPr lang="en-US" altLang="ja-JP" dirty="0" smtClean="0"/>
              <a:t>In this Document, “IT Automation” will be written as “ITA”.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 bwMode="gray">
          <a:xfrm>
            <a:off x="1" y="3076184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>
              <a:defRPr altLang="ja-JP" sz="4800" b="1">
                <a:solidFill>
                  <a:srgbClr val="002B62"/>
                </a:solidFill>
              </a:defRPr>
            </a:pPr>
            <a:r>
              <a:rPr dirty="0"/>
              <a:t>Terraform Driver</a:t>
            </a:r>
          </a:p>
          <a:p>
            <a:pPr>
              <a:defRPr sz="4800" b="1">
                <a:solidFill>
                  <a:srgbClr val="002B62"/>
                </a:solidFill>
              </a:defRPr>
            </a:pPr>
            <a:r>
              <a:rPr lang="en-US" altLang="ja-JP" sz="4800" b="1" kern="0" spc="-150" dirty="0">
                <a:solidFill>
                  <a:srgbClr val="002B62"/>
                </a:solidFill>
              </a:rPr>
              <a:t>【 </a:t>
            </a:r>
            <a:r>
              <a:rPr altLang="en-US" dirty="0" smtClean="0"/>
              <a:t>Practice</a:t>
            </a:r>
            <a:r>
              <a:rPr lang="en-US" altLang="ja-JP" sz="4800" b="1" kern="0" spc="-150" dirty="0">
                <a:solidFill>
                  <a:srgbClr val="002B62"/>
                </a:solidFill>
              </a:rPr>
              <a:t> 】</a:t>
            </a:r>
            <a:endParaRPr altLang="ja-JP" dirty="0"/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(2/6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/>
              <a:t>Create</a:t>
            </a:r>
            <a:r>
              <a:rPr altLang="ja-JP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4680164" cy="353943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provider "</a:t>
            </a:r>
            <a:r>
              <a:rPr lang="en-US" altLang="ja-JP" sz="1400" dirty="0" err="1"/>
              <a:t>aws</a:t>
            </a:r>
            <a:r>
              <a:rPr lang="en-US" altLang="ja-JP" sz="1400" dirty="0"/>
              <a:t>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access_key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var.access_key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secret_key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var.secret_key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region = </a:t>
            </a:r>
            <a:r>
              <a:rPr lang="en-US" altLang="ja-JP" sz="1400" dirty="0" err="1"/>
              <a:t>var.region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</a:p>
          <a:p>
            <a:pPr algn="just"/>
            <a:endParaRPr lang="en-US" altLang="ja-JP" sz="1400" dirty="0"/>
          </a:p>
          <a:p>
            <a:pPr algn="just"/>
            <a:r>
              <a:rPr lang="en-US" altLang="ja-JP" sz="1400" dirty="0"/>
              <a:t>resource "</a:t>
            </a:r>
            <a:r>
              <a:rPr lang="en-US" altLang="ja-JP" sz="1400" dirty="0" err="1"/>
              <a:t>aws_instance</a:t>
            </a:r>
            <a:r>
              <a:rPr lang="en-US" altLang="ja-JP" sz="1400" dirty="0"/>
              <a:t>" "hello-</a:t>
            </a:r>
            <a:r>
              <a:rPr lang="en-US" altLang="ja-JP" sz="1400" dirty="0" err="1"/>
              <a:t>tf</a:t>
            </a:r>
            <a:r>
              <a:rPr lang="en-US" altLang="ja-JP" sz="1400" dirty="0"/>
              <a:t>-instance"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ami</a:t>
            </a:r>
            <a:r>
              <a:rPr lang="en-US" altLang="ja-JP" sz="1400" dirty="0"/>
              <a:t>             = </a:t>
            </a:r>
            <a:r>
              <a:rPr lang="en-US" altLang="ja-JP" sz="1400" dirty="0" err="1"/>
              <a:t>var.ami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key_name</a:t>
            </a:r>
            <a:r>
              <a:rPr lang="en-US" altLang="ja-JP" sz="1400" dirty="0"/>
              <a:t>        = </a:t>
            </a:r>
            <a:r>
              <a:rPr lang="en-US" altLang="ja-JP" sz="1400" dirty="0" err="1"/>
              <a:t>var.key_name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security_groups</a:t>
            </a:r>
            <a:r>
              <a:rPr lang="en-US" altLang="ja-JP" sz="1400" dirty="0"/>
              <a:t> = [</a:t>
            </a:r>
            <a:r>
              <a:rPr lang="en-US" altLang="ja-JP" sz="1400" dirty="0" err="1"/>
              <a:t>var.security_group</a:t>
            </a:r>
            <a:r>
              <a:rPr lang="en-US" altLang="ja-JP" sz="1400" dirty="0"/>
              <a:t>]</a:t>
            </a:r>
          </a:p>
          <a:p>
            <a:pPr algn="just"/>
            <a:r>
              <a:rPr lang="en-US" altLang="ja-JP" sz="1400" dirty="0"/>
              <a:t>  tags = {</a:t>
            </a:r>
          </a:p>
          <a:p>
            <a:pPr algn="just"/>
            <a:r>
              <a:rPr lang="en-US" altLang="ja-JP" sz="1400" dirty="0"/>
              <a:t>    Name = "${</a:t>
            </a:r>
            <a:r>
              <a:rPr lang="en-US" altLang="ja-JP" sz="1400" dirty="0" err="1"/>
              <a:t>var.tags_name</a:t>
            </a:r>
            <a:r>
              <a:rPr lang="en-US" altLang="ja-JP" sz="1400" dirty="0"/>
              <a:t>}-${count.index+1}"</a:t>
            </a:r>
          </a:p>
          <a:p>
            <a:pPr algn="just"/>
            <a:r>
              <a:rPr lang="en-US" altLang="ja-JP" sz="1400" dirty="0"/>
              <a:t>  }</a:t>
            </a:r>
          </a:p>
          <a:p>
            <a:pPr algn="just"/>
            <a:r>
              <a:rPr lang="en-US" altLang="ja-JP" sz="1400" dirty="0"/>
              <a:t>  count = </a:t>
            </a:r>
            <a:r>
              <a:rPr lang="en-US" altLang="ja-JP" sz="1400" dirty="0" err="1"/>
              <a:t>var.hello_tf_instance_count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instance_type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var.hello_tf_instance_type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  <a:endParaRPr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100" y="2098776"/>
            <a:ext cx="430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aws_create_instance.tf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8943" y="3501010"/>
            <a:ext cx="410505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 dirty="0"/>
              <a:t>This</a:t>
            </a:r>
            <a:r>
              <a:rPr altLang="en-US" dirty="0"/>
              <a:t> file defines variables for creating AWS Instances</a:t>
            </a:r>
            <a:r>
              <a:rPr altLang="en-US" dirty="0" smtClean="0"/>
              <a:t>.</a:t>
            </a:r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Create Security groups and key pairs in AWS in advance.</a:t>
            </a:r>
            <a:endParaRPr lang="en-US" altLang="ja-JP" sz="1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2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(3/6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/>
              <a:t>Create</a:t>
            </a:r>
            <a:r>
              <a:rPr altLang="ja-JP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3528490" cy="418576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subscription_id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tenant_id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client_secret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resource_group_name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security_group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"location"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Vnet_address_space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address_prefixes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public_ip_name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allocation_method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domain_name_label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network_interface_name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NIC_name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VM_size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"publisher" {}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53538" y="3731410"/>
            <a:ext cx="4567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</a:t>
            </a:r>
            <a:r>
              <a:rPr kumimoji="1" altLang="en-US" dirty="0" err="1" smtClean="0"/>
              <a:t>name:</a:t>
            </a:r>
            <a:r>
              <a:rPr altLang="ja-JP" dirty="0" err="1" smtClean="0"/>
              <a:t>azure_create_instance_va</a:t>
            </a:r>
            <a:r>
              <a:rPr lang="en-US" altLang="ja-JP" dirty="0" err="1" smtClean="0"/>
              <a:t>r</a:t>
            </a:r>
            <a:r>
              <a:rPr altLang="ja-JP" dirty="0" err="1" smtClean="0"/>
              <a:t>iables.tf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30" y="1416920"/>
            <a:ext cx="3744520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variable "offer"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sku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source_image_version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admin_username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ssh_public_key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os_disk_name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"caching"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storage_account_type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VM_count</a:t>
            </a:r>
            <a:r>
              <a:rPr lang="en-US" altLang="ja-JP" sz="1400" dirty="0"/>
              <a:t>" {}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53538" y="4589311"/>
            <a:ext cx="4423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/>
              <a:t>This</a:t>
            </a:r>
            <a:r>
              <a:rPr altLang="en-US"/>
              <a:t> file defines variables for creating Azure instances.</a:t>
            </a:r>
            <a:r>
              <a:rPr altLang="ja-JP"/>
              <a:t> </a:t>
            </a:r>
            <a:endParaRPr kumimoji="1" lang="en-US" altLang="ja-JP" sz="1400" dirty="0" smtClean="0"/>
          </a:p>
          <a:p>
            <a:pPr>
              <a:defRPr altLang="en-US" sz="1400"/>
            </a:pPr>
            <a:r>
              <a:t>A concrete value variable will be assigned to the variable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55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(4/6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/>
              <a:t>Create</a:t>
            </a:r>
            <a:r>
              <a:rPr altLang="ja-JP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716" y="4164436"/>
            <a:ext cx="3240327" cy="189282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provider "</a:t>
            </a:r>
            <a:r>
              <a:rPr lang="en-US" altLang="ja-JP" sz="900" dirty="0" err="1"/>
              <a:t>azurerm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features {}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subscription_id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var.subscription_id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var.client_id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client_secret</a:t>
            </a:r>
            <a:r>
              <a:rPr lang="en-US" altLang="ja-JP" sz="900" dirty="0"/>
              <a:t>   = </a:t>
            </a:r>
            <a:r>
              <a:rPr lang="en-US" altLang="ja-JP" sz="900" dirty="0" err="1"/>
              <a:t>var.client_secret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tenant_id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var.tenant_id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azurerm_resource_group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var.resource_group_name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var.location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3960" y="1590541"/>
            <a:ext cx="4392610" cy="410881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azurerm_network_security_group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=</a:t>
            </a:r>
            <a:r>
              <a:rPr lang="en-US" altLang="ja-JP" sz="900" dirty="0" err="1"/>
              <a:t>var.security_group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"SSH"</a:t>
            </a:r>
          </a:p>
          <a:p>
            <a:pPr algn="just"/>
            <a:r>
              <a:rPr lang="en-US" altLang="ja-JP" sz="900" dirty="0"/>
              <a:t>        priority                   = 1001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"22"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"HTTP"</a:t>
            </a:r>
          </a:p>
          <a:p>
            <a:pPr algn="just"/>
            <a:r>
              <a:rPr lang="en-US" altLang="ja-JP" sz="900" dirty="0"/>
              <a:t>        priority                   = 1002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"80"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513" y="1267375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/>
            </a:r>
            <a:br>
              <a:rPr kumimoji="1" lang="en-US" altLang="en-US" dirty="0" smtClean="0"/>
            </a:br>
            <a:r>
              <a:rPr altLang="ja-JP" dirty="0" smtClean="0"/>
              <a:t>azure_create_instance.tf </a:t>
            </a:r>
            <a:r>
              <a:rPr altLang="ja-JP" dirty="0"/>
              <a:t>(1/3)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0767" y="2068721"/>
            <a:ext cx="392118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altLang="en-US" dirty="0"/>
              <a:t>Resources</a:t>
            </a:r>
            <a:r>
              <a:rPr kumimoji="1" altLang="en-US" dirty="0"/>
              <a:t> for creating</a:t>
            </a:r>
            <a:r>
              <a:rPr kumimoji="1" altLang="ja-JP" dirty="0"/>
              <a:t> Azure</a:t>
            </a:r>
            <a:r>
              <a:rPr kumimoji="1" altLang="en-US" dirty="0"/>
              <a:t> instance</a:t>
            </a:r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Definition file. 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This file creates resource groups, as well as their network security group and virtual networks. 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pPr>
              <a:defRPr sz="1400"/>
            </a:pPr>
            <a:r>
              <a:rPr altLang="en-US" dirty="0"/>
              <a:t>It will also create the a virtual machine, disk and network interface for each</a:t>
            </a:r>
            <a:r>
              <a:rPr altLang="ja-JP" dirty="0"/>
              <a:t> VM</a:t>
            </a:r>
            <a:r>
              <a:rPr altLang="en-US" dirty="0"/>
              <a:t>.</a:t>
            </a:r>
            <a:endParaRPr lang="en-US" altLang="ja-JP" sz="1400" dirty="0" smtClean="0"/>
          </a:p>
          <a:p>
            <a:pPr>
              <a:defRPr altLang="en-US" sz="1400"/>
            </a:pPr>
            <a:endParaRPr lang="en-US" altLang="ja-JP" sz="1400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 bwMode="auto">
          <a:xfrm rot="18501264">
            <a:off x="3310922" y="5688213"/>
            <a:ext cx="661730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6264234" y="5697318"/>
            <a:ext cx="648091" cy="432060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4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(5/6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67930" y="836712"/>
            <a:ext cx="4824547" cy="313932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 smtClean="0"/>
              <a:t>resource "</a:t>
            </a:r>
            <a:r>
              <a:rPr lang="en-US" altLang="ja-JP" sz="900" dirty="0" err="1" smtClean="0"/>
              <a:t>azurerm_virtual_network</a:t>
            </a:r>
            <a:r>
              <a:rPr lang="en-US" altLang="ja-JP" sz="900" dirty="0" smtClean="0"/>
              <a:t>" "</a:t>
            </a:r>
            <a:r>
              <a:rPr lang="en-US" altLang="ja-JP" sz="900" dirty="0" err="1" smtClean="0"/>
              <a:t>hogehoge</a:t>
            </a:r>
            <a:r>
              <a:rPr lang="en-US" altLang="ja-JP" sz="900" dirty="0" smtClean="0"/>
              <a:t>" {</a:t>
            </a:r>
          </a:p>
          <a:p>
            <a:pPr algn="just"/>
            <a:r>
              <a:rPr lang="en-US" altLang="ja-JP" sz="900" dirty="0" smtClean="0"/>
              <a:t>  name = </a:t>
            </a:r>
            <a:r>
              <a:rPr lang="en-US" altLang="ja-JP" sz="900" dirty="0" err="1" smtClean="0"/>
              <a:t>var.Vnet_name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address_space</a:t>
            </a:r>
            <a:r>
              <a:rPr lang="en-US" altLang="ja-JP" sz="900" dirty="0" smtClean="0"/>
              <a:t> = [</a:t>
            </a:r>
            <a:r>
              <a:rPr lang="en-US" altLang="ja-JP" sz="900" dirty="0" err="1" smtClean="0"/>
              <a:t>var.Vnet_address_space</a:t>
            </a:r>
            <a:r>
              <a:rPr lang="en-US" altLang="ja-JP" sz="900" dirty="0" smtClean="0"/>
              <a:t>]</a:t>
            </a:r>
          </a:p>
          <a:p>
            <a:pPr algn="just"/>
            <a:r>
              <a:rPr lang="en-US" altLang="ja-JP" sz="900" dirty="0" smtClean="0"/>
              <a:t>  location = </a:t>
            </a:r>
            <a:r>
              <a:rPr lang="en-US" altLang="ja-JP" sz="900" dirty="0" err="1" smtClean="0"/>
              <a:t>azurerm_resource_group.hogehoge.location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resource_group_name</a:t>
            </a:r>
            <a:r>
              <a:rPr lang="en-US" altLang="ja-JP" sz="900" dirty="0" smtClean="0"/>
              <a:t> = azurerm_resource_group.hogehoge.name</a:t>
            </a:r>
          </a:p>
          <a:p>
            <a:pPr algn="just"/>
            <a:r>
              <a:rPr lang="en-US" altLang="ja-JP" sz="900" dirty="0" smtClean="0"/>
              <a:t>}</a:t>
            </a:r>
          </a:p>
          <a:p>
            <a:pPr algn="just"/>
            <a:endParaRPr lang="en-US" altLang="ja-JP" sz="900" dirty="0" smtClean="0"/>
          </a:p>
          <a:p>
            <a:pPr algn="just"/>
            <a:r>
              <a:rPr lang="en-US" altLang="ja-JP" sz="900" dirty="0" smtClean="0"/>
              <a:t>resource "</a:t>
            </a:r>
            <a:r>
              <a:rPr lang="en-US" altLang="ja-JP" sz="900" dirty="0" err="1" smtClean="0"/>
              <a:t>azurerm_subnet</a:t>
            </a:r>
            <a:r>
              <a:rPr lang="en-US" altLang="ja-JP" sz="900" dirty="0" smtClean="0"/>
              <a:t>" "</a:t>
            </a:r>
            <a:r>
              <a:rPr lang="en-US" altLang="ja-JP" sz="900" dirty="0" err="1" smtClean="0"/>
              <a:t>hogehoge</a:t>
            </a:r>
            <a:r>
              <a:rPr lang="en-US" altLang="ja-JP" sz="900" dirty="0" smtClean="0"/>
              <a:t>" {</a:t>
            </a:r>
          </a:p>
          <a:p>
            <a:pPr algn="just"/>
            <a:r>
              <a:rPr lang="en-US" altLang="ja-JP" sz="900" dirty="0" smtClean="0"/>
              <a:t>    name                 = </a:t>
            </a:r>
            <a:r>
              <a:rPr lang="en-US" altLang="ja-JP" sz="900" dirty="0" err="1" smtClean="0"/>
              <a:t>var.subnet_name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resource_group_name</a:t>
            </a:r>
            <a:r>
              <a:rPr lang="en-US" altLang="ja-JP" sz="900" dirty="0" smtClean="0"/>
              <a:t>  = azurerm_resource_group.hogehoge.name</a:t>
            </a:r>
          </a:p>
          <a:p>
            <a:pPr algn="just"/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virtual_network_name</a:t>
            </a:r>
            <a:r>
              <a:rPr lang="en-US" altLang="ja-JP" sz="900" dirty="0" smtClean="0"/>
              <a:t> = azurerm_virtual_network.hogehoge.name</a:t>
            </a:r>
          </a:p>
          <a:p>
            <a:pPr algn="just"/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address_prefixes</a:t>
            </a:r>
            <a:r>
              <a:rPr lang="en-US" altLang="ja-JP" sz="900" dirty="0" smtClean="0"/>
              <a:t>     = [</a:t>
            </a:r>
            <a:r>
              <a:rPr lang="en-US" altLang="ja-JP" sz="900" dirty="0" err="1" smtClean="0"/>
              <a:t>var.address_prefixes</a:t>
            </a:r>
            <a:r>
              <a:rPr lang="en-US" altLang="ja-JP" sz="900" dirty="0" smtClean="0"/>
              <a:t>]</a:t>
            </a:r>
          </a:p>
          <a:p>
            <a:pPr algn="just"/>
            <a:r>
              <a:rPr lang="en-US" altLang="ja-JP" sz="900" dirty="0" smtClean="0"/>
              <a:t>}</a:t>
            </a:r>
          </a:p>
          <a:p>
            <a:pPr algn="just"/>
            <a:endParaRPr lang="en-US" altLang="ja-JP" sz="900" dirty="0" smtClean="0"/>
          </a:p>
          <a:p>
            <a:pPr algn="just"/>
            <a:r>
              <a:rPr lang="en-US" altLang="ja-JP" sz="900" dirty="0" smtClean="0"/>
              <a:t>resource "</a:t>
            </a:r>
            <a:r>
              <a:rPr lang="en-US" altLang="ja-JP" sz="900" dirty="0" err="1" smtClean="0"/>
              <a:t>azurerm_public_ip</a:t>
            </a:r>
            <a:r>
              <a:rPr lang="en-US" altLang="ja-JP" sz="900" dirty="0" smtClean="0"/>
              <a:t>" "</a:t>
            </a:r>
            <a:r>
              <a:rPr lang="en-US" altLang="ja-JP" sz="900" dirty="0" err="1" smtClean="0"/>
              <a:t>hogehoge</a:t>
            </a:r>
            <a:r>
              <a:rPr lang="en-US" altLang="ja-JP" sz="900" dirty="0" smtClean="0"/>
              <a:t>" {</a:t>
            </a:r>
          </a:p>
          <a:p>
            <a:pPr algn="just"/>
            <a:r>
              <a:rPr lang="en-US" altLang="ja-JP" sz="900" dirty="0" smtClean="0"/>
              <a:t>  count                 = </a:t>
            </a:r>
            <a:r>
              <a:rPr lang="en-US" altLang="ja-JP" sz="900" dirty="0" err="1" smtClean="0"/>
              <a:t>var.VM_count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name                  = "${</a:t>
            </a:r>
            <a:r>
              <a:rPr lang="en-US" altLang="ja-JP" sz="900" dirty="0" err="1" smtClean="0"/>
              <a:t>var.public_ip_name</a:t>
            </a:r>
            <a:r>
              <a:rPr lang="en-US" altLang="ja-JP" sz="900" dirty="0" smtClean="0"/>
              <a:t>}-${</a:t>
            </a:r>
            <a:r>
              <a:rPr lang="en-US" altLang="ja-JP" sz="900" dirty="0" err="1" smtClean="0"/>
              <a:t>count.index</a:t>
            </a:r>
            <a:r>
              <a:rPr lang="en-US" altLang="ja-JP" sz="900" dirty="0" smtClean="0"/>
              <a:t>}"</a:t>
            </a:r>
          </a:p>
          <a:p>
            <a:pPr algn="just"/>
            <a:r>
              <a:rPr lang="en-US" altLang="ja-JP" sz="900" dirty="0" smtClean="0"/>
              <a:t>  location              = </a:t>
            </a:r>
            <a:r>
              <a:rPr lang="en-US" altLang="ja-JP" sz="900" dirty="0" err="1" smtClean="0"/>
              <a:t>azurerm_resource_group.hogehoge.location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resource_group_name</a:t>
            </a:r>
            <a:r>
              <a:rPr lang="en-US" altLang="ja-JP" sz="900" dirty="0" smtClean="0"/>
              <a:t>   = azurerm_resource_group.hogehoge.name</a:t>
            </a:r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allocation_method</a:t>
            </a:r>
            <a:r>
              <a:rPr lang="en-US" altLang="ja-JP" sz="900" dirty="0" smtClean="0"/>
              <a:t>     = </a:t>
            </a:r>
            <a:r>
              <a:rPr lang="en-US" altLang="ja-JP" sz="900" dirty="0" err="1" smtClean="0"/>
              <a:t>var.allocation_method</a:t>
            </a:r>
            <a:endParaRPr lang="en-US" altLang="ja-JP" sz="900" dirty="0" smtClean="0"/>
          </a:p>
          <a:p>
            <a:pPr algn="just"/>
            <a:r>
              <a:rPr lang="en-US" altLang="ja-JP" sz="900" dirty="0" smtClean="0"/>
              <a:t>  </a:t>
            </a:r>
            <a:r>
              <a:rPr lang="en-US" altLang="ja-JP" sz="900" dirty="0" err="1" smtClean="0"/>
              <a:t>domain_name_label</a:t>
            </a:r>
            <a:r>
              <a:rPr lang="en-US" altLang="ja-JP" sz="900" dirty="0" smtClean="0"/>
              <a:t>     = "${</a:t>
            </a:r>
            <a:r>
              <a:rPr lang="en-US" altLang="ja-JP" sz="900" dirty="0" err="1" smtClean="0"/>
              <a:t>var.domain_name_label</a:t>
            </a:r>
            <a:r>
              <a:rPr lang="en-US" altLang="ja-JP" sz="900" dirty="0" smtClean="0"/>
              <a:t>}-${</a:t>
            </a:r>
            <a:r>
              <a:rPr lang="en-US" altLang="ja-JP" sz="900" dirty="0" err="1" smtClean="0"/>
              <a:t>count.index</a:t>
            </a:r>
            <a:r>
              <a:rPr lang="en-US" altLang="ja-JP" sz="900" dirty="0" smtClean="0"/>
              <a:t>}"</a:t>
            </a:r>
          </a:p>
          <a:p>
            <a:pPr algn="just"/>
            <a:r>
              <a:rPr lang="en-US" altLang="ja-JP" sz="900" dirty="0" smtClean="0"/>
              <a:t>}</a:t>
            </a:r>
            <a:endParaRPr lang="en-US" altLang="ja-JP" sz="9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884" y="3976033"/>
            <a:ext cx="4824547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count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name                = "${</a:t>
            </a:r>
            <a:r>
              <a:rPr lang="en-US" altLang="ja-JP" sz="900" dirty="0" err="1"/>
              <a:t>var.network_interface_name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location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ip_configuration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   = </a:t>
            </a:r>
            <a:r>
              <a:rPr lang="en-US" altLang="ja-JP" sz="900" dirty="0" err="1"/>
              <a:t>var.NIC_name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subnet_id</a:t>
            </a:r>
            <a:r>
              <a:rPr lang="en-US" altLang="ja-JP" sz="900" dirty="0"/>
              <a:t>                     = azurerm_subnet.hogehoge.id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private_ip_address_allocation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public_ip_address_id</a:t>
            </a:r>
            <a:r>
              <a:rPr lang="en-US" altLang="ja-JP" sz="900" dirty="0"/>
              <a:t>          = </a:t>
            </a:r>
            <a:r>
              <a:rPr lang="en-US" altLang="ja-JP" sz="900" dirty="0" err="1"/>
              <a:t>azurerm_public_ip.hogehoge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1" name="右矢印 10"/>
          <p:cNvSpPr/>
          <p:nvPr/>
        </p:nvSpPr>
        <p:spPr bwMode="auto">
          <a:xfrm rot="5400000">
            <a:off x="7829430" y="648465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7829430" y="5969077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azure_create_instance.tf (</a:t>
            </a:r>
            <a:r>
              <a:rPr lang="en-US" altLang="ja-JP" dirty="0" smtClean="0"/>
              <a:t>2</a:t>
            </a:r>
            <a:r>
              <a:rPr altLang="ja-JP" dirty="0" smtClean="0"/>
              <a:t>/3</a:t>
            </a:r>
            <a:r>
              <a:rPr altLang="ja-JP" dirty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844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(6/6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IaC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896681" cy="480131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azurerm_network_interface_security_group_association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</a:t>
            </a:r>
            <a:r>
              <a:rPr lang="en-US" altLang="ja-JP" sz="900" dirty="0"/>
              <a:t>      = 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network_security_group_id</a:t>
            </a:r>
            <a:r>
              <a:rPr lang="en-US" altLang="ja-JP" sz="900" dirty="0"/>
              <a:t> = azurerm_network_security_group.hogehoge.id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azurerm_linux_virtual_machine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var.VM_name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size                  = </a:t>
            </a:r>
            <a:r>
              <a:rPr lang="en-US" altLang="ja-JP" sz="900" dirty="0" err="1"/>
              <a:t>var.VM_size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admin_username</a:t>
            </a:r>
            <a:r>
              <a:rPr lang="en-US" altLang="ja-JP" sz="900" dirty="0"/>
              <a:t>     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network_interface_ids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].id]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admin_ssh_key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username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public_key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var.ssh_public_key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os_disk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name                 = "${</a:t>
            </a:r>
            <a:r>
              <a:rPr lang="en-US" altLang="ja-JP" sz="900" dirty="0" err="1"/>
              <a:t>var.os_disk_name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caching              = </a:t>
            </a:r>
            <a:r>
              <a:rPr lang="en-US" altLang="ja-JP" sz="900" dirty="0" err="1"/>
              <a:t>var.caching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storage_account_type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var.storage_account_type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source_image_reference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publisher = </a:t>
            </a:r>
            <a:r>
              <a:rPr lang="en-US" altLang="ja-JP" sz="900" dirty="0" err="1"/>
              <a:t>var.publisher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offer     = </a:t>
            </a:r>
            <a:r>
              <a:rPr lang="en-US" altLang="ja-JP" sz="900" dirty="0" err="1"/>
              <a:t>var.offer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sku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var.sku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version   = </a:t>
            </a:r>
            <a:r>
              <a:rPr lang="en-US" altLang="ja-JP" sz="900" dirty="0" err="1"/>
              <a:t>var.source_image_version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5400000">
            <a:off x="7829430" y="832540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azure_create_instance.tf (</a:t>
            </a:r>
            <a:r>
              <a:rPr lang="en-US" altLang="ja-JP" dirty="0" smtClean="0"/>
              <a:t>3</a:t>
            </a:r>
            <a:r>
              <a:rPr altLang="ja-JP" dirty="0" smtClean="0"/>
              <a:t>/3</a:t>
            </a:r>
            <a:r>
              <a:rPr altLang="ja-JP" dirty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598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(7/7)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smtClean="0"/>
              <a:t>Create Policy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987307" cy="5078313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import "</a:t>
            </a:r>
            <a:r>
              <a:rPr lang="en-US" altLang="ja-JP" sz="900" dirty="0" err="1"/>
              <a:t>tfrun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import "decimal"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limit 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(50)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cost_limit_by_workspace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func</a:t>
            </a:r>
            <a:r>
              <a:rPr lang="en-US" altLang="ja-JP" sz="900" dirty="0"/>
              <a:t>()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tfrun.cost_estimate</a:t>
            </a:r>
            <a:r>
              <a:rPr lang="en-US" altLang="ja-JP" sz="900" dirty="0"/>
              <a:t> else null is null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("no cost estimates available")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workspace_name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tfrun.workspace.name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proposed_cost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</a:t>
            </a:r>
            <a:r>
              <a:rPr lang="en-US" altLang="ja-JP" sz="900" dirty="0" err="1"/>
              <a:t>tfrun.cost_estimate.proposed_monthly_cost</a:t>
            </a:r>
            <a:r>
              <a:rPr lang="en-US" altLang="ja-JP" sz="900" dirty="0"/>
              <a:t>)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proposed_cost.less_than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under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true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proposed_cost.greater_than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over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cost_validated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cost_limit_by_workspace</a:t>
            </a:r>
            <a:r>
              <a:rPr lang="en-US" altLang="ja-JP" sz="900" dirty="0"/>
              <a:t>()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main = rule {</a:t>
            </a:r>
          </a:p>
          <a:p>
            <a:pPr algn="just"/>
            <a:r>
              <a:rPr lang="en-US" altLang="ja-JP" sz="900" dirty="0"/>
              <a:t> 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cost_validated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0767" y="1311211"/>
            <a:ext cx="324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File name</a:t>
            </a:r>
            <a:r>
              <a:rPr kumimoji="1" lang="ja-JP" altLang="en-US" b="1" dirty="0" smtClean="0"/>
              <a:t>：</a:t>
            </a:r>
            <a:endParaRPr kumimoji="1" lang="en-US" altLang="ja-JP" b="1" dirty="0" smtClean="0"/>
          </a:p>
          <a:p>
            <a:r>
              <a:rPr lang="en-US" altLang="ja-JP" b="1" dirty="0" smtClean="0"/>
              <a:t>limit-proposed-monthly-</a:t>
            </a:r>
            <a:r>
              <a:rPr lang="en-US" altLang="ja-JP" b="1" dirty="0" err="1" smtClean="0"/>
              <a:t>cost.sentinel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549" y="2246743"/>
            <a:ext cx="3158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This policy limits the monthly cost.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The Terraform will not apply if the monthly cost exceeds 50$.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It will also output an estimate of the monthly cost.</a:t>
            </a:r>
          </a:p>
          <a:p>
            <a:endParaRPr kumimoji="1" lang="en-US" altLang="ja-JP" sz="1400" dirty="0"/>
          </a:p>
          <a:p>
            <a:r>
              <a:rPr lang="en-US" altLang="ja-JP" sz="1400" dirty="0" smtClean="0"/>
              <a:t>This can be used for both AWS and Azure.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 smtClean="0"/>
              <a:t>3. Preparation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Register Interface Information(1/2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User Token</a:t>
            </a:r>
            <a:endParaRPr lang="en-US" altLang="ja-JP" b="1" dirty="0" smtClean="0"/>
          </a:p>
          <a:p>
            <a:pPr lvl="1"/>
            <a:r>
              <a:rPr altLang="ja-JP" dirty="0"/>
              <a:t>In</a:t>
            </a:r>
            <a:r>
              <a:rPr altLang="en-US" dirty="0"/>
              <a:t> order to link Terraform Driver with Terraform,</a:t>
            </a:r>
            <a:r>
              <a:rPr altLang="ja-JP" dirty="0"/>
              <a:t> we</a:t>
            </a:r>
            <a:r>
              <a:rPr altLang="en-US" dirty="0"/>
              <a:t> will need to create a User Token from Terraform</a:t>
            </a:r>
            <a:r>
              <a:rPr altLang="ja-JP" dirty="0"/>
              <a:t> </a:t>
            </a:r>
            <a:endParaRPr lang="en-US" altLang="ja-JP" dirty="0" smtClean="0"/>
          </a:p>
          <a:p>
            <a:pPr lvl="1"/>
            <a:r>
              <a:rPr altLang="en-US" dirty="0"/>
              <a:t>Log in to Terraform from your </a:t>
            </a:r>
            <a:r>
              <a:rPr altLang="en-US" dirty="0" smtClean="0"/>
              <a:t>browser </a:t>
            </a:r>
            <a:r>
              <a:rPr lang="en-US" altLang="en-US" dirty="0" smtClean="0"/>
              <a:t>and go to </a:t>
            </a:r>
            <a:br>
              <a:rPr lang="en-US" altLang="en-US" dirty="0" smtClean="0"/>
            </a:br>
            <a:r>
              <a:rPr altLang="ja-JP" dirty="0" smtClean="0"/>
              <a:t>[User</a:t>
            </a:r>
            <a:r>
              <a:rPr altLang="en-US" dirty="0" smtClean="0"/>
              <a:t> </a:t>
            </a:r>
            <a:r>
              <a:rPr altLang="ja-JP" dirty="0"/>
              <a:t>Setting]</a:t>
            </a:r>
            <a:r>
              <a:rPr altLang="en-US" dirty="0"/>
              <a:t>→</a:t>
            </a:r>
            <a:r>
              <a:rPr altLang="ja-JP" dirty="0"/>
              <a:t>[Tokens]</a:t>
            </a:r>
            <a:r>
              <a:rPr altLang="en-US" dirty="0"/>
              <a:t>→</a:t>
            </a:r>
            <a:r>
              <a:rPr altLang="ja-JP" dirty="0"/>
              <a:t>[Create</a:t>
            </a:r>
            <a:r>
              <a:rPr altLang="en-US" dirty="0"/>
              <a:t> </a:t>
            </a:r>
            <a:r>
              <a:rPr altLang="ja-JP" dirty="0"/>
              <a:t>an</a:t>
            </a:r>
            <a:r>
              <a:rPr altLang="en-US" dirty="0"/>
              <a:t> </a:t>
            </a:r>
            <a:r>
              <a:rPr altLang="ja-JP" dirty="0"/>
              <a:t>API</a:t>
            </a:r>
            <a:r>
              <a:rPr altLang="en-US" dirty="0"/>
              <a:t> </a:t>
            </a:r>
            <a:r>
              <a:rPr altLang="ja-JP" dirty="0"/>
              <a:t>token</a:t>
            </a:r>
            <a:r>
              <a:rPr altLang="ja-JP" dirty="0" smtClean="0"/>
              <a:t>]</a:t>
            </a:r>
            <a:r>
              <a:rPr dirty="0" smtClean="0"/>
              <a:t> </a:t>
            </a:r>
            <a:endParaRPr lang="en-US" altLang="ja-JP" dirty="0"/>
          </a:p>
          <a:p>
            <a:pPr lvl="1"/>
            <a:endParaRPr lang="en-US" altLang="ja-JP" sz="1400" dirty="0" smtClean="0"/>
          </a:p>
          <a:p>
            <a:pPr lvl="2"/>
            <a:endParaRPr lang="en-US" altLang="ja-JP" dirty="0"/>
          </a:p>
          <a:p>
            <a:pPr marL="288000" lvl="2" indent="0">
              <a:buNone/>
            </a:pPr>
            <a:endParaRPr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55470" y="2492870"/>
            <a:ext cx="6716838" cy="2001067"/>
            <a:chOff x="827480" y="2755563"/>
            <a:chExt cx="6716838" cy="200106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l="9108" r="6586" b="51839"/>
            <a:stretch/>
          </p:blipFill>
          <p:spPr>
            <a:xfrm>
              <a:off x="827480" y="2755563"/>
              <a:ext cx="6696930" cy="18976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" name="正方形/長方形 3"/>
            <p:cNvSpPr/>
            <p:nvPr/>
          </p:nvSpPr>
          <p:spPr bwMode="auto">
            <a:xfrm>
              <a:off x="6732300" y="3115612"/>
              <a:ext cx="288040" cy="144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6300240" y="325963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930830" y="4195762"/>
              <a:ext cx="1552879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2504319" y="376362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184268" y="3070228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kumimoji="1" altLang="en-US" b="1">
                  <a:solidFill>
                    <a:srgbClr val="FF0000"/>
                  </a:solidFill>
                </a:defRPr>
              </a:pPr>
              <a:r>
                <a:t>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407034" y="4387298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en-US" b="1">
                  <a:solidFill>
                    <a:srgbClr val="FF0000"/>
                  </a:solidFill>
                </a:defRPr>
              </a:pPr>
              <a: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09107" y="3826430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en-US" b="1">
                  <a:solidFill>
                    <a:srgbClr val="FF0000"/>
                  </a:solidFill>
                </a:defRPr>
              </a:pPr>
              <a:r>
                <a:t>③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628812"/>
            <a:ext cx="3587149" cy="15808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40" y="4484906"/>
            <a:ext cx="3065333" cy="18151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287405" y="5830677"/>
            <a:ext cx="900125" cy="26269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945008" y="5134111"/>
            <a:ext cx="2867441" cy="312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0073" y="5592691"/>
            <a:ext cx="36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FF0000"/>
                </a:solidFill>
              </a:defRPr>
            </a:pPr>
            <a: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51247" y="5290387"/>
            <a:ext cx="36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FF0000"/>
                </a:solidFill>
              </a:defRPr>
            </a:pPr>
            <a: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704861" y="3802420"/>
            <a:ext cx="3258651" cy="922760"/>
          </a:xfrm>
          <a:prstGeom prst="wedgeRoundRectCallout">
            <a:avLst>
              <a:gd name="adj1" fmla="val -29211"/>
              <a:gd name="adj2" fmla="val 95329"/>
              <a:gd name="adj3" fmla="val 16667"/>
            </a:avLst>
          </a:prstGeom>
          <a:solidFill>
            <a:schemeClr val="bg1"/>
          </a:solidFill>
          <a:ln w="38100">
            <a:solidFill>
              <a:srgbClr val="12499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en-US" sz="1400">
                <a:latin typeface="+mn-ea"/>
              </a:defRPr>
            </a:pPr>
            <a:r>
              <a:rPr dirty="0"/>
              <a:t>Make sure to write down the token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 b="1">
                <a:solidFill>
                  <a:srgbClr val="FF0000"/>
                </a:solidFill>
                <a:latin typeface="+mn-ea"/>
              </a:defRPr>
            </a:pPr>
            <a:r>
              <a:rPr altLang="ja-JP" dirty="0"/>
              <a:t>*</a:t>
            </a:r>
            <a:r>
              <a:rPr altLang="en-US" dirty="0"/>
              <a:t>It will not be displayed </a:t>
            </a:r>
            <a:r>
              <a:rPr altLang="en-US" dirty="0" smtClean="0"/>
              <a:t>again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altLang="en-US" dirty="0" smtClean="0"/>
              <a:t> </a:t>
            </a:r>
            <a:r>
              <a:rPr altLang="en-US" dirty="0"/>
              <a:t>if you close the screen.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9278" b="5105"/>
          <a:stretch/>
        </p:blipFill>
        <p:spPr>
          <a:xfrm>
            <a:off x="179512" y="2742744"/>
            <a:ext cx="6911805" cy="252035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2862059"/>
            <a:ext cx="9096095" cy="1999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3.1</a:t>
            </a:r>
            <a:r>
              <a:rPr altLang="en-US"/>
              <a:t>　Registration of interface information</a:t>
            </a:r>
            <a:r>
              <a:rPr altLang="ja-JP"/>
              <a:t>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403560" y="2492870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altLang="en-US" sz="1800" b="1"/>
            </a:pPr>
            <a:r>
              <a:rPr dirty="0"/>
              <a:t>Interface information</a:t>
            </a:r>
            <a:endParaRPr lang="en-US" altLang="ja-JP" sz="1800" b="1" dirty="0" smtClean="0"/>
          </a:p>
          <a:p>
            <a:pPr lvl="1"/>
            <a:r>
              <a:rPr altLang="en-US" dirty="0"/>
              <a:t>Input</a:t>
            </a:r>
            <a:r>
              <a:rPr altLang="ja-JP" dirty="0"/>
              <a:t> the</a:t>
            </a:r>
            <a:r>
              <a:rPr altLang="en-US" dirty="0"/>
              <a:t> Terraform</a:t>
            </a:r>
            <a:r>
              <a:rPr altLang="ja-JP" dirty="0"/>
              <a:t> Hostname</a:t>
            </a:r>
            <a:r>
              <a:rPr altLang="en-US" dirty="0"/>
              <a:t> and</a:t>
            </a:r>
            <a:r>
              <a:rPr altLang="ja-JP" dirty="0"/>
              <a:t> the</a:t>
            </a:r>
            <a:r>
              <a:rPr altLang="en-US" dirty="0"/>
              <a:t> created UserToken</a:t>
            </a:r>
            <a:endParaRPr lang="en-US" altLang="ja-JP" dirty="0"/>
          </a:p>
          <a:p>
            <a:pPr marL="180000" lvl="1" indent="0">
              <a:buNone/>
              <a:defRPr b="1">
                <a:solidFill>
                  <a:srgbClr val="FF0000"/>
                </a:solidFill>
              </a:defRPr>
            </a:pPr>
            <a:r>
              <a:rPr altLang="ja-JP" sz="1100" dirty="0"/>
              <a:t>*</a:t>
            </a:r>
            <a:r>
              <a:rPr altLang="en-US" sz="1100" dirty="0"/>
              <a:t>Since only one Terraform can be linked to ITA, you need to update the item that is already there</a:t>
            </a:r>
            <a:r>
              <a:rPr altLang="en-US" sz="1400" dirty="0"/>
              <a:t>.</a:t>
            </a:r>
            <a:r>
              <a:rPr altLang="ja-JP" sz="1100" dirty="0"/>
              <a:t> 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altLang="en-US" dirty="0"/>
              <a:t>Menu:</a:t>
            </a:r>
            <a:r>
              <a:rPr altLang="ja-JP" b="1" dirty="0"/>
              <a:t> Terraform&gt;</a:t>
            </a:r>
            <a:r>
              <a:rPr altLang="en-US" b="1" dirty="0"/>
              <a:t> Interface Information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Open the list and press the </a:t>
            </a:r>
            <a:r>
              <a:rPr lang="en-US" altLang="en-US" dirty="0" smtClean="0"/>
              <a:t>item’s</a:t>
            </a:r>
            <a:r>
              <a:rPr altLang="en-US" dirty="0" smtClean="0"/>
              <a:t> update </a:t>
            </a:r>
            <a:r>
              <a:rPr altLang="ja-JP" dirty="0" smtClean="0"/>
              <a:t>button</a:t>
            </a:r>
            <a:r>
              <a:rPr altLang="en-US" dirty="0" smtClean="0"/>
              <a:t>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/>
          </a:p>
          <a:p>
            <a:pPr marL="180000" lvl="1" indent="0">
              <a:buNone/>
            </a:pPr>
            <a:endParaRPr lang="en-US" altLang="ja-JP" sz="2000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>
              <a:solidFill>
                <a:srgbClr val="FF0000"/>
              </a:solidFill>
            </a:endParaRPr>
          </a:p>
          <a:p>
            <a:pPr marL="288000" lvl="2" indent="0" algn="ctr">
              <a:buNone/>
            </a:pP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843761" y="3284981"/>
            <a:ext cx="1872260" cy="1008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75197"/>
              </p:ext>
            </p:extLst>
          </p:nvPr>
        </p:nvGraphicFramePr>
        <p:xfrm>
          <a:off x="323410" y="5411005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Hostname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User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Token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app.terraform.io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(Input User Token)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 bwMode="auto">
          <a:xfrm>
            <a:off x="1620368" y="4994100"/>
            <a:ext cx="359271" cy="163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79512" y="2870059"/>
            <a:ext cx="863998" cy="2713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2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6" y="2989711"/>
            <a:ext cx="4233914" cy="16796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Register and Link Organization(1/2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Organization</a:t>
            </a:r>
          </a:p>
          <a:p>
            <a:pPr marL="0" indent="0">
              <a:buNone/>
            </a:pPr>
            <a:r>
              <a:rPr lang="en-US" altLang="ja-JP" sz="1600" dirty="0" smtClean="0"/>
              <a:t>  In this step, we will create an Organization.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kumimoji="1" altLang="en-US" dirty="0"/>
              <a:t>Menu:</a:t>
            </a:r>
            <a:r>
              <a:rPr altLang="ja-JP" b="1" dirty="0"/>
              <a:t> Terraform</a:t>
            </a:r>
            <a:r>
              <a:rPr kumimoji="1" altLang="en-US" b="1" dirty="0"/>
              <a:t> </a:t>
            </a:r>
            <a:r>
              <a:rPr kumimoji="1" altLang="ja-JP" b="1" dirty="0"/>
              <a:t>&gt;</a:t>
            </a:r>
            <a:r>
              <a:rPr kumimoji="1" altLang="en-US" b="1" dirty="0"/>
              <a:t> </a:t>
            </a:r>
            <a:r>
              <a:rPr altLang="en-US" b="1" dirty="0"/>
              <a:t>Organizations</a:t>
            </a:r>
            <a:r>
              <a:rPr kumimoji="1" altLang="en-US" dirty="0"/>
              <a:t> </a:t>
            </a:r>
            <a:r>
              <a:rPr kumimoji="1" altLang="en-US" b="1" dirty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</a:t>
            </a:r>
            <a:r>
              <a:rPr kumimoji="1" altLang="en-US" dirty="0"/>
              <a:t> Register</a:t>
            </a:r>
            <a:r>
              <a:rPr altLang="en-US" dirty="0"/>
              <a:t>&gt; Start Registration.</a:t>
            </a:r>
            <a:r>
              <a:rPr altLang="ja-JP" dirty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40719"/>
              </p:ext>
            </p:extLst>
          </p:nvPr>
        </p:nvGraphicFramePr>
        <p:xfrm>
          <a:off x="177212" y="4922839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Organization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Email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address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(Input Mail Address)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187530" y="3356990"/>
            <a:ext cx="1872260" cy="7470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8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pPr>
              <a:defRPr kumimoji="1" altLang="en-US"/>
            </a:pPr>
            <a: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400">
                <a:latin typeface="+mn-ea"/>
                <a:hlinkClick r:id="rId2" action="ppaction://hlinksldjump"/>
              </a:defRPr>
            </a:pPr>
            <a:r>
              <a:rPr altLang="ja-JP" dirty="0"/>
              <a:t>1.</a:t>
            </a:r>
            <a:r>
              <a:rPr altLang="en-US" dirty="0"/>
              <a:t>Introduction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3" action="ppaction://hlinksldjump"/>
              </a:rPr>
              <a:t>1.1</a:t>
            </a:r>
            <a:r>
              <a:rPr altLang="en-US" dirty="0">
                <a:hlinkClick r:id="rId3" action="ppaction://hlinksldjump"/>
              </a:rPr>
              <a:t>　Introduction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4" action="ppaction://hlinksldjump"/>
              </a:rPr>
              <a:t>1.2</a:t>
            </a:r>
            <a:r>
              <a:rPr altLang="en-US" dirty="0">
                <a:hlinkClick r:id="rId4" action="ppaction://hlinksldjump"/>
              </a:rPr>
              <a:t>　Environment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>
              <a:defRPr sz="1400">
                <a:latin typeface="+mn-ea"/>
                <a:hlinkClick r:id="rId5" action="ppaction://hlinksldjump"/>
              </a:defRPr>
            </a:pPr>
            <a:r>
              <a:rPr altLang="ja-JP" dirty="0"/>
              <a:t>2.</a:t>
            </a:r>
            <a:r>
              <a:rPr altLang="en-US" dirty="0"/>
              <a:t>　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altLang="ja-JP" dirty="0" smtClean="0"/>
              <a:t>Terraform Driver</a:t>
            </a:r>
            <a:r>
              <a:rPr lang="en-US" altLang="ja-JP" dirty="0" smtClean="0"/>
              <a:t> Practice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6" action="ppaction://hlinksldjump"/>
              </a:rPr>
              <a:t>2.1</a:t>
            </a:r>
            <a:r>
              <a:rPr altLang="en-US" dirty="0">
                <a:hlinkClick r:id="rId6" action="ppaction://hlinksldjump"/>
              </a:rPr>
              <a:t>　Scenario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7" action="ppaction://hlinksldjump"/>
              </a:rPr>
              <a:t>2.2</a:t>
            </a:r>
            <a:r>
              <a:rPr altLang="en-US" dirty="0">
                <a:hlinkClick r:id="rId7" action="ppaction://hlinksldjump"/>
              </a:rPr>
              <a:t>　Preparation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  <a:hlinkClick r:id="rId8" action="ppaction://hlinksldjump"/>
              </a:defRPr>
            </a:pPr>
            <a:r>
              <a:rPr altLang="ja-JP" dirty="0"/>
              <a:t>3. Preparation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9" action="ppaction://hlinksldjump"/>
              </a:rPr>
              <a:t>3.1</a:t>
            </a:r>
            <a:r>
              <a:rPr altLang="en-US" dirty="0">
                <a:hlinkClick r:id="rId9" action="ppaction://hlinksldjump"/>
              </a:rPr>
              <a:t>　Interface Information Registration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0" action="ppaction://hlinksldjump"/>
              </a:rPr>
              <a:t>3.2</a:t>
            </a:r>
            <a:r>
              <a:rPr altLang="en-US" dirty="0">
                <a:hlinkClick r:id="rId10" action="ppaction://hlinksldjump"/>
              </a:rPr>
              <a:t>　Registering and linking Organization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1" action="ppaction://hlinksldjump"/>
              </a:rPr>
              <a:t>3.3</a:t>
            </a:r>
            <a:r>
              <a:rPr altLang="en-US" dirty="0">
                <a:hlinkClick r:id="rId11" action="ppaction://hlinksldjump"/>
              </a:rPr>
              <a:t>　Registering and linking Workspace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2" action="ppaction://hlinksldjump"/>
              </a:rPr>
              <a:t>3.4</a:t>
            </a:r>
            <a:r>
              <a:rPr altLang="en-US" dirty="0">
                <a:hlinkClick r:id="rId12" action="ppaction://hlinksldjump"/>
              </a:rPr>
              <a:t>　Operation pattern</a:t>
            </a:r>
            <a:r>
              <a:rPr altLang="ja-JP" dirty="0">
                <a:hlinkClick r:id="rId12" action="ppaction://hlinksldjump"/>
              </a:rPr>
              <a:t> (Movement)</a:t>
            </a:r>
            <a:r>
              <a:rPr altLang="en-US" dirty="0">
                <a:hlinkClick r:id="rId12" action="ppaction://hlinksldjump"/>
              </a:rPr>
              <a:t> Registration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3" action="ppaction://hlinksldjump"/>
              </a:rPr>
              <a:t>3.5</a:t>
            </a:r>
            <a:r>
              <a:rPr altLang="en-US" dirty="0">
                <a:hlinkClick r:id="rId13" action="ppaction://hlinksldjump"/>
              </a:rPr>
              <a:t>　</a:t>
            </a:r>
            <a:r>
              <a:rPr altLang="ja-JP" dirty="0">
                <a:hlinkClick r:id="rId13" action="ppaction://hlinksldjump"/>
              </a:rPr>
              <a:t>Module</a:t>
            </a:r>
            <a:r>
              <a:rPr altLang="en-US" dirty="0">
                <a:hlinkClick r:id="rId13" action="ppaction://hlinksldjump"/>
              </a:rPr>
              <a:t> file Registration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4" action="ppaction://hlinksldjump"/>
              </a:rPr>
              <a:t>3.6</a:t>
            </a:r>
            <a:r>
              <a:rPr altLang="en-US" dirty="0">
                <a:hlinkClick r:id="rId14" action="ppaction://hlinksldjump"/>
              </a:rPr>
              <a:t>　Specify</a:t>
            </a:r>
            <a:r>
              <a:rPr altLang="ja-JP" dirty="0">
                <a:hlinkClick r:id="rId14" action="ppaction://hlinksldjump"/>
              </a:rPr>
              <a:t> Module</a:t>
            </a:r>
            <a:r>
              <a:rPr altLang="en-US" dirty="0">
                <a:hlinkClick r:id="rId14" action="ppaction://hlinksldjump"/>
              </a:rPr>
              <a:t> file to Movement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>
              <a:defRPr sz="1400">
                <a:latin typeface="+mn-ea"/>
                <a:hlinkClick r:id="rId15" action="ppaction://hlinksldjump"/>
              </a:defRPr>
            </a:pPr>
            <a:r>
              <a:rPr altLang="ja-JP" dirty="0"/>
              <a:t>4.</a:t>
            </a:r>
            <a:r>
              <a:rPr altLang="en-US" dirty="0"/>
              <a:t>　Execution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6" action="ppaction://hlinksldjump"/>
              </a:rPr>
              <a:t>4.1 </a:t>
            </a:r>
            <a:r>
              <a:rPr altLang="en-US" dirty="0">
                <a:hlinkClick r:id="rId16" action="ppaction://hlinksldjump"/>
              </a:rPr>
              <a:t>Operation registration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7" action="ppaction://hlinksldjump"/>
              </a:rPr>
              <a:t>4.2</a:t>
            </a:r>
            <a:r>
              <a:rPr altLang="en-US" dirty="0">
                <a:hlinkClick r:id="rId17" action="ppaction://hlinksldjump"/>
              </a:rPr>
              <a:t>　Setting variable values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18" action="ppaction://hlinksldjump"/>
              </a:rPr>
              <a:t>4.3</a:t>
            </a:r>
            <a:r>
              <a:rPr altLang="en-US" dirty="0">
                <a:hlinkClick r:id="rId18" action="ppaction://hlinksldjump"/>
              </a:rPr>
              <a:t>　Execution</a:t>
            </a:r>
            <a:endParaRPr lang="en-US" altLang="ja-JP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zh-TW" dirty="0">
                <a:hlinkClick r:id="rId19" action="ppaction://hlinksldjump"/>
              </a:rPr>
              <a:t>4.4</a:t>
            </a:r>
            <a:r>
              <a:rPr altLang="en-US" dirty="0">
                <a:hlinkClick r:id="rId19" action="ppaction://hlinksldjump"/>
              </a:rPr>
              <a:t>　Checking Operation status</a:t>
            </a:r>
            <a:endParaRPr lang="en-US" altLang="zh-TW" sz="1400" dirty="0" smtClean="0">
              <a:latin typeface="+mn-ea"/>
            </a:endParaRPr>
          </a:p>
          <a:p>
            <a:pPr>
              <a:defRPr sz="1400">
                <a:latin typeface="+mn-ea"/>
              </a:defRPr>
            </a:pPr>
            <a:r>
              <a:rPr altLang="ja-JP" dirty="0">
                <a:hlinkClick r:id="rId20" action="ppaction://hlinksldjump"/>
              </a:rPr>
              <a:t>4.5</a:t>
            </a:r>
            <a:r>
              <a:rPr altLang="en-US" dirty="0">
                <a:hlinkClick r:id="rId20" action="ppaction://hlinksldjump"/>
              </a:rPr>
              <a:t>　Change values and re-run</a:t>
            </a:r>
            <a:r>
              <a:rPr altLang="en-US" dirty="0"/>
              <a:t> 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Register and Link </a:t>
            </a:r>
            <a:r>
              <a:rPr lang="en-US" altLang="ja-JP" dirty="0" smtClean="0"/>
              <a:t>Organization(2/2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sz="1800" b="1"/>
            </a:pPr>
            <a:r>
              <a:rPr altLang="en-US" dirty="0"/>
              <a:t>Link Organization</a:t>
            </a:r>
            <a:endParaRPr lang="en-US" altLang="ja-JP" sz="1800" b="1" dirty="0" smtClean="0"/>
          </a:p>
          <a:p>
            <a:pPr lvl="1"/>
            <a:r>
              <a:rPr altLang="en-US" dirty="0"/>
              <a:t>After creating the Organization item from Organization Management</a:t>
            </a:r>
            <a:r>
              <a:rPr altLang="ja-JP" dirty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r>
              <a:rPr altLang="en-US" dirty="0"/>
              <a:t>You can check if the</a:t>
            </a:r>
            <a:r>
              <a:rPr altLang="ja-JP" dirty="0"/>
              <a:t> Organization</a:t>
            </a:r>
            <a:r>
              <a:rPr altLang="en-US" dirty="0"/>
              <a:t> has been added to the target Terraform by clicking the</a:t>
            </a:r>
            <a:r>
              <a:rPr altLang="ja-JP" dirty="0"/>
              <a:t> [</a:t>
            </a:r>
            <a:r>
              <a:rPr altLang="en-US" dirty="0"/>
              <a:t>Linkage status check</a:t>
            </a:r>
            <a:r>
              <a:rPr altLang="ja-JP" dirty="0"/>
              <a:t>]</a:t>
            </a:r>
            <a:r>
              <a:rPr altLang="en-US" dirty="0"/>
              <a:t>. </a:t>
            </a:r>
            <a:endParaRPr lang="en-US" altLang="ja-JP" dirty="0" smtClean="0"/>
          </a:p>
          <a:p>
            <a:pPr lvl="1"/>
            <a:r>
              <a:rPr altLang="en-US" dirty="0"/>
              <a:t>If it </a:t>
            </a:r>
            <a:r>
              <a:rPr altLang="en-US" dirty="0" smtClean="0"/>
              <a:t>says"</a:t>
            </a:r>
            <a:r>
              <a:rPr lang="en-US" altLang="en-US" dirty="0" smtClean="0"/>
              <a:t>Not registered</a:t>
            </a:r>
            <a:r>
              <a:rPr altLang="en-US" dirty="0" smtClean="0"/>
              <a:t>", </a:t>
            </a:r>
            <a:r>
              <a:rPr altLang="en-US" dirty="0"/>
              <a:t>you can press the register</a:t>
            </a:r>
            <a:r>
              <a:rPr altLang="ja-JP" dirty="0"/>
              <a:t> button</a:t>
            </a:r>
            <a:r>
              <a:rPr altLang="en-US" dirty="0"/>
              <a:t> to create an</a:t>
            </a:r>
            <a:r>
              <a:rPr altLang="ja-JP" dirty="0"/>
              <a:t> Organization</a:t>
            </a:r>
            <a:r>
              <a:rPr altLang="en-US" dirty="0"/>
              <a:t> in Terraform. 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30" y="3356990"/>
            <a:ext cx="36005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067930" y="5620444"/>
            <a:ext cx="4032560" cy="3131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83873" y="4749187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693959"/>
            <a:ext cx="6729830" cy="176401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539" y="4937103"/>
            <a:ext cx="6259652" cy="11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3" y="3054179"/>
            <a:ext cx="4265483" cy="18811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and Link Workspace(1/2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Workspace</a:t>
            </a:r>
            <a:br>
              <a:rPr lang="en-US" altLang="ja-JP" b="1" dirty="0" smtClean="0"/>
            </a:br>
            <a:r>
              <a:rPr lang="en-US" altLang="ja-JP" dirty="0" smtClean="0"/>
              <a:t>In this section, we will create a Workspace.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lang="en-US" altLang="en-US" dirty="0" smtClean="0"/>
              <a:t>Menu</a:t>
            </a:r>
            <a:r>
              <a:rPr kumimoji="1" altLang="en-US" dirty="0" smtClean="0"/>
              <a:t>：</a:t>
            </a:r>
            <a:r>
              <a:rPr altLang="ja-JP" b="1" dirty="0" smtClean="0"/>
              <a:t>Terraform</a:t>
            </a:r>
            <a:r>
              <a:rPr kumimoji="1" altLang="en-US" b="1" dirty="0" smtClean="0"/>
              <a:t> </a:t>
            </a:r>
            <a:r>
              <a:rPr kumimoji="1" altLang="ja-JP" b="1" dirty="0" smtClean="0"/>
              <a:t>&gt;</a:t>
            </a:r>
            <a:r>
              <a:rPr kumimoji="1" altLang="en-US" b="1" dirty="0" smtClean="0"/>
              <a:t> </a:t>
            </a:r>
            <a:r>
              <a:rPr altLang="ja-JP" b="1" dirty="0" smtClean="0"/>
              <a:t>Workspaces</a:t>
            </a:r>
            <a:r>
              <a:rPr altLang="ja-JP" b="1" dirty="0"/>
              <a:t> </a:t>
            </a:r>
            <a:r>
              <a:rPr lang="en-US" altLang="ja-JP" b="1" dirty="0" smtClean="0"/>
              <a:t>list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 smtClean="0"/>
              <a:t>Click</a:t>
            </a:r>
            <a:r>
              <a:rPr kumimoji="1" altLang="en-US" dirty="0" smtClean="0"/>
              <a:t> Register</a:t>
            </a:r>
            <a:r>
              <a:rPr altLang="en-US" dirty="0" smtClean="0"/>
              <a:t>&gt; Start Registration.</a:t>
            </a:r>
            <a:r>
              <a:rPr altLang="ja-JP" dirty="0" smtClean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 smtClean="0"/>
              <a:t>Enter </a:t>
            </a:r>
            <a:r>
              <a:rPr altLang="en-US" dirty="0"/>
              <a:t>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827480" y="3429000"/>
            <a:ext cx="2232310" cy="936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9076"/>
              </p:ext>
            </p:extLst>
          </p:nvPr>
        </p:nvGraphicFramePr>
        <p:xfrm>
          <a:off x="312716" y="510773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01203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060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Organization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Workspace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1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/>
              <a:t>3.3</a:t>
            </a:r>
            <a:r>
              <a:rPr altLang="en-US" dirty="0"/>
              <a:t>　</a:t>
            </a:r>
            <a:r>
              <a:rPr lang="en-US" altLang="en-US" dirty="0" smtClean="0"/>
              <a:t>Register and Link Workspace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sz="1800" b="1"/>
            </a:pPr>
            <a:r>
              <a:rPr altLang="en-US" dirty="0"/>
              <a:t>Link</a:t>
            </a:r>
            <a:r>
              <a:rPr altLang="ja-JP" dirty="0"/>
              <a:t> Workspace</a:t>
            </a:r>
            <a:endParaRPr lang="en-US" altLang="ja-JP" sz="1800" b="1" dirty="0" smtClean="0"/>
          </a:p>
          <a:p>
            <a:pPr lvl="1"/>
            <a:r>
              <a:rPr altLang="en-US" dirty="0"/>
              <a:t>After creating a Workspace item in Workspaces list,</a:t>
            </a:r>
            <a:r>
              <a:rPr altLang="ja-JP" dirty="0"/>
              <a:t> </a:t>
            </a:r>
            <a:r>
              <a:rPr altLang="en-US" dirty="0" smtClean="0"/>
              <a:t>You </a:t>
            </a:r>
            <a:r>
              <a:rPr altLang="en-US" dirty="0"/>
              <a:t>can check if the</a:t>
            </a:r>
            <a:r>
              <a:rPr altLang="ja-JP" dirty="0"/>
              <a:t> Workspace</a:t>
            </a:r>
            <a:r>
              <a:rPr altLang="en-US" dirty="0"/>
              <a:t> has been added to the target Terraform by</a:t>
            </a:r>
            <a:r>
              <a:rPr altLang="ja-JP" dirty="0"/>
              <a:t> clicking</a:t>
            </a:r>
            <a:r>
              <a:rPr altLang="en-US" dirty="0"/>
              <a:t> </a:t>
            </a:r>
            <a:r>
              <a:rPr altLang="en-US" dirty="0" smtClean="0"/>
              <a:t>the </a:t>
            </a:r>
            <a:r>
              <a:rPr lang="en-US" altLang="en-US" dirty="0" smtClean="0"/>
              <a:t>“Association status check” button</a:t>
            </a:r>
            <a:r>
              <a:rPr altLang="en-US" dirty="0" smtClean="0"/>
              <a:t> </a:t>
            </a:r>
            <a:endParaRPr lang="en-US" altLang="ja-JP" dirty="0" smtClean="0"/>
          </a:p>
          <a:p>
            <a:pPr lvl="1"/>
            <a:r>
              <a:rPr lang="en-US" altLang="en-US" dirty="0" smtClean="0"/>
              <a:t>If it says “Not registered”, you can press the “Register” button to create a Workspace on the target Terraform</a:t>
            </a:r>
            <a:endParaRPr lang="en-US" altLang="ja-JP" dirty="0" smtClean="0"/>
          </a:p>
          <a:p>
            <a:pPr marL="180000" lvl="1" indent="0">
              <a:buNone/>
              <a:defRPr b="1">
                <a:solidFill>
                  <a:srgbClr val="FF0000"/>
                </a:solidFill>
              </a:defRPr>
            </a:pPr>
            <a:r>
              <a:rPr altLang="ja-JP" dirty="0" smtClean="0"/>
              <a:t>*</a:t>
            </a:r>
            <a:r>
              <a:rPr altLang="en-US" dirty="0" smtClean="0"/>
              <a:t> As a Workspace is created inside an Organization, make sure to create an Organization first</a:t>
            </a:r>
            <a:r>
              <a:rPr altLang="ja-JP" dirty="0" smtClean="0"/>
              <a:t>.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30" y="4049461"/>
            <a:ext cx="225390" cy="1617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96353" y="4956362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3129559"/>
            <a:ext cx="6563310" cy="162685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86" y="4795887"/>
            <a:ext cx="6421195" cy="15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803785"/>
            <a:ext cx="4392609" cy="19639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Register Operation pattern(Movement)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Create Movement</a:t>
            </a:r>
            <a:br>
              <a:rPr lang="en-US" altLang="ja-JP" b="1" dirty="0" smtClean="0"/>
            </a:br>
            <a:r>
              <a:rPr lang="en-US" altLang="ja-JP" sz="1600" dirty="0" smtClean="0"/>
              <a:t>In this section, we will register a Movement that we can link to the playbook we created earlier.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altLang="en-US" sz="1050" dirty="0"/>
              <a:t>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altLang="en-US" sz="1600" dirty="0"/>
              <a:t>Menu:</a:t>
            </a:r>
            <a:r>
              <a:rPr altLang="ja-JP" sz="1600" b="1" dirty="0"/>
              <a:t> Terraform&gt; Movement</a:t>
            </a:r>
            <a:r>
              <a:rPr altLang="en-US" sz="1600" b="1" dirty="0"/>
              <a:t>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kumimoji="1"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9619"/>
              </p:ext>
            </p:extLst>
          </p:nvPr>
        </p:nvGraphicFramePr>
        <p:xfrm>
          <a:off x="179511" y="4797190"/>
          <a:ext cx="5400629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19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36725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Movement</a:t>
                      </a:r>
                      <a:r>
                        <a:rPr altLang="en-US"/>
                        <a:t> name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 dirty="0" smtClean="0"/>
                        <a:t>Terraform</a:t>
                      </a:r>
                      <a:r>
                        <a:rPr altLang="en-US" dirty="0" smtClean="0"/>
                        <a:t> </a:t>
                      </a:r>
                      <a:r>
                        <a:rPr altLang="en-US" dirty="0"/>
                        <a:t>User information</a:t>
                      </a:r>
                      <a:endParaRPr kumimoji="1" lang="en-US" altLang="ja-JP" sz="1400" dirty="0" smtClean="0"/>
                    </a:p>
                    <a:p>
                      <a:pPr>
                        <a:defRPr kumimoji="1" altLang="ja-JP" sz="1400"/>
                      </a:pPr>
                      <a:r>
                        <a:rPr dirty="0"/>
                        <a:t>Organization: 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331550" y="3212970"/>
            <a:ext cx="3672508" cy="864120"/>
          </a:xfrm>
          <a:prstGeom prst="roundRect">
            <a:avLst>
              <a:gd name="adj" fmla="val 1064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5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852920"/>
            <a:ext cx="4176580" cy="18257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Register Module files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Module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sz="1600" dirty="0" smtClean="0"/>
              <a:t>In this section, we will register our Modules to ITA.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altLang="en-US" dirty="0"/>
              <a:t>Menu:</a:t>
            </a:r>
            <a:r>
              <a:rPr altLang="ja-JP" b="1" dirty="0"/>
              <a:t> Terraform&gt; Module</a:t>
            </a:r>
            <a:r>
              <a:rPr altLang="en-US" dirty="0"/>
              <a:t> </a:t>
            </a:r>
            <a:r>
              <a:rPr lang="en-US" altLang="en-US" b="1" dirty="0" smtClean="0"/>
              <a:t>Files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dirty="0" smtClean="0"/>
              <a:t>Press </a:t>
            </a:r>
            <a:r>
              <a:rPr dirty="0"/>
              <a:t>"Browse" and select your playbook and press "Upload in advance</a:t>
            </a:r>
            <a:r>
              <a:rPr dirty="0" smtClean="0"/>
              <a:t>".</a:t>
            </a:r>
            <a:endParaRPr lang="en-US" dirty="0" smtClean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 smtClean="0"/>
              <a:t>Follow </a:t>
            </a:r>
            <a:r>
              <a:rPr lang="en-US" altLang="ja-JP" sz="1600" dirty="0"/>
              <a:t>the table below and press “Register”</a:t>
            </a:r>
          </a:p>
          <a:p>
            <a:pPr marL="457200" indent="-457200">
              <a:buFont typeface="+mj-ea"/>
              <a:buAutoNum type="circleNumDbPlain"/>
              <a:defRPr altLang="en-US" sz="1600"/>
            </a:pPr>
            <a:endParaRPr lang="en-US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45177"/>
              </p:ext>
            </p:extLst>
          </p:nvPr>
        </p:nvGraphicFramePr>
        <p:xfrm>
          <a:off x="1979640" y="4796958"/>
          <a:ext cx="6701760" cy="1656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Module</a:t>
                      </a:r>
                      <a:r>
                        <a:rPr altLang="en-US"/>
                        <a:t> file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 dirty="0"/>
                        <a:t>Module </a:t>
                      </a:r>
                      <a:r>
                        <a:rPr altLang="ja-JP" dirty="0" smtClean="0"/>
                        <a:t>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aws_create_instance_variables.tf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aws_create_instance.tf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 smtClean="0"/>
                        <a:t>azure_create_instance_va</a:t>
                      </a:r>
                      <a:r>
                        <a:rPr lang="en-US" dirty="0" err="1" smtClean="0"/>
                        <a:t>r</a:t>
                      </a:r>
                      <a:r>
                        <a:rPr dirty="0" err="1" smtClean="0"/>
                        <a:t>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 smtClean="0"/>
                        <a:t>azure_create_instance_va</a:t>
                      </a:r>
                      <a:r>
                        <a:rPr lang="en-US" dirty="0" smtClean="0"/>
                        <a:t>r</a:t>
                      </a:r>
                      <a:r>
                        <a:rPr dirty="0" smtClean="0"/>
                        <a:t>iables.tf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/>
                        <a:t>azure_create_instance.tf</a:t>
                      </a:r>
                      <a:endParaRPr kumimoji="1" lang="ja-JP" altLang="en-US" sz="1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55075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619590" y="3356990"/>
            <a:ext cx="3168440" cy="13217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3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Policy file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register the policy file we created.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Policies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policy you want to upload and press “Upload in advance”.</a:t>
            </a:r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Policy file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15527"/>
              </p:ext>
            </p:extLst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limit-proposed-monthly-cost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</a:t>
                      </a:r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cost.sentinel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785767"/>
            <a:ext cx="3960550" cy="2025799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899490" y="314060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41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0" y="2782427"/>
            <a:ext cx="3776550" cy="253613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Policy Set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register a Policy set.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Policy Sets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Policy Set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4933"/>
              </p:ext>
            </p:extLst>
          </p:nvPr>
        </p:nvGraphicFramePr>
        <p:xfrm>
          <a:off x="5030833" y="5229250"/>
          <a:ext cx="3042761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PolicySet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331550" y="335699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32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Policy Set and Policy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link the previously created Policy Set and Policy file.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-Policy link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　</a:t>
            </a:r>
            <a:r>
              <a:rPr lang="en-US" altLang="ja-JP" dirty="0"/>
              <a:t>L</a:t>
            </a:r>
            <a:r>
              <a:rPr lang="en-US" altLang="ja-JP" dirty="0" smtClean="0"/>
              <a:t>ink Policy Set and Policy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1:limit-proposed-monthly-cost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696412"/>
            <a:ext cx="5666255" cy="214671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619590" y="3104695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8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606805"/>
            <a:ext cx="5868570" cy="223632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Policy Set and Workspace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link the Policy Set and the Workspace.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-Workspace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link list</a:t>
            </a:r>
          </a:p>
          <a:p>
            <a:pPr marL="457200" indent="-457200">
              <a:buFont typeface="+mj-ea"/>
              <a:buAutoNum type="circleNumDbPlain"/>
              <a:defRPr sz="1600"/>
            </a:pPr>
            <a:r>
              <a:rPr lang="en-US" altLang="en-US" dirty="0"/>
              <a:t>Click Register</a:t>
            </a:r>
            <a:r>
              <a:rPr lang="en-US" altLang="ja-JP" dirty="0"/>
              <a:t>&gt; </a:t>
            </a:r>
            <a:r>
              <a:rPr lang="en-US" altLang="en-US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Link Policy Set and Workspace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979640" y="4969885"/>
          <a:ext cx="6701760" cy="9937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Organization:Workspace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ITAlearn_org:ITA-demo-AWS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ITAlearn_org:ITA-demo-Azure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9571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835620" y="2996940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2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60" y="2641414"/>
            <a:ext cx="4592740" cy="21557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smtClean="0"/>
              <a:t>3.</a:t>
            </a:r>
            <a:r>
              <a:rPr lang="en-US" altLang="ja-JP" dirty="0" smtClean="0"/>
              <a:t>10</a:t>
            </a:r>
            <a:r>
              <a:rPr altLang="en-US" dirty="0"/>
              <a:t>　Specify Module file to</a:t>
            </a:r>
            <a:r>
              <a:rPr altLang="ja-JP" dirty="0"/>
              <a:t> Movement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Module to Movement</a:t>
            </a:r>
            <a:br>
              <a:rPr lang="en-US" altLang="ja-JP" b="1" dirty="0" smtClean="0"/>
            </a:br>
            <a:r>
              <a:rPr lang="en-US" altLang="ja-JP" sz="1600" dirty="0" smtClean="0"/>
              <a:t>In this section, we will link our Movement and Module file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altLang="en-US" sz="1600" dirty="0"/>
              <a:t>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Menu</a:t>
            </a:r>
            <a:r>
              <a:rPr altLang="ja-JP" sz="1600" b="1" dirty="0"/>
              <a:t>:</a:t>
            </a:r>
            <a:r>
              <a:rPr altLang="en-US" sz="1600" dirty="0"/>
              <a:t> </a:t>
            </a:r>
            <a:r>
              <a:rPr altLang="ja-JP" sz="1600" dirty="0"/>
              <a:t>Terraform&gt; </a:t>
            </a:r>
            <a:r>
              <a:rPr altLang="ja-JP" sz="1600" b="1" dirty="0"/>
              <a:t>Movement-Module</a:t>
            </a:r>
            <a:r>
              <a:rPr altLang="en-US" sz="1600" b="1" dirty="0"/>
              <a:t> Link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835620" y="3092688"/>
            <a:ext cx="3259480" cy="9623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68440"/>
              </p:ext>
            </p:extLst>
          </p:nvPr>
        </p:nvGraphicFramePr>
        <p:xfrm>
          <a:off x="2676690" y="4925068"/>
          <a:ext cx="4991740" cy="1555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7320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3024420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Module 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 smtClean="0"/>
                        <a:t>azure_create_instance_</a:t>
                      </a:r>
                      <a:r>
                        <a:rPr lang="en-US" dirty="0" err="1" smtClean="0"/>
                        <a:t>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74524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 smtClean="0">
                <a:latin typeface="+mn-ea"/>
              </a:rPr>
              <a:t>1.Introduction</a:t>
            </a: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1.1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1.2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Environment</a:t>
            </a: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2" action="ppaction://hlinksldjump"/>
              </a:rPr>
              <a:t>2.</a:t>
            </a:r>
            <a:r>
              <a:rPr lang="ja-JP" altLang="en-US" sz="1400" dirty="0" smtClean="0">
                <a:latin typeface="+mn-ea"/>
                <a:hlinkClick r:id="rId2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" action="ppaction://hlinksldjump"/>
              </a:rPr>
              <a:t>Terraform Driver</a:t>
            </a:r>
            <a:r>
              <a:rPr lang="en-US" altLang="ja-JP" sz="1400" dirty="0" smtClean="0">
                <a:latin typeface="+mn-ea"/>
              </a:rPr>
              <a:t> Practice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2" action="ppaction://hlinksldjump"/>
              </a:rPr>
              <a:t>2.1</a:t>
            </a:r>
            <a:r>
              <a:rPr lang="ja-JP" altLang="en-US" sz="1400" dirty="0" smtClean="0">
                <a:latin typeface="+mn-ea"/>
                <a:hlinkClick r:id="rId2" action="ppaction://hlinksldjump"/>
              </a:rPr>
              <a:t>　</a:t>
            </a:r>
            <a:r>
              <a:rPr lang="en-US" altLang="ja-JP" sz="1400" dirty="0" smtClean="0">
                <a:latin typeface="+mn-ea"/>
              </a:rPr>
              <a:t>Scenario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2.2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Preparation</a:t>
            </a:r>
          </a:p>
          <a:p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3" action="ppaction://hlinksldjump"/>
              </a:rPr>
              <a:t>3.</a:t>
            </a:r>
            <a:r>
              <a:rPr lang="ja-JP" altLang="en-US" sz="1400" dirty="0" smtClean="0">
                <a:latin typeface="+mn-ea"/>
                <a:hlinkClick r:id="rId3" action="ppaction://hlinksldjump"/>
              </a:rPr>
              <a:t>　</a:t>
            </a:r>
            <a:r>
              <a:rPr lang="en-US" altLang="ja-JP" sz="1400" dirty="0" smtClean="0">
                <a:latin typeface="+mn-ea"/>
              </a:rPr>
              <a:t>Preparation</a:t>
            </a: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4" action="ppaction://hlinksldjump"/>
              </a:rPr>
              <a:t>3.1</a:t>
            </a:r>
            <a:r>
              <a:rPr lang="ja-JP" altLang="en-US" sz="1400" dirty="0" smtClean="0">
                <a:latin typeface="+mn-ea"/>
                <a:hlinkClick r:id="rId4" action="ppaction://hlinksldjump"/>
              </a:rPr>
              <a:t>　</a:t>
            </a:r>
            <a:r>
              <a:rPr lang="en-US" altLang="ja-JP" sz="1400" dirty="0" smtClean="0">
                <a:latin typeface="+mn-ea"/>
              </a:rPr>
              <a:t>Interface Information Registration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5" action="ppaction://hlinksldjump"/>
              </a:rPr>
              <a:t>3.2</a:t>
            </a:r>
            <a:r>
              <a:rPr lang="ja-JP" altLang="en-US" sz="1400" dirty="0" smtClean="0">
                <a:latin typeface="+mn-ea"/>
                <a:hlinkClick r:id="rId5" action="ppaction://hlinksldjump"/>
              </a:rPr>
              <a:t>　</a:t>
            </a:r>
            <a:r>
              <a:rPr lang="en-US" altLang="ja-JP" sz="1400" dirty="0" smtClean="0">
                <a:latin typeface="+mn-ea"/>
              </a:rPr>
              <a:t>Registering and linking Organization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3.3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Registering and linking Workspace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6" action="ppaction://hlinksldjump"/>
              </a:rPr>
              <a:t>3.4</a:t>
            </a:r>
            <a:r>
              <a:rPr lang="ja-JP" altLang="en-US" sz="1400" dirty="0" smtClean="0">
                <a:latin typeface="+mn-ea"/>
                <a:hlinkClick r:id="rId6" action="ppaction://hlinksldjump"/>
              </a:rPr>
              <a:t>　</a:t>
            </a:r>
            <a:r>
              <a:rPr lang="en-US" altLang="ja-JP" sz="1400" dirty="0" smtClean="0">
                <a:latin typeface="+mn-ea"/>
              </a:rPr>
              <a:t>Operation pattern (Movement) Registration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7" action="ppaction://hlinksldjump"/>
              </a:rPr>
              <a:t>3.5</a:t>
            </a:r>
            <a:r>
              <a:rPr lang="ja-JP" altLang="en-US" sz="1400" dirty="0" smtClean="0">
                <a:latin typeface="+mn-ea"/>
                <a:hlinkClick r:id="rId7" action="ppaction://hlinksldjump"/>
              </a:rPr>
              <a:t>　</a:t>
            </a:r>
            <a:r>
              <a:rPr lang="en-US" altLang="ja-JP" sz="1400" dirty="0" smtClean="0">
                <a:latin typeface="+mn-ea"/>
              </a:rPr>
              <a:t>Module file Registration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8" action="ppaction://hlinksldjump"/>
              </a:rPr>
              <a:t>3.6</a:t>
            </a:r>
            <a:r>
              <a:rPr lang="ja-JP" altLang="en-US" sz="1400" dirty="0" smtClean="0">
                <a:latin typeface="+mn-ea"/>
                <a:hlinkClick r:id="rId8" action="ppaction://hlinksldjump"/>
              </a:rPr>
              <a:t>　</a:t>
            </a:r>
            <a:r>
              <a:rPr lang="en-US" altLang="ja-JP" sz="1400" dirty="0" smtClean="0">
                <a:latin typeface="+mn-ea"/>
              </a:rPr>
              <a:t>Policy file Registration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Policy Set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Registration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9" action="ppaction://hlinksldjump"/>
              </a:rPr>
              <a:t>3.8</a:t>
            </a:r>
            <a:r>
              <a:rPr lang="ja-JP" altLang="en-US" sz="1400" dirty="0" smtClean="0">
                <a:latin typeface="+mn-ea"/>
                <a:hlinkClick r:id="rId9" action="ppaction://hlinksldjump"/>
              </a:rPr>
              <a:t>　</a:t>
            </a:r>
            <a:r>
              <a:rPr lang="en-US" altLang="ja-JP" sz="1400" dirty="0" smtClean="0">
                <a:latin typeface="+mn-ea"/>
              </a:rPr>
              <a:t>Linking Policy Set and Policy file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3.9</a:t>
            </a:r>
            <a:r>
              <a:rPr lang="ja-JP" altLang="en-US" sz="1400" dirty="0" smtClean="0">
                <a:latin typeface="+mn-ea"/>
                <a:hlinkClick r:id="rId10" action="ppaction://hlinksldjump"/>
              </a:rPr>
              <a:t>　</a:t>
            </a:r>
            <a:r>
              <a:rPr lang="en-US" altLang="ja-JP" sz="1400" dirty="0" smtClean="0">
                <a:latin typeface="+mn-ea"/>
              </a:rPr>
              <a:t>Linking Policy Set and Workspace</a:t>
            </a:r>
          </a:p>
          <a:p>
            <a:r>
              <a:rPr lang="ja-JP" altLang="en-US" sz="1400" dirty="0">
                <a:latin typeface="+mn-ea"/>
                <a:hlinkClick r:id="rId11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3.10</a:t>
            </a:r>
            <a:r>
              <a:rPr lang="ja-JP" altLang="en-US" sz="1400" dirty="0" smtClean="0">
                <a:latin typeface="+mn-ea"/>
                <a:hlinkClick r:id="rId11" action="ppaction://hlinksldjump"/>
              </a:rPr>
              <a:t>　</a:t>
            </a:r>
            <a:r>
              <a:rPr lang="en-US" altLang="ja-JP" sz="1400" dirty="0" smtClean="0">
                <a:latin typeface="+mn-ea"/>
              </a:rPr>
              <a:t>Specifying Module file in Movement</a:t>
            </a:r>
            <a:r>
              <a:rPr lang="ja-JP" altLang="en-US" sz="1400" dirty="0">
                <a:latin typeface="+mn-ea"/>
              </a:rPr>
              <a:t>　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9480" y="557787"/>
            <a:ext cx="74890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+mn-ea"/>
              </a:rPr>
              <a:t>4.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Operation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2" action="ppaction://hlinksldjump"/>
              </a:rPr>
              <a:t>4.1 </a:t>
            </a:r>
            <a:r>
              <a:rPr lang="en-US" altLang="ja-JP" sz="1400" dirty="0" smtClean="0">
                <a:latin typeface="+mn-ea"/>
              </a:rPr>
              <a:t>Operation Registration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4.2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Setting variable values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4.3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Confirm Plan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3" action="ppaction://hlinksldjump"/>
              </a:rPr>
              <a:t>4.4</a:t>
            </a:r>
            <a:r>
              <a:rPr lang="ja-JP" altLang="en-US" sz="1400" dirty="0">
                <a:latin typeface="+mn-ea"/>
                <a:hlinkClick r:id="rId13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Confirm </a:t>
            </a:r>
            <a:r>
              <a:rPr lang="en-US" altLang="ja-JP" sz="1400" dirty="0" err="1" smtClean="0">
                <a:latin typeface="+mn-ea"/>
                <a:hlinkClick r:id="rId13" action="ppaction://hlinksldjump"/>
              </a:rPr>
              <a:t>PolicyCheck</a:t>
            </a:r>
            <a:r>
              <a:rPr lang="en-US" altLang="ja-JP" sz="1400" dirty="0" smtClean="0">
                <a:latin typeface="+mn-ea"/>
              </a:rPr>
              <a:t> log</a:t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4" action="ppaction://hlinksldjump"/>
              </a:rPr>
              <a:t>4.5</a:t>
            </a:r>
            <a:r>
              <a:rPr lang="ja-JP" altLang="en-US" sz="1400" dirty="0">
                <a:latin typeface="+mn-ea"/>
                <a:hlinkClick r:id="rId14" action="ppaction://hlinksldjump"/>
              </a:rPr>
              <a:t>　</a:t>
            </a:r>
            <a:r>
              <a:rPr lang="en-US" altLang="ja-JP" sz="1400" dirty="0" smtClean="0">
                <a:latin typeface="+mn-ea"/>
              </a:rPr>
              <a:t>Change and check VM size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5" action="ppaction://hlinksldjump"/>
              </a:rPr>
              <a:t>4.6</a:t>
            </a:r>
            <a:r>
              <a:rPr lang="ja-JP" altLang="en-US" sz="1400" dirty="0">
                <a:latin typeface="+mn-ea"/>
                <a:hlinkClick r:id="rId15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Re-confirm </a:t>
            </a:r>
            <a:r>
              <a:rPr lang="en-US" altLang="ja-JP" sz="1400" dirty="0" err="1" smtClean="0">
                <a:latin typeface="+mn-ea"/>
                <a:hlinkClick r:id="rId15" action="ppaction://hlinksldjump"/>
              </a:rPr>
              <a:t>PolicyCheck</a:t>
            </a:r>
            <a:r>
              <a:rPr lang="en-US" altLang="ja-JP" sz="1400" dirty="0" smtClean="0">
                <a:latin typeface="+mn-ea"/>
              </a:rPr>
              <a:t> log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6" action="ppaction://hlinksldjump"/>
              </a:rPr>
              <a:t>4.7</a:t>
            </a:r>
            <a:r>
              <a:rPr lang="ja-JP" altLang="en-US" sz="1400" dirty="0">
                <a:latin typeface="+mn-ea"/>
                <a:hlinkClick r:id="rId16" action="ppaction://hlinksldjump"/>
              </a:rPr>
              <a:t>　</a:t>
            </a:r>
            <a:r>
              <a:rPr lang="en-US" altLang="ja-JP" sz="1400" dirty="0" smtClean="0">
                <a:latin typeface="+mn-ea"/>
              </a:rPr>
              <a:t>Execution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zh-TW" sz="1400" dirty="0">
                <a:latin typeface="+mn-ea"/>
                <a:hlinkClick r:id="rId17" action="ppaction://hlinksldjump"/>
              </a:rPr>
              <a:t>4.8</a:t>
            </a:r>
            <a:r>
              <a:rPr lang="zh-TW" altLang="en-US" sz="1400" dirty="0">
                <a:latin typeface="+mn-ea"/>
                <a:hlinkClick r:id="rId17" action="ppaction://hlinksldjump"/>
              </a:rPr>
              <a:t>　</a:t>
            </a:r>
            <a:r>
              <a:rPr lang="en-US" altLang="zh-TW" sz="1400" dirty="0" smtClean="0">
                <a:latin typeface="+mn-ea"/>
              </a:rPr>
              <a:t>Checking Operation status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4.9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Change and re-run values</a:t>
            </a:r>
            <a:endParaRPr lang="en-US" altLang="ja-JP" sz="140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36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4.</a:t>
            </a:r>
            <a:r>
              <a:rPr altLang="en-US"/>
              <a:t>　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7" y="2909208"/>
            <a:ext cx="3583013" cy="19508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/>
              <a:t>4.1 </a:t>
            </a:r>
            <a:r>
              <a:rPr kumimoji="1" altLang="en-US" dirty="0" smtClean="0"/>
              <a:t>Operation </a:t>
            </a:r>
            <a:r>
              <a:rPr altLang="en-US" dirty="0" smtClean="0"/>
              <a:t>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 altLang="en-US"/>
            </a:pPr>
            <a:r>
              <a:rPr lang="en-US" sz="1800" b="1" dirty="0" smtClean="0"/>
              <a:t>Register new Operation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 this section, we will create an Operation</a:t>
            </a: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kumimoji="1" sz="1600"/>
            </a:pPr>
            <a:r>
              <a:rPr altLang="en-US" dirty="0"/>
              <a:t>Menu:</a:t>
            </a:r>
            <a:r>
              <a:rPr altLang="en-US" b="1" dirty="0"/>
              <a:t> Basic Console </a:t>
            </a:r>
            <a:r>
              <a:rPr altLang="ja-JP" b="1" dirty="0"/>
              <a:t>&gt;</a:t>
            </a:r>
            <a:r>
              <a:rPr altLang="en-US" b="1" dirty="0"/>
              <a:t> </a:t>
            </a:r>
            <a:r>
              <a:rPr lang="en-US" altLang="en-US" b="1" dirty="0" smtClean="0"/>
              <a:t>Input </a:t>
            </a:r>
            <a:r>
              <a:rPr altLang="en-US" b="1" dirty="0" smtClean="0"/>
              <a:t>Operation </a:t>
            </a:r>
            <a:r>
              <a:rPr altLang="en-US" b="1" dirty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</a:t>
            </a:r>
            <a:r>
              <a:rPr kumimoji="1" altLang="en-US" dirty="0"/>
              <a:t> Register</a:t>
            </a:r>
            <a:r>
              <a:rPr altLang="en-US" dirty="0"/>
              <a:t>&gt; Start Registration.</a:t>
            </a:r>
            <a:r>
              <a:rPr altLang="ja-JP" dirty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5941"/>
              </p:ext>
            </p:extLst>
          </p:nvPr>
        </p:nvGraphicFramePr>
        <p:xfrm>
          <a:off x="177212" y="4922839"/>
          <a:ext cx="5834988" cy="8739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749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91749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 name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Scheduled implementation date and time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Terraform_demo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(Free field)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08366" y="6050292"/>
            <a:ext cx="7921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200"/>
            </a:pPr>
            <a:r>
              <a:rPr altLang="ja-JP" dirty="0"/>
              <a:t>*</a:t>
            </a:r>
            <a:r>
              <a:rPr altLang="en-US" dirty="0"/>
              <a:t> </a:t>
            </a:r>
            <a:r>
              <a:rPr lang="en-US" altLang="en-US" dirty="0"/>
              <a:t>(</a:t>
            </a:r>
            <a:r>
              <a:rPr altLang="en-US" dirty="0" smtClean="0"/>
              <a:t>Scheduled </a:t>
            </a:r>
            <a:r>
              <a:rPr altLang="en-US" dirty="0"/>
              <a:t>implementation date and </a:t>
            </a:r>
            <a:r>
              <a:rPr altLang="en-US" dirty="0" smtClean="0"/>
              <a:t>time</a:t>
            </a:r>
            <a:r>
              <a:rPr lang="en-US" altLang="en-US" dirty="0" smtClean="0"/>
              <a:t>)</a:t>
            </a:r>
            <a:r>
              <a:rPr altLang="en-US" dirty="0" smtClean="0"/>
              <a:t> </a:t>
            </a:r>
            <a:r>
              <a:rPr altLang="en-US" dirty="0"/>
              <a:t>is an item for management. </a:t>
            </a:r>
            <a:r>
              <a:rPr lang="en-US" altLang="en-US" dirty="0" smtClean="0"/>
              <a:t>The operation will not be automatically executed when the scheduled date passes .</a:t>
            </a:r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55470" y="3356990"/>
            <a:ext cx="3024420" cy="792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86" y="2924802"/>
            <a:ext cx="8312526" cy="2297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smtClean="0"/>
              <a:t>Configure values to Variables.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In this section, we will configure specific values to the Module variables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Menu</a:t>
            </a:r>
            <a:r>
              <a:rPr altLang="ja-JP" sz="1600" dirty="0" smtClean="0"/>
              <a:t>:</a:t>
            </a:r>
            <a:r>
              <a:rPr altLang="ja-JP" sz="1600" b="1" dirty="0" smtClean="0"/>
              <a:t> </a:t>
            </a:r>
            <a:r>
              <a:rPr altLang="ja-JP" sz="1600" b="1" dirty="0"/>
              <a:t>Terraform&gt;</a:t>
            </a:r>
            <a:r>
              <a:rPr altLang="en-US" sz="1600" b="1" dirty="0"/>
              <a:t> Substitution value </a:t>
            </a:r>
            <a:r>
              <a:rPr lang="en-US" altLang="en-US" sz="1600" b="1" dirty="0" smtClean="0"/>
              <a:t>list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115520" y="3366454"/>
            <a:ext cx="7533992" cy="11018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7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Configure values to </a:t>
            </a:r>
            <a:r>
              <a:rPr lang="en-US" altLang="en-US" dirty="0" smtClean="0"/>
              <a:t>Variables</a:t>
            </a:r>
            <a:r>
              <a:rPr kumimoji="1" altLang="ja-JP" dirty="0" smtClean="0"/>
              <a:t>(1/3</a:t>
            </a:r>
            <a:r>
              <a:rPr kumimoji="1" altLang="ja-JP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 </a:t>
            </a:r>
            <a:r>
              <a:rPr lang="en-US" altLang="en-US" sz="1600" dirty="0"/>
              <a:t>Please refer to the table below and register substitute values. </a:t>
            </a:r>
            <a:endParaRPr lang="en-US" altLang="ja-JP" sz="1200" dirty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  <a:defRPr sz="1000">
                <a:solidFill>
                  <a:srgbClr val="FF0000"/>
                </a:solidFill>
              </a:defRPr>
            </a:pPr>
            <a:r>
              <a:rPr altLang="ja-JP" sz="1200" dirty="0"/>
              <a:t>*</a:t>
            </a:r>
            <a:r>
              <a:rPr altLang="en-US" sz="1200" dirty="0"/>
              <a:t> Security groups and key pairs must be created in advance.</a:t>
            </a:r>
            <a:r>
              <a:rPr altLang="ja-JP" sz="1200" dirty="0"/>
              <a:t> 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29750"/>
              </p:ext>
            </p:extLst>
          </p:nvPr>
        </p:nvGraphicFramePr>
        <p:xfrm>
          <a:off x="286917" y="1484731"/>
          <a:ext cx="8533673" cy="35862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4500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02337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1706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ita-demo-sg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 *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key_name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ita-demo-key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 *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access_key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/>
                        <a:t>(AWS</a:t>
                      </a:r>
                      <a:r>
                        <a:rPr altLang="en-US"/>
                        <a:t> access key</a:t>
                      </a:r>
                      <a:r>
                        <a:rPr altLang="ja-JP"/>
                        <a:t> 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secret_key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 dirty="0"/>
                        <a:t>(AWS</a:t>
                      </a:r>
                      <a:r>
                        <a:rPr altLang="en-US" dirty="0"/>
                        <a:t> </a:t>
                      </a:r>
                      <a:r>
                        <a:rPr lang="en-US" altLang="en-US" dirty="0" smtClean="0"/>
                        <a:t>s</a:t>
                      </a:r>
                      <a:r>
                        <a:rPr altLang="en-US" dirty="0" smtClean="0"/>
                        <a:t>ecret </a:t>
                      </a:r>
                      <a:r>
                        <a:rPr altLang="en-US" dirty="0"/>
                        <a:t>key</a:t>
                      </a:r>
                      <a:r>
                        <a:rPr altLang="ja-JP" dirty="0"/>
                        <a:t> 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Region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/>
                        <a:t>(</a:t>
                      </a:r>
                      <a:r>
                        <a:rPr altLang="en-US"/>
                        <a:t> Any region</a:t>
                      </a:r>
                      <a:r>
                        <a:rPr altLang="ja-JP"/>
                        <a:t> 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422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tags_name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ita-demo-instance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rPr dirty="0" smtClean="0"/>
                        <a:t>t2.</a:t>
                      </a:r>
                      <a:r>
                        <a:rPr lang="en-US" dirty="0" smtClean="0"/>
                        <a:t>large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effectLst/>
                        </a:defRPr>
                      </a:pPr>
                      <a:r>
                        <a:t>AMI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ja-JP" dirty="0"/>
                        <a:t>(</a:t>
                      </a:r>
                      <a:r>
                        <a:rPr altLang="en-US" dirty="0"/>
                        <a:t> </a:t>
                      </a:r>
                      <a:r>
                        <a:rPr lang="en-US" altLang="en-US" dirty="0" smtClean="0"/>
                        <a:t>A</a:t>
                      </a:r>
                      <a:r>
                        <a:rPr altLang="en-US" dirty="0" smtClean="0"/>
                        <a:t>ny</a:t>
                      </a:r>
                      <a:r>
                        <a:rPr altLang="ja-JP" dirty="0" smtClean="0"/>
                        <a:t> </a:t>
                      </a:r>
                      <a:r>
                        <a:rPr altLang="ja-JP" dirty="0"/>
                        <a:t>AMI)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en-US" altLang="en-US" dirty="0"/>
              <a:t> Variable value setting</a:t>
            </a:r>
            <a:r>
              <a:rPr lang="en-US" altLang="ja-JP" dirty="0"/>
              <a:t> 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Configure values to Variables</a:t>
            </a:r>
            <a:r>
              <a:rPr lang="en-US" altLang="ja-JP" dirty="0"/>
              <a:t>(2/3)</a:t>
            </a:r>
            <a:br>
              <a:rPr lang="en-US" altLang="ja-JP" dirty="0"/>
            </a:br>
            <a:r>
              <a:rPr lang="en-US" altLang="en-US" sz="1600" dirty="0"/>
              <a:t> Please refer to the table below and register substitute values. </a:t>
            </a:r>
            <a:endParaRPr lang="en-US" altLang="ja-JP" sz="1200" dirty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  <a:defRPr sz="1000">
                <a:solidFill>
                  <a:srgbClr val="FF0000"/>
                </a:solidFill>
              </a:defRPr>
            </a:pPr>
            <a:r>
              <a:rPr lang="en-US" altLang="ja-JP" sz="1000" dirty="0"/>
              <a:t>*</a:t>
            </a:r>
            <a:r>
              <a:rPr lang="en-US" altLang="en-US" sz="1000" dirty="0"/>
              <a:t> Security groups and key pairs must be created in advance.</a:t>
            </a:r>
            <a:r>
              <a:rPr lang="en-US" altLang="ja-JP" sz="1000" dirty="0"/>
              <a:t> </a:t>
            </a:r>
            <a:endParaRPr lang="en-US" altLang="ja-JP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84808"/>
              </p:ext>
            </p:extLst>
          </p:nvPr>
        </p:nvGraphicFramePr>
        <p:xfrm>
          <a:off x="286917" y="1484731"/>
          <a:ext cx="8676595" cy="4764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subscription_id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lang="en-US" altLang="ja-JP" dirty="0" smtClean="0"/>
                        <a:t>(Azure</a:t>
                      </a:r>
                      <a:r>
                        <a:rPr lang="en-US" altLang="ja-JP" baseline="0" dirty="0" smtClean="0"/>
                        <a:t> </a:t>
                      </a:r>
                      <a:r>
                        <a:rPr lang="en-US" altLang="en-US" dirty="0" smtClean="0"/>
                        <a:t>Authentication information</a:t>
                      </a:r>
                      <a:r>
                        <a:rPr lang="en-US" altLang="ja-JP" dirty="0" smtClean="0"/>
                        <a:t> )</a:t>
                      </a: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tenant_id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client_id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client_secret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resource_group_name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200" dirty="0" smtClean="0"/>
                        <a:t>ita-demo-</a:t>
                      </a:r>
                      <a:r>
                        <a:rPr kumimoji="1" lang="en-US" altLang="ja-JP" sz="1200" dirty="0" err="1" smtClean="0"/>
                        <a:t>rg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(Input</a:t>
                      </a:r>
                      <a:r>
                        <a:rPr kumimoji="1" lang="en-US" altLang="ja-JP" sz="1200" baseline="0" dirty="0" smtClean="0"/>
                        <a:t> desired Azure location)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ita-demo-security-group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229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Vnet_name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</a:t>
                      </a:r>
                      <a:r>
                        <a:rPr kumimoji="1" lang="en-US" altLang="ja-JP" sz="1200" dirty="0" err="1" smtClean="0"/>
                        <a:t>vnet</a:t>
                      </a:r>
                      <a:r>
                        <a:rPr kumimoji="1" lang="en-US" altLang="ja-JP" sz="1200" dirty="0" smtClean="0"/>
                        <a:t>	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Vnet_address_space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10.0.0.0/16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226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subnet_name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ita-demo-subnet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address_prefixes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10.0.2.0/24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public_ip_name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ita-demo-public-</a:t>
                      </a:r>
                      <a:r>
                        <a:rPr kumimoji="1" lang="en-US" altLang="ja-JP" sz="1200" dirty="0" err="1" smtClean="0"/>
                        <a:t>ip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allocation_method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Dynamic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domain_name_label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(Global domain name)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0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　Setting variable values</a:t>
            </a:r>
            <a:r>
              <a:rPr altLang="ja-JP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Configure values to </a:t>
            </a:r>
            <a:r>
              <a:rPr lang="en-US" altLang="en-US" dirty="0" smtClean="0"/>
              <a:t>Variables</a:t>
            </a:r>
            <a:r>
              <a:rPr kumimoji="1" altLang="ja-JP" dirty="0" smtClean="0"/>
              <a:t>(3/3</a:t>
            </a:r>
            <a:r>
              <a:rPr kumimoji="1" altLang="ja-JP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altLang="en-US" dirty="0"/>
              <a:t> </a:t>
            </a:r>
            <a:r>
              <a:rPr kumimoji="1" altLang="en-US" sz="1600" dirty="0"/>
              <a:t>Please refer to the table below and register substitute values.</a:t>
            </a:r>
            <a:r>
              <a:rPr altLang="en-US" sz="1600" dirty="0"/>
              <a:t> 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050" dirty="0" smtClean="0">
                <a:solidFill>
                  <a:srgbClr val="FF0000"/>
                </a:solidFill>
              </a:rPr>
              <a:t>※Use the SSH key that you prepared. The Specific value is the text of the key, ”</a:t>
            </a:r>
            <a:r>
              <a:rPr lang="en-US" altLang="ja-JP" sz="1050" dirty="0" err="1" smtClean="0">
                <a:solidFill>
                  <a:srgbClr val="FF0000"/>
                </a:solidFill>
              </a:rPr>
              <a:t>ssh-rsa</a:t>
            </a:r>
            <a:r>
              <a:rPr lang="en-US" altLang="ja-JP" sz="1050" dirty="0" smtClean="0">
                <a:solidFill>
                  <a:srgbClr val="FF0000"/>
                </a:solidFill>
              </a:rPr>
              <a:t> </a:t>
            </a:r>
            <a:r>
              <a:rPr lang="en-US" altLang="ja-JP" sz="1050" dirty="0" err="1">
                <a:solidFill>
                  <a:srgbClr val="FF0000"/>
                </a:solidFill>
              </a:rPr>
              <a:t>xxxxxxxx</a:t>
            </a:r>
            <a:r>
              <a:rPr lang="ja-JP" altLang="en-US" sz="1050" dirty="0" smtClean="0">
                <a:solidFill>
                  <a:srgbClr val="FF0000"/>
                </a:solidFill>
              </a:rPr>
              <a:t>～</a:t>
            </a:r>
            <a:r>
              <a:rPr lang="en-US" altLang="ja-JP" sz="1050" dirty="0" smtClean="0">
                <a:solidFill>
                  <a:srgbClr val="FF0000"/>
                </a:solidFill>
              </a:rPr>
              <a:t>”</a:t>
            </a:r>
            <a:endParaRPr lang="ja-JP" altLang="en-US" sz="105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42893"/>
              </p:ext>
            </p:extLst>
          </p:nvPr>
        </p:nvGraphicFramePr>
        <p:xfrm>
          <a:off x="179512" y="1484730"/>
          <a:ext cx="8676595" cy="4564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498264376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1190833709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011030130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2058876798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0695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network_interface_name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</a:t>
                      </a:r>
                      <a:r>
                        <a:rPr kumimoji="1" lang="en-US" altLang="ja-JP" sz="1200" dirty="0" err="1" smtClean="0"/>
                        <a:t>nwif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5236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NIC_name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ita-demo-NIC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7986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VM_name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ita-demo-web-azure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05450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publisher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OpenLogic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4728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11937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sku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8_2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39100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source_image_version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latest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4442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os_disk_name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-disk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459748"/>
                  </a:ext>
                </a:extLst>
              </a:tr>
              <a:tr h="240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storage_account_type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Standard_LRS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1737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caching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ReadWrite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61888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admin_username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165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ssh_public_key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(Public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 SSH key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4390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8454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VM_count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18438"/>
            <a:ext cx="7674879" cy="379696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Plan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In the previous section, we have created the Movement and registered the substitute values.</a:t>
            </a:r>
            <a:br>
              <a:rPr lang="en-US" altLang="ja-JP" sz="1600" dirty="0" smtClean="0"/>
            </a:br>
            <a:r>
              <a:rPr lang="en-US" altLang="ja-JP" sz="1600" dirty="0" smtClean="0"/>
              <a:t>In the next section, we are going to check that the module follows the policy.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4" y="2339866"/>
            <a:ext cx="3260135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movement you want to check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191162" y="3135607"/>
            <a:ext cx="3812898" cy="276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266437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Operation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154072" y="4525049"/>
            <a:ext cx="4363805" cy="1763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194642" y="4968445"/>
            <a:ext cx="1729268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“Plan check”.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049967" y="524135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Check Plan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1265013"/>
            <a:chOff x="5244298" y="5000704"/>
            <a:chExt cx="3197035" cy="1265013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7"/>
              <a:ext cx="2960237" cy="967760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“Plan Check” runs the operation</a:t>
              </a:r>
              <a:br>
                <a:rPr lang="en-US" altLang="ja-JP" sz="12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 and stops after the Plan/</a:t>
              </a:r>
              <a:r>
                <a:rPr lang="en-US" altLang="ja-JP" sz="1200" dirty="0" err="1">
                  <a:solidFill>
                    <a:schemeClr val="tx1"/>
                  </a:solidFill>
                  <a:latin typeface="+mn-ea"/>
                </a:rPr>
                <a:t>PolicyCheck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1158166" y="5639042"/>
            <a:ext cx="864120" cy="192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07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7" y="1896783"/>
            <a:ext cx="3492073" cy="3567636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</a:t>
            </a:r>
            <a:r>
              <a:rPr lang="en-US" altLang="ja-JP" b="1" dirty="0" err="1" smtClean="0"/>
              <a:t>PolicyCheck</a:t>
            </a:r>
            <a:r>
              <a:rPr lang="en-US" altLang="ja-JP" b="1" dirty="0" smtClean="0"/>
              <a:t> log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Checking the </a:t>
            </a:r>
            <a:r>
              <a:rPr kumimoji="1" lang="en-US" altLang="ja-JP" sz="1600" dirty="0" err="1" smtClean="0"/>
              <a:t>PolicyCheck</a:t>
            </a:r>
            <a:r>
              <a:rPr kumimoji="1" lang="en-US" altLang="ja-JP" sz="1600" dirty="0" smtClean="0"/>
              <a:t> log will move the user to the screen below and tell that an error has occurred. </a:t>
            </a:r>
            <a:r>
              <a:rPr lang="en-US" altLang="ja-JP" sz="1600" dirty="0" smtClean="0"/>
              <a:t>Scroll down to see the </a:t>
            </a:r>
            <a:r>
              <a:rPr lang="en-US" altLang="ja-JP" sz="1600" dirty="0" err="1" smtClean="0"/>
              <a:t>PolicyCheck</a:t>
            </a:r>
            <a:r>
              <a:rPr lang="en-US" altLang="ja-JP" sz="1600" dirty="0" smtClean="0"/>
              <a:t> log.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Check </a:t>
            </a:r>
            <a:r>
              <a:rPr lang="en-US" altLang="ja-JP" dirty="0" err="1" smtClean="0"/>
              <a:t>PolicyCheck</a:t>
            </a:r>
            <a:r>
              <a:rPr lang="en-US" altLang="ja-JP" dirty="0" smtClean="0"/>
              <a:t> log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19738"/>
          <a:stretch/>
        </p:blipFill>
        <p:spPr>
          <a:xfrm>
            <a:off x="4257908" y="1844780"/>
            <a:ext cx="4705605" cy="266437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5098729" y="4555077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We can see that the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 proposed cost will exceed 50$</a:t>
            </a:r>
            <a:endParaRPr lang="ja-JP" altLang="en-US" sz="1400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8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Change the size of the VM and re-run the operation.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Lastly, we will change the size of the VM and run the operation again.</a:t>
            </a:r>
          </a:p>
          <a:p>
            <a:pPr marL="0" indent="0">
              <a:buNone/>
            </a:pPr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Go to Terraform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Substitute list </a:t>
            </a:r>
            <a:r>
              <a:rPr lang="en-US" altLang="ja-JP" sz="1600" dirty="0" smtClean="0"/>
              <a:t>and use the table below to change the values.</a:t>
            </a:r>
            <a:br>
              <a:rPr lang="en-US" altLang="ja-JP" sz="1600" dirty="0" smtClean="0"/>
            </a:br>
            <a:r>
              <a:rPr lang="en-US" altLang="ja-JP" sz="1600" dirty="0" smtClean="0"/>
              <a:t>	Then check the plan like we did in Chapter 4.3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Change the VM size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49227"/>
              </p:ext>
            </p:extLst>
          </p:nvPr>
        </p:nvGraphicFramePr>
        <p:xfrm>
          <a:off x="179512" y="2420860"/>
          <a:ext cx="727288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9035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2047410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136851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99591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Variable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Specific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t2.large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2B62"/>
                </a:solidFill>
              </a:rPr>
              <a:t>Before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34513"/>
              </p:ext>
            </p:extLst>
          </p:nvPr>
        </p:nvGraphicFramePr>
        <p:xfrm>
          <a:off x="156282" y="4765117"/>
          <a:ext cx="729611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111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2053949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143676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504381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Variable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Specific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 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t2.micro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Standard_B1LS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2B62"/>
                </a:solidFill>
              </a:rPr>
              <a:t>After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387478" y="3667223"/>
            <a:ext cx="3857031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Instance size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AWS:</a:t>
            </a:r>
            <a:r>
              <a:rPr lang="en-US" altLang="ja-JP" sz="1400" dirty="0" smtClean="0">
                <a:solidFill>
                  <a:srgbClr val="FF0000"/>
                </a:solidFill>
              </a:rPr>
              <a:t>t2.large</a:t>
            </a:r>
            <a:r>
              <a:rPr kumimoji="1" lang="ja-JP" altLang="en-US" sz="1400" dirty="0" smtClean="0">
                <a:latin typeface="+mn-ea"/>
              </a:rPr>
              <a:t>→</a:t>
            </a:r>
            <a:r>
              <a:rPr lang="en-US" altLang="ja-JP" sz="1400" dirty="0" smtClean="0">
                <a:solidFill>
                  <a:srgbClr val="FF0000"/>
                </a:solidFill>
              </a:rPr>
              <a:t>t2.micro</a:t>
            </a:r>
          </a:p>
          <a:p>
            <a:r>
              <a:rPr lang="en-US" altLang="ja-JP" sz="1400" dirty="0" smtClean="0">
                <a:latin typeface="+mn-ea"/>
              </a:rPr>
              <a:t>Azure:</a:t>
            </a:r>
            <a:r>
              <a:rPr lang="en-US" altLang="ja-JP" sz="1400" dirty="0" smtClean="0">
                <a:solidFill>
                  <a:srgbClr val="FF0000"/>
                </a:solidFill>
              </a:rPr>
              <a:t>Standard_B2MS</a:t>
            </a:r>
            <a:r>
              <a:rPr lang="ja-JP" altLang="en-US" sz="1400" dirty="0" smtClean="0">
                <a:latin typeface="+mn-ea"/>
              </a:rPr>
              <a:t>→</a:t>
            </a:r>
            <a:r>
              <a:rPr lang="en-US" altLang="ja-JP" sz="1400" dirty="0">
                <a:solidFill>
                  <a:srgbClr val="FF0000"/>
                </a:solidFill>
              </a:rPr>
              <a:t>Standard_B1LS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88667" y="4483883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2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t="170" r="15722"/>
          <a:stretch/>
        </p:blipFill>
        <p:spPr>
          <a:xfrm>
            <a:off x="4151335" y="1916790"/>
            <a:ext cx="4669255" cy="249893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6" y="1877632"/>
            <a:ext cx="3517704" cy="364198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Confirm </a:t>
            </a:r>
            <a:r>
              <a:rPr lang="en-US" altLang="ja-JP" b="1" dirty="0" err="1" smtClean="0"/>
              <a:t>PolicyCheck</a:t>
            </a:r>
            <a:r>
              <a:rPr lang="en-US" altLang="ja-JP" b="1" dirty="0" smtClean="0"/>
              <a:t> log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Now if check the </a:t>
            </a:r>
            <a:r>
              <a:rPr kumimoji="1" lang="en-US" altLang="ja-JP" sz="1600" dirty="0" err="1" smtClean="0"/>
              <a:t>PolicyCheck</a:t>
            </a:r>
            <a:r>
              <a:rPr kumimoji="1" lang="en-US" altLang="ja-JP" sz="1600" dirty="0" smtClean="0"/>
              <a:t> log, we can see that it has finished successfully.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After checking the log, we can go to the next step and run the Movement.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</a:t>
            </a:r>
            <a:r>
              <a:rPr lang="en-US" altLang="ja-JP" dirty="0" smtClean="0"/>
              <a:t>Confirm </a:t>
            </a:r>
            <a:r>
              <a:rPr lang="en-US" altLang="ja-JP" dirty="0" err="1" smtClean="0"/>
              <a:t>PolicyCheck</a:t>
            </a:r>
            <a:r>
              <a:rPr lang="en-US" altLang="ja-JP" dirty="0" smtClean="0"/>
              <a:t> log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098728" y="4555077"/>
            <a:ext cx="3361811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latin typeface="+mn-ea"/>
              </a:rPr>
              <a:t>We can now see that the proposed</a:t>
            </a:r>
            <a:br>
              <a:rPr kumimoji="1" lang="en-US" altLang="ja-JP" sz="1400" dirty="0" smtClean="0">
                <a:latin typeface="+mn-ea"/>
              </a:rPr>
            </a:br>
            <a:r>
              <a:rPr kumimoji="1" lang="en-US" altLang="ja-JP" sz="1400" dirty="0" smtClean="0">
                <a:latin typeface="+mn-ea"/>
              </a:rPr>
              <a:t> cost is below 50%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1.</a:t>
            </a:r>
            <a:r>
              <a:rPr altLang="en-US"/>
              <a:t>　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02" y="2320522"/>
            <a:ext cx="7650189" cy="381904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Movement</a:t>
            </a:r>
            <a:r>
              <a:rPr kumimoji="1" altLang="en-US" dirty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We have now finished creating the Movements and registering the Substitute values we are going to use.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altLang="en-US" sz="1600" dirty="0"/>
              <a:t>Lastly, </a:t>
            </a:r>
            <a:r>
              <a:rPr kumimoji="1" lang="en-US" altLang="en-US" sz="1600" dirty="0" smtClean="0"/>
              <a:t>we will</a:t>
            </a:r>
            <a:r>
              <a:rPr kumimoji="1" altLang="en-US" sz="1600" dirty="0" smtClean="0"/>
              <a:t> execute </a:t>
            </a:r>
            <a:r>
              <a:rPr kumimoji="1" altLang="en-US" sz="1600" dirty="0"/>
              <a:t>the</a:t>
            </a:r>
            <a:r>
              <a:rPr altLang="ja-JP" sz="1600" dirty="0"/>
              <a:t> Movement</a:t>
            </a:r>
            <a:r>
              <a:rPr kumimoji="1" altLang="en-US" sz="1600" dirty="0"/>
              <a:t> and check the result in the target host.</a:t>
            </a:r>
            <a:r>
              <a:rPr altLang="ja-JP" b="1" dirty="0"/>
              <a:t> </a:t>
            </a:r>
            <a:endParaRPr kumimoji="1" lang="en-US" altLang="ja-JP" sz="1800" dirty="0" smtClean="0"/>
          </a:p>
          <a:p>
            <a:pPr marL="0" indent="0">
              <a:buNone/>
              <a:defRPr sz="1600"/>
            </a:pPr>
            <a:r>
              <a:rPr kumimoji="1" altLang="en-US" dirty="0"/>
              <a:t>Menu</a:t>
            </a:r>
            <a:r>
              <a:rPr altLang="ja-JP" b="1" dirty="0"/>
              <a:t>:</a:t>
            </a:r>
            <a:r>
              <a:rPr kumimoji="1" altLang="en-US" b="1" dirty="0"/>
              <a:t> </a:t>
            </a:r>
            <a:r>
              <a:rPr kumimoji="1" altLang="ja-JP" b="1" dirty="0"/>
              <a:t>Terraform&gt;</a:t>
            </a:r>
            <a:r>
              <a:rPr kumimoji="1" altLang="en-US" b="1" dirty="0"/>
              <a:t> </a:t>
            </a:r>
            <a:r>
              <a:rPr altLang="en-US" b="1" dirty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5" y="2339866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200">
                <a:solidFill>
                  <a:schemeClr val="tx1"/>
                </a:solidFill>
                <a:latin typeface="+mn-ea"/>
              </a:defRPr>
            </a:pPr>
            <a:r>
              <a:rPr altLang="en-US" dirty="0"/>
              <a:t>Select the</a:t>
            </a:r>
            <a:r>
              <a:rPr altLang="ja-JP" dirty="0"/>
              <a:t> </a:t>
            </a:r>
            <a:r>
              <a:rPr altLang="ja-JP" dirty="0" smtClean="0"/>
              <a:t>Movement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altLang="en-US" dirty="0" smtClean="0"/>
              <a:t> </a:t>
            </a:r>
            <a:r>
              <a:rPr altLang="en-US" dirty="0"/>
              <a:t>you want to Execute.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017512" y="3508875"/>
            <a:ext cx="4706648" cy="3691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en-US" sz="1400" b="1">
                <a:latin typeface="+mn-ea"/>
              </a:defRPr>
            </a:pPr>
            <a:r>
              <a:t>1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183541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altLang="en-US" sz="1200">
                <a:solidFill>
                  <a:schemeClr val="tx1"/>
                </a:solidFill>
                <a:latin typeface="+mn-ea"/>
              </a:defRPr>
            </a:pPr>
            <a:r>
              <a:t>Select an operation.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017512" y="4635797"/>
            <a:ext cx="4831573" cy="31565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 b="1">
                <a:latin typeface="+mn-ea"/>
              </a:defRPr>
            </a:pPr>
            <a: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912554" y="5052416"/>
            <a:ext cx="1396512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200">
                <a:latin typeface="+mn-ea"/>
              </a:defRPr>
            </a:pPr>
            <a:r>
              <a:rPr altLang="ja-JP">
                <a:solidFill>
                  <a:schemeClr val="tx1"/>
                </a:solidFill>
              </a:rPr>
              <a:t>Click [</a:t>
            </a:r>
            <a:r>
              <a:rPr altLang="en-US">
                <a:solidFill>
                  <a:srgbClr val="FF0000"/>
                </a:solidFill>
              </a:rPr>
              <a:t>Execute</a:t>
            </a:r>
            <a:r>
              <a:rPr altLang="ja-JP">
                <a:solidFill>
                  <a:schemeClr val="tx1"/>
                </a:solidFill>
              </a:rPr>
              <a:t>]</a:t>
            </a:r>
            <a:r>
              <a:rPr altLang="en-US">
                <a:solidFill>
                  <a:schemeClr val="tx1"/>
                </a:solidFill>
              </a:rPr>
              <a:t>.</a:t>
            </a:r>
            <a:r>
              <a:rPr altLang="ja-JP">
                <a:solidFill>
                  <a:schemeClr val="tx1"/>
                </a:solidFill>
              </a:rPr>
              <a:t>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766941" y="531671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ja-JP" sz="1400" b="1">
                <a:latin typeface="+mn-ea"/>
              </a:defRPr>
            </a:pPr>
            <a:r>
              <a:rPr dirty="0"/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7</a:t>
            </a:r>
            <a:r>
              <a:rPr altLang="en-US" dirty="0"/>
              <a:t>　Execution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1360752"/>
            <a:chOff x="5244298" y="5000704"/>
            <a:chExt cx="3197035" cy="1360752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6"/>
              <a:ext cx="2960237" cy="1063500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 sz="1200">
                  <a:solidFill>
                    <a:schemeClr val="tx1"/>
                  </a:solidFill>
                  <a:latin typeface="+mn-ea"/>
                </a:defRPr>
              </a:pPr>
              <a:r>
                <a:rPr altLang="en-US" dirty="0" smtClean="0"/>
                <a:t>After execution, the user will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 automatically be moved to the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 "check operation status" screen.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ja-JP" sz="1400" b="1">
                  <a:solidFill>
                    <a:schemeClr val="bg1"/>
                  </a:solidFill>
                </a:defRPr>
              </a:pPr>
              <a:r>
                <a:rPr kumimoji="1"/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1763610" y="5709172"/>
            <a:ext cx="792110" cy="1681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6" y="1976096"/>
            <a:ext cx="4644511" cy="332504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b="1" dirty="0"/>
              <a:t>Check the detailed results of the Movement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altLang="en-US" sz="1400" dirty="0" smtClean="0"/>
              <a:t>After</a:t>
            </a:r>
            <a:r>
              <a:rPr altLang="en-US" sz="1400" dirty="0" smtClean="0"/>
              <a:t> </a:t>
            </a:r>
            <a:r>
              <a:rPr altLang="en-US" sz="1400" dirty="0"/>
              <a:t>executing</a:t>
            </a:r>
            <a:r>
              <a:rPr kumimoji="1" altLang="en-US" sz="1400" dirty="0"/>
              <a:t>, the user will be moved to a screen where</a:t>
            </a:r>
            <a:r>
              <a:rPr altLang="en-US" sz="1400" dirty="0"/>
              <a:t> they can see the Execution status and Execution logs.</a:t>
            </a:r>
            <a:r>
              <a:rPr altLang="ja-JP" sz="1400" dirty="0"/>
              <a:t> </a:t>
            </a:r>
            <a:endParaRPr lang="en-US" altLang="ja-JP" sz="1400" dirty="0" smtClean="0"/>
          </a:p>
          <a:p>
            <a:pPr marL="0" indent="0">
              <a:buNone/>
              <a:defRPr kumimoji="1" altLang="en-US" sz="1600"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sz="1400" dirty="0" smtClean="0"/>
              <a:t>It </a:t>
            </a:r>
            <a:r>
              <a:rPr sz="1400" dirty="0"/>
              <a:t>is also possible to see the input and output data.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8</a:t>
            </a:r>
            <a:r>
              <a:rPr altLang="en-US" dirty="0"/>
              <a:t>　Checking Operation status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470354" y="4578794"/>
            <a:ext cx="1152160" cy="2641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95420" y="5336648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>
                <a:latin typeface="+mn-ea"/>
              </a:defRPr>
            </a:pPr>
            <a:endParaRPr lang="en-US" dirty="0" smtClean="0"/>
          </a:p>
          <a:p>
            <a:pPr algn="ctr">
              <a:defRPr altLang="en-US" sz="1400">
                <a:latin typeface="+mn-ea"/>
              </a:defRPr>
            </a:pPr>
            <a:r>
              <a:rPr dirty="0" smtClean="0"/>
              <a:t>Users </a:t>
            </a:r>
            <a:r>
              <a:rPr dirty="0"/>
              <a:t>can download a zip </a:t>
            </a:r>
            <a:r>
              <a:rPr dirty="0" smtClean="0"/>
              <a:t>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 whic</a:t>
            </a:r>
            <a:r>
              <a:rPr lang="en-US" dirty="0" smtClean="0"/>
              <a:t>h </a:t>
            </a:r>
            <a:r>
              <a:rPr dirty="0" smtClean="0"/>
              <a:t>contains </a:t>
            </a:r>
            <a:r>
              <a:rPr dirty="0"/>
              <a:t>the</a:t>
            </a:r>
            <a:r>
              <a:rPr kumimoji="1" dirty="0"/>
              <a:t> input data </a:t>
            </a:r>
            <a:r>
              <a:rPr kumimoji="1" lang="en-US" dirty="0" smtClean="0"/>
              <a:t/>
            </a:r>
            <a:br>
              <a:rPr kumimoji="1" lang="en-US" dirty="0" smtClean="0"/>
            </a:br>
            <a:r>
              <a:rPr kumimoji="1" dirty="0" smtClean="0"/>
              <a:t>and</a:t>
            </a:r>
            <a:r>
              <a:rPr dirty="0" smtClean="0"/>
              <a:t> </a:t>
            </a:r>
            <a:r>
              <a:rPr dirty="0"/>
              <a:t>the result data.</a:t>
            </a:r>
            <a:endParaRPr lang="en-US" altLang="ja-JP" sz="1400" dirty="0" smtClean="0">
              <a:latin typeface="+mn-ea"/>
            </a:endParaRPr>
          </a:p>
          <a:p>
            <a:pPr algn="ctr">
              <a:defRPr kumimoji="1" sz="1400">
                <a:latin typeface="+mn-ea"/>
              </a:defRPr>
            </a:pPr>
            <a:endParaRPr altLang="ja-JP" dirty="0"/>
          </a:p>
        </p:txBody>
      </p:sp>
      <p:sp>
        <p:nvSpPr>
          <p:cNvPr id="8" name="円形吹き出し 7"/>
          <p:cNvSpPr/>
          <p:nvPr/>
        </p:nvSpPr>
        <p:spPr bwMode="auto">
          <a:xfrm>
            <a:off x="3209190" y="5004360"/>
            <a:ext cx="720100" cy="562468"/>
          </a:xfrm>
          <a:prstGeom prst="wedgeEllipseCallout">
            <a:avLst>
              <a:gd name="adj1" fmla="val 35332"/>
              <a:gd name="adj2" fmla="val -86001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588234" y="4941210"/>
            <a:ext cx="4419516" cy="1341898"/>
            <a:chOff x="5244298" y="5000704"/>
            <a:chExt cx="4419516" cy="1341898"/>
          </a:xfrm>
        </p:grpSpPr>
        <p:sp>
          <p:nvSpPr>
            <p:cNvPr id="12" name="角丸四角形 11"/>
            <p:cNvSpPr/>
            <p:nvPr/>
          </p:nvSpPr>
          <p:spPr bwMode="auto">
            <a:xfrm>
              <a:off x="5481096" y="5297955"/>
              <a:ext cx="4182718" cy="1044647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 sz="1200">
                  <a:solidFill>
                    <a:schemeClr val="tx1"/>
                  </a:solidFill>
                  <a:latin typeface="+mn-ea"/>
                </a:defRPr>
              </a:pPr>
              <a:r>
                <a:rPr altLang="en-US" dirty="0"/>
                <a:t>For the results, please access the</a:t>
              </a:r>
              <a:r>
                <a:rPr altLang="ja-JP" dirty="0"/>
                <a:t> Azure</a:t>
              </a:r>
              <a:r>
                <a:rPr altLang="en-US" dirty="0"/>
                <a:t> account 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and </a:t>
              </a:r>
              <a:r>
                <a:rPr altLang="en-US" dirty="0"/>
                <a:t>check</a:t>
              </a:r>
              <a:r>
                <a:rPr altLang="ja-JP" dirty="0"/>
                <a:t> that</a:t>
              </a:r>
              <a:r>
                <a:rPr altLang="en-US" dirty="0"/>
                <a:t> all of the 3 VM has been created</a:t>
              </a:r>
              <a:r>
                <a:rPr altLang="en-US" dirty="0" smtClean="0"/>
                <a:t>.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ja-JP" sz="1400" b="1">
                  <a:solidFill>
                    <a:schemeClr val="bg1"/>
                  </a:solidFill>
                </a:defRPr>
              </a:pPr>
              <a:r>
                <a:rPr kumimoji="1"/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514" y="2193726"/>
            <a:ext cx="4429140" cy="19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 altLang="en-US"/>
            </a:pPr>
            <a:r>
              <a:rPr b="1" dirty="0"/>
              <a:t>Change the number of instances and execute again.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sz="1600" dirty="0"/>
              <a:t>Finally, change the number of instances to deploy </a:t>
            </a:r>
            <a:r>
              <a:rPr lang="en-US" sz="1600" dirty="0" smtClean="0"/>
              <a:t>and repeat.</a:t>
            </a:r>
            <a:endParaRPr kumimoji="1" lang="en-US" altLang="ja-JP" sz="1600" dirty="0" smtClean="0"/>
          </a:p>
          <a:p>
            <a:pPr marL="0" indent="0">
              <a:buNone/>
              <a:defRPr sz="1600"/>
            </a:pPr>
            <a:r>
              <a:rPr altLang="en-US" b="1" dirty="0"/>
              <a:t>　 </a:t>
            </a:r>
            <a:r>
              <a:rPr altLang="en-US" dirty="0"/>
              <a:t>From</a:t>
            </a:r>
            <a:r>
              <a:rPr altLang="ja-JP" b="1" dirty="0"/>
              <a:t> Terraform&gt;</a:t>
            </a:r>
            <a:r>
              <a:rPr altLang="en-US" b="1" dirty="0"/>
              <a:t> Substitution Value Management</a:t>
            </a:r>
            <a:r>
              <a:rPr altLang="en-US" dirty="0"/>
              <a:t>, refer to the table below and change the specific </a:t>
            </a:r>
            <a:r>
              <a:rPr altLang="en-US" dirty="0" smtClean="0"/>
              <a:t>values</a:t>
            </a:r>
            <a:r>
              <a:rPr altLang="en-US" dirty="0"/>
              <a:t> </a:t>
            </a:r>
            <a:r>
              <a:rPr lang="en-US" altLang="en-US" dirty="0" smtClean="0"/>
              <a:t>and do the same as we did in chapter 4.3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9</a:t>
            </a:r>
            <a:r>
              <a:rPr altLang="en-US" dirty="0"/>
              <a:t>　Change the value and execute again</a:t>
            </a:r>
            <a:r>
              <a:rPr altLang="ja-JP" dirty="0"/>
              <a:t>(1/2)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65555"/>
              </p:ext>
            </p:extLst>
          </p:nvPr>
        </p:nvGraphicFramePr>
        <p:xfrm>
          <a:off x="179512" y="2420860"/>
          <a:ext cx="6984847" cy="13444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/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002B62"/>
                </a:solidFill>
              </a:defRPr>
            </a:pPr>
            <a:r>
              <a:rPr dirty="0" smtClean="0"/>
              <a:t>Before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37712"/>
              </p:ext>
            </p:extLst>
          </p:nvPr>
        </p:nvGraphicFramePr>
        <p:xfrm>
          <a:off x="156282" y="4765117"/>
          <a:ext cx="6984847" cy="13444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/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002B62"/>
                </a:solidFill>
              </a:defRPr>
            </a:pPr>
            <a:r>
              <a:rPr dirty="0" smtClean="0"/>
              <a:t>After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372250" y="3531347"/>
            <a:ext cx="2745128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>
                <a:latin typeface="+mn-ea"/>
              </a:defRPr>
            </a:pPr>
            <a:r>
              <a:rPr kumimoji="1" lang="en-US" dirty="0" smtClean="0"/>
              <a:t>Change the Deploy instances: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>
                <a:latin typeface="+mn-ea"/>
              </a:defRPr>
            </a:pPr>
            <a:r>
              <a:rPr kumimoji="1" altLang="ja-JP" dirty="0" smtClean="0"/>
              <a:t>AWS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> </a:t>
            </a:r>
            <a:r>
              <a:rPr lang="en-US" altLang="en-US" dirty="0" smtClean="0"/>
              <a:t>F</a:t>
            </a:r>
            <a:r>
              <a:rPr altLang="en-US" dirty="0" smtClean="0"/>
              <a:t>rom</a:t>
            </a:r>
            <a:r>
              <a:rPr lang="en-US" altLang="en-US" dirty="0" smtClean="0"/>
              <a:t> </a:t>
            </a:r>
            <a:r>
              <a:rPr altLang="en-US" dirty="0" smtClean="0"/>
              <a:t>3</a:t>
            </a:r>
            <a:r>
              <a:rPr lang="en-US" altLang="en-US" dirty="0" smtClean="0"/>
              <a:t> </a:t>
            </a:r>
            <a:r>
              <a:rPr altLang="en-US" dirty="0" smtClean="0"/>
              <a:t>to</a:t>
            </a:r>
            <a:r>
              <a:rPr lang="en-US" altLang="en-US" dirty="0" smtClean="0"/>
              <a:t> </a:t>
            </a:r>
            <a:r>
              <a:rPr altLang="en-US" dirty="0" smtClean="0"/>
              <a:t>5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>
                <a:latin typeface="+mn-ea"/>
              </a:defRPr>
            </a:pPr>
            <a:r>
              <a:rPr altLang="ja-JP" dirty="0" smtClean="0"/>
              <a:t>Azure:</a:t>
            </a:r>
            <a:r>
              <a:rPr lang="en-US" altLang="ja-JP" dirty="0" smtClean="0"/>
              <a:t> F</a:t>
            </a:r>
            <a:r>
              <a:rPr altLang="en-US" dirty="0" smtClean="0"/>
              <a:t>rom</a:t>
            </a:r>
            <a:r>
              <a:rPr lang="en-US" altLang="en-US" dirty="0" smtClean="0"/>
              <a:t> </a:t>
            </a:r>
            <a:r>
              <a:rPr altLang="en-US" dirty="0" smtClean="0"/>
              <a:t>3</a:t>
            </a:r>
            <a:r>
              <a:rPr lang="en-US" altLang="en-US" dirty="0" smtClean="0"/>
              <a:t> </a:t>
            </a:r>
            <a:r>
              <a:rPr altLang="en-US" dirty="0" smtClean="0"/>
              <a:t>to </a:t>
            </a:r>
            <a:r>
              <a:rPr altLang="en-US" dirty="0"/>
              <a:t>1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25879" y="4284021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Check that the instances has been reduced.</a:t>
            </a:r>
            <a:br>
              <a:rPr kumimoji="1" lang="en-US" altLang="ja-JP" dirty="0" smtClean="0"/>
            </a:br>
            <a:r>
              <a:rPr lang="en-US" altLang="ja-JP" sz="1600" dirty="0" smtClean="0"/>
              <a:t>Access AWS 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Azure from your browser</a:t>
            </a:r>
            <a:br>
              <a:rPr lang="en-US" altLang="ja-JP" sz="1600" dirty="0" smtClean="0"/>
            </a:br>
            <a:r>
              <a:rPr lang="en-US" altLang="ja-JP" sz="1600" dirty="0" smtClean="0"/>
              <a:t>and check that the VM instances has been reduced.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9</a:t>
            </a:r>
            <a:r>
              <a:rPr altLang="en-US" dirty="0"/>
              <a:t>　Change the value and execute again</a:t>
            </a:r>
            <a:r>
              <a:rPr altLang="ja-JP" dirty="0"/>
              <a:t>(2/2)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1" r="55399" b="-9957"/>
          <a:stretch/>
        </p:blipFill>
        <p:spPr>
          <a:xfrm>
            <a:off x="395420" y="2415449"/>
            <a:ext cx="2808390" cy="9361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52211"/>
          <a:stretch/>
        </p:blipFill>
        <p:spPr>
          <a:xfrm>
            <a:off x="4860040" y="2276760"/>
            <a:ext cx="3096430" cy="136819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39762" b="34732"/>
          <a:stretch/>
        </p:blipFill>
        <p:spPr>
          <a:xfrm>
            <a:off x="4716020" y="4365130"/>
            <a:ext cx="3609417" cy="151221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46062" b="9292"/>
          <a:stretch/>
        </p:blipFill>
        <p:spPr>
          <a:xfrm>
            <a:off x="971500" y="4076858"/>
            <a:ext cx="2088290" cy="23763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395420" y="1844780"/>
            <a:ext cx="93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altLang="ja-JP" b="1">
                <a:solidFill>
                  <a:srgbClr val="002B62"/>
                </a:solidFill>
              </a:defRPr>
            </a:pPr>
            <a:r>
              <a:t>AWS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3573229"/>
            <a:ext cx="93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altLang="ja-JP" b="1">
                <a:solidFill>
                  <a:srgbClr val="002B62"/>
                </a:solidFill>
              </a:defRPr>
            </a:pPr>
            <a:r>
              <a:t>Azure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0" name="右矢印 9"/>
          <p:cNvSpPr/>
          <p:nvPr/>
        </p:nvSpPr>
        <p:spPr bwMode="auto">
          <a:xfrm>
            <a:off x="3491850" y="2708900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右矢印 22"/>
          <p:cNvSpPr/>
          <p:nvPr/>
        </p:nvSpPr>
        <p:spPr bwMode="auto">
          <a:xfrm>
            <a:off x="3348073" y="5008383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49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2182300"/>
            <a:ext cx="8101178" cy="39830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/>
              <a:t>1.</a:t>
            </a:r>
            <a:r>
              <a:rPr altLang="en-US"/>
              <a:t>　Introduction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altLang="en-US" b="1"/>
            </a:pPr>
            <a:r>
              <a:rPr dirty="0"/>
              <a:t>Main Menu</a:t>
            </a:r>
            <a:endParaRPr lang="en-US" altLang="ja-JP" b="1" dirty="0" smtClean="0"/>
          </a:p>
          <a:p>
            <a:pPr lvl="1">
              <a:defRPr sz="1800"/>
            </a:pPr>
            <a:r>
              <a:rPr lang="en-US" altLang="en-US" dirty="0" smtClean="0"/>
              <a:t>This document aims to </a:t>
            </a:r>
            <a:r>
              <a:rPr dirty="0" smtClean="0"/>
              <a:t>teach </a:t>
            </a:r>
            <a:r>
              <a:rPr dirty="0"/>
              <a:t>the readers </a:t>
            </a:r>
            <a:r>
              <a:rPr dirty="0" smtClean="0"/>
              <a:t>about </a:t>
            </a:r>
            <a:r>
              <a:rPr lang="en-US" dirty="0" smtClean="0"/>
              <a:t>the</a:t>
            </a:r>
            <a:r>
              <a:rPr dirty="0" smtClean="0"/>
              <a:t> </a:t>
            </a:r>
            <a:r>
              <a:rPr b="1" dirty="0" smtClean="0"/>
              <a:t>Terraform</a:t>
            </a:r>
            <a:r>
              <a:rPr dirty="0" smtClean="0"/>
              <a:t> </a:t>
            </a:r>
            <a:r>
              <a:rPr lang="en-US" dirty="0" smtClean="0"/>
              <a:t>Menu group</a:t>
            </a:r>
            <a:r>
              <a:rPr dirty="0" smtClean="0"/>
              <a:t> </a:t>
            </a:r>
            <a:r>
              <a:rPr dirty="0"/>
              <a:t>while giving them hands-on </a:t>
            </a:r>
            <a:r>
              <a:rPr dirty="0" smtClean="0"/>
              <a:t>experience</a:t>
            </a:r>
            <a:r>
              <a:rPr lang="en-US" dirty="0" smtClean="0"/>
              <a:t>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635870" y="4365130"/>
            <a:ext cx="720100" cy="7921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4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/>
              <a:t>1.2</a:t>
            </a:r>
            <a:r>
              <a:rPr altLang="en-US"/>
              <a:t>　Environment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 lnSpcReduction="10000"/>
          </a:bodyPr>
          <a:lstStyle/>
          <a:p>
            <a:pPr>
              <a:defRPr altLang="en-US" b="1"/>
            </a:pPr>
            <a:r>
              <a:rPr dirty="0"/>
              <a:t>Environment</a:t>
            </a:r>
            <a:endParaRPr lang="en-US" altLang="ja-JP" b="1" dirty="0" smtClean="0"/>
          </a:p>
          <a:p>
            <a:pPr lvl="1">
              <a:defRPr altLang="en-US"/>
            </a:pPr>
            <a:r>
              <a:rPr dirty="0"/>
              <a:t>The working environment used in this manual is as follows. </a:t>
            </a:r>
            <a:endParaRPr lang="en-US" altLang="ja-JP" dirty="0" smtClean="0"/>
          </a:p>
          <a:p>
            <a:pPr lvl="1"/>
            <a:r>
              <a:rPr altLang="en-US" dirty="0"/>
              <a:t>In addition to an ITA Server, please prepare </a:t>
            </a:r>
            <a:r>
              <a:rPr altLang="en-US" dirty="0" smtClean="0"/>
              <a:t>an </a:t>
            </a:r>
            <a:r>
              <a:rPr lang="en-US" altLang="en-US" dirty="0" smtClean="0"/>
              <a:t>AWS and Azure account and </a:t>
            </a:r>
            <a:br>
              <a:rPr lang="en-US" altLang="en-US" dirty="0" smtClean="0"/>
            </a:br>
            <a:r>
              <a:rPr lang="en-US" altLang="en-US" dirty="0" smtClean="0"/>
              <a:t>a Terraform environment (Terraform account if you are using Terraform Cloud).</a:t>
            </a:r>
            <a:r>
              <a:rPr altLang="ja-JP" dirty="0" smtClean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  <a:defRPr b="1"/>
            </a:pPr>
            <a:r>
              <a:rPr altLang="ja-JP" dirty="0"/>
              <a:t>ITA</a:t>
            </a:r>
            <a:r>
              <a:rPr altLang="en-US" dirty="0"/>
              <a:t> host server</a:t>
            </a:r>
            <a:endParaRPr lang="en-US" altLang="ja-JP" b="1" dirty="0" smtClean="0"/>
          </a:p>
          <a:p>
            <a:pPr lvl="1">
              <a:buFont typeface="Arial" panose="020B0604020202020204" pitchFamily="34" charset="0"/>
              <a:buChar char="•"/>
              <a:defRPr altLang="ja-JP"/>
            </a:pPr>
            <a:r>
              <a:rPr dirty="0"/>
              <a:t>CentOS7 (*)</a:t>
            </a:r>
          </a:p>
          <a:p>
            <a:pPr lvl="1">
              <a:buFont typeface="Arial" panose="020B0604020202020204" pitchFamily="34" charset="0"/>
              <a:buChar char="•"/>
              <a:defRPr altLang="ja-JP"/>
            </a:pPr>
            <a:r>
              <a:rPr dirty="0"/>
              <a:t>ITA ver </a:t>
            </a:r>
            <a:r>
              <a:rPr dirty="0" smtClean="0"/>
              <a:t>1.</a:t>
            </a:r>
            <a:r>
              <a:rPr lang="en-US" dirty="0"/>
              <a:t>9</a:t>
            </a:r>
            <a:endParaRPr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  <a:defRPr sz="1200"/>
            </a:pPr>
            <a:r>
              <a:rPr altLang="ja-JP" dirty="0"/>
              <a:t>*</a:t>
            </a:r>
            <a:r>
              <a:rPr altLang="en-US" kern="1200" dirty="0">
                <a:solidFill>
                  <a:srgbClr val="000000"/>
                </a:solidFill>
              </a:rPr>
              <a:t>In this scenario, the host server will be running on CentOS7, but</a:t>
            </a:r>
            <a:r>
              <a:rPr altLang="ja-JP" kern="1200" dirty="0">
                <a:solidFill>
                  <a:srgbClr val="000000"/>
                </a:solidFill>
              </a:rPr>
              <a:t> ITA</a:t>
            </a:r>
            <a:r>
              <a:rPr altLang="en-US" kern="1200" dirty="0">
                <a:solidFill>
                  <a:srgbClr val="000000"/>
                </a:solidFill>
              </a:rPr>
              <a:t> can be installed on</a:t>
            </a:r>
            <a:r>
              <a:rPr altLang="ja-JP" kern="1200" dirty="0">
                <a:solidFill>
                  <a:srgbClr val="000000"/>
                </a:solidFill>
              </a:rPr>
              <a:t> RHEL7</a:t>
            </a:r>
            <a:r>
              <a:rPr altLang="en-US" kern="1200" dirty="0">
                <a:solidFill>
                  <a:srgbClr val="000000"/>
                </a:solidFill>
              </a:rPr>
              <a:t> and</a:t>
            </a:r>
            <a:r>
              <a:rPr altLang="ja-JP" kern="1200" dirty="0">
                <a:solidFill>
                  <a:srgbClr val="000000"/>
                </a:solidFill>
              </a:rPr>
              <a:t> RHEL8</a:t>
            </a:r>
            <a:r>
              <a:rPr altLang="en-US" kern="1200" dirty="0">
                <a:solidFill>
                  <a:srgbClr val="000000"/>
                </a:solidFill>
              </a:rPr>
              <a:t> type</a:t>
            </a:r>
            <a:r>
              <a:rPr altLang="ja-JP" kern="1200" dirty="0">
                <a:solidFill>
                  <a:srgbClr val="000000"/>
                </a:solidFill>
              </a:rPr>
              <a:t> OS</a:t>
            </a:r>
            <a:r>
              <a:rPr altLang="en-US" kern="1200" dirty="0">
                <a:solidFill>
                  <a:srgbClr val="000000"/>
                </a:solidFill>
              </a:rPr>
              <a:t> as well.</a:t>
            </a:r>
            <a:r>
              <a:rPr altLang="ja-JP" dirty="0"/>
              <a:t> </a:t>
            </a:r>
            <a:endParaRPr lang="en-US" altLang="ja-JP" sz="12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1" y="4653170"/>
            <a:ext cx="1232625" cy="7225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360257" y="4259589"/>
            <a:ext cx="1584220" cy="1440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4" t="-2762" r="-5514" b="-5983"/>
          <a:stretch/>
        </p:blipFill>
        <p:spPr>
          <a:xfrm>
            <a:off x="4513209" y="4580455"/>
            <a:ext cx="1834136" cy="868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6896887" y="3969075"/>
            <a:ext cx="2088291" cy="18722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5235" y="3821411"/>
            <a:ext cx="137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ja-JP" b="1">
                <a:solidFill>
                  <a:srgbClr val="002B62"/>
                </a:solidFill>
              </a:defRPr>
            </a:pPr>
            <a:r>
              <a:t>CentOS 7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465235" y="4580454"/>
            <a:ext cx="1374264" cy="868003"/>
          </a:xfrm>
          <a:prstGeom prst="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rPr sz="2000" dirty="0" smtClean="0"/>
              <a:t>ITA 1.</a:t>
            </a:r>
            <a:r>
              <a:rPr lang="en-US" sz="2000" dirty="0"/>
              <a:t>9</a:t>
            </a:r>
            <a:endParaRPr kumimoji="1" lang="ja-JP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直線矢印コネクタ 13"/>
          <p:cNvCxnSpPr>
            <a:stCxn id="6" idx="3"/>
            <a:endCxn id="12" idx="1"/>
          </p:cNvCxnSpPr>
          <p:nvPr/>
        </p:nvCxnSpPr>
        <p:spPr bwMode="auto">
          <a:xfrm flipV="1">
            <a:off x="1447876" y="5014456"/>
            <a:ext cx="1017359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</p:cxnSp>
      <p:cxnSp>
        <p:nvCxnSpPr>
          <p:cNvPr id="19" name="直線矢印コネクタ 18"/>
          <p:cNvCxnSpPr>
            <a:stCxn id="12" idx="3"/>
            <a:endCxn id="8" idx="1"/>
          </p:cNvCxnSpPr>
          <p:nvPr/>
        </p:nvCxnSpPr>
        <p:spPr bwMode="auto">
          <a:xfrm>
            <a:off x="3839499" y="5014456"/>
            <a:ext cx="673710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/>
          <a:srcRect l="41810" t="39149" r="40550" b="39148"/>
          <a:stretch/>
        </p:blipFill>
        <p:spPr>
          <a:xfrm>
            <a:off x="7436961" y="4041084"/>
            <a:ext cx="1008142" cy="648091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5"/>
          <a:srcRect l="4639" t="29839" r="3127" b="33872"/>
          <a:stretch/>
        </p:blipFill>
        <p:spPr>
          <a:xfrm>
            <a:off x="7132050" y="5121970"/>
            <a:ext cx="1475989" cy="435538"/>
          </a:xfrm>
          <a:prstGeom prst="rect">
            <a:avLst/>
          </a:prstGeom>
        </p:spPr>
      </p:pic>
      <p:cxnSp>
        <p:nvCxnSpPr>
          <p:cNvPr id="24" name="直線矢印コネクタ 23"/>
          <p:cNvCxnSpPr>
            <a:stCxn id="8" idx="3"/>
          </p:cNvCxnSpPr>
          <p:nvPr/>
        </p:nvCxnSpPr>
        <p:spPr bwMode="auto">
          <a:xfrm flipV="1">
            <a:off x="6347345" y="5014456"/>
            <a:ext cx="784705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5403588" y="2493923"/>
            <a:ext cx="284439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lvl="1" indent="0">
              <a:buNone/>
              <a:defRPr altLang="en-US" b="1"/>
            </a:pPr>
            <a:r>
              <a:rPr dirty="0" smtClean="0"/>
              <a:t>Target</a:t>
            </a:r>
            <a:r>
              <a:rPr lang="ja-JP" altLang="en-US" dirty="0"/>
              <a:t> </a:t>
            </a:r>
            <a:r>
              <a:rPr dirty="0" smtClean="0"/>
              <a:t>AWS</a:t>
            </a:r>
            <a:endParaRPr dirty="0"/>
          </a:p>
          <a:p>
            <a:pPr lvl="1">
              <a:buFont typeface="Arial" panose="020B0604020202020204" pitchFamily="34" charset="0"/>
              <a:buChar char="•"/>
              <a:defRPr altLang="ja-JP" sz="1600"/>
            </a:pPr>
            <a:r>
              <a:rPr dirty="0"/>
              <a:t>Microsoft </a:t>
            </a:r>
            <a:r>
              <a:rPr dirty="0" smtClean="0"/>
              <a:t>Azure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  <a:defRPr altLang="ja-JP" sz="1600"/>
            </a:pPr>
            <a:r>
              <a:rPr lang="en-US" dirty="0" smtClean="0"/>
              <a:t>AWS</a:t>
            </a:r>
            <a:endParaRPr dirty="0"/>
          </a:p>
          <a:p>
            <a:endParaRPr kumimoji="1"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20307" y="2495072"/>
            <a:ext cx="24483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ja-JP" b="1"/>
            </a:pPr>
            <a:r>
              <a:rPr dirty="0"/>
              <a:t>Terraform</a:t>
            </a:r>
          </a:p>
          <a:p>
            <a:pPr>
              <a:defRPr sz="1600"/>
            </a:pPr>
            <a:r>
              <a:rPr altLang="en-US" dirty="0"/>
              <a:t>・</a:t>
            </a:r>
            <a:r>
              <a:rPr altLang="ja-JP" dirty="0"/>
              <a:t>Terraform</a:t>
            </a:r>
            <a:r>
              <a:rPr altLang="en-US" dirty="0"/>
              <a:t> </a:t>
            </a:r>
            <a:r>
              <a:rPr lang="en-US" altLang="en-US" dirty="0" smtClean="0"/>
              <a:t>Enterprise</a:t>
            </a:r>
            <a:endParaRPr lang="en-US" altLang="ja-JP" dirty="0"/>
          </a:p>
          <a:p>
            <a:pPr>
              <a:defRPr sz="1600"/>
            </a:pPr>
            <a:r>
              <a:rPr lang="en-US" altLang="ja-JP" dirty="0" smtClean="0"/>
              <a:t>	or</a:t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Terraform Cloud</a:t>
            </a:r>
            <a:endParaRPr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7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2.</a:t>
            </a:r>
            <a:r>
              <a:rPr altLang="en-US"/>
              <a:t>　Terraform Driver Practice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0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altLang="en-US" b="1"/>
            </a:pPr>
            <a:r>
              <a:rPr lang="en-US" altLang="ja-JP" dirty="0"/>
              <a:t>About the scenario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en-US" sz="1400" dirty="0"/>
              <a:t>This scenario uses</a:t>
            </a:r>
            <a:r>
              <a:rPr lang="en-US" altLang="ja-JP" sz="1400" dirty="0"/>
              <a:t> ITA's Terraform Driver</a:t>
            </a:r>
            <a:r>
              <a:rPr lang="en-US" altLang="en-US" sz="1400" dirty="0"/>
              <a:t> to </a:t>
            </a:r>
            <a:r>
              <a:rPr lang="en-US" altLang="en-US" sz="1400" dirty="0" smtClean="0"/>
              <a:t>check the plan to create the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VM</a:t>
            </a:r>
            <a:r>
              <a:rPr lang="en-US" altLang="en-US" sz="1400" dirty="0"/>
              <a:t>'s on Public cloud</a:t>
            </a:r>
            <a:r>
              <a:rPr lang="en-US" altLang="ja-JP" sz="1400" dirty="0"/>
              <a:t> (</a:t>
            </a:r>
            <a:r>
              <a:rPr lang="en-US" altLang="ja-JP" sz="1400" dirty="0" err="1"/>
              <a:t>AWS</a:t>
            </a:r>
            <a:r>
              <a:rPr lang="en-US" altLang="en-US" sz="1400" dirty="0" err="1"/>
              <a:t>,</a:t>
            </a:r>
            <a:r>
              <a:rPr lang="en-US" altLang="ja-JP" sz="1400" dirty="0" err="1"/>
              <a:t>Azure</a:t>
            </a:r>
            <a:r>
              <a:rPr lang="en-US" altLang="ja-JP" sz="1400" dirty="0"/>
              <a:t>)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/>
            </a:r>
            <a:br>
              <a:rPr lang="en-US" altLang="en-US" sz="1400" dirty="0" smtClean="0"/>
            </a:br>
            <a:r>
              <a:rPr lang="en-US" altLang="en-US" sz="1400" dirty="0" smtClean="0"/>
              <a:t>After that, it will use the </a:t>
            </a:r>
            <a:r>
              <a:rPr lang="en-US" altLang="en-US" sz="1400" b="1" dirty="0" smtClean="0"/>
              <a:t>defined policies </a:t>
            </a:r>
            <a:r>
              <a:rPr lang="en-US" altLang="en-US" sz="1400" dirty="0" smtClean="0"/>
              <a:t>to create the VM on the different cloud environments.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en-US" sz="1400" dirty="0"/>
              <a:t>Once you have followed the</a:t>
            </a:r>
            <a:r>
              <a:rPr lang="en-US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en-US" altLang="en-US" sz="1400" dirty="0">
                <a:solidFill>
                  <a:srgbClr val="FFC000"/>
                </a:solidFill>
              </a:rPr>
              <a:t>Preparation</a:t>
            </a:r>
            <a:r>
              <a:rPr lang="en-US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altLang="en-US" sz="1400" dirty="0">
                <a:solidFill>
                  <a:srgbClr val="FFC000"/>
                </a:solidFill>
              </a:rPr>
              <a:t> </a:t>
            </a:r>
            <a:r>
              <a:rPr lang="en-US" altLang="en-US" sz="1400" dirty="0"/>
              <a:t>part of this document and have linked/registered all the necessary parts, you can repeat the </a:t>
            </a:r>
            <a:r>
              <a:rPr lang="en-US" altLang="en-US" sz="1400" dirty="0">
                <a:solidFill>
                  <a:srgbClr val="92D050"/>
                </a:solidFill>
              </a:rPr>
              <a:t>“Execution” </a:t>
            </a:r>
            <a:r>
              <a:rPr lang="en-US" altLang="en-US" sz="1400" dirty="0"/>
              <a:t>part of the scenario and reconfigure/re-register target machines. </a:t>
            </a:r>
            <a:r>
              <a:rPr lang="en-US" altLang="en-US" sz="1400" b="1" dirty="0">
                <a:solidFill>
                  <a:srgbClr val="FF0000"/>
                </a:solidFill>
              </a:rPr>
              <a:t>(Automation)</a:t>
            </a:r>
          </a:p>
          <a:p>
            <a:pPr lvl="2"/>
            <a:endParaRPr lang="en-US" altLang="ja-JP" sz="1200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cxnSp>
        <p:nvCxnSpPr>
          <p:cNvPr id="16" name="直線コネクタ 15"/>
          <p:cNvCxnSpPr/>
          <p:nvPr/>
        </p:nvCxnSpPr>
        <p:spPr bwMode="auto">
          <a:xfrm flipH="1">
            <a:off x="2765812" y="3302850"/>
            <a:ext cx="26128" cy="300785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B6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下矢印 16"/>
          <p:cNvSpPr/>
          <p:nvPr/>
        </p:nvSpPr>
        <p:spPr bwMode="auto">
          <a:xfrm>
            <a:off x="328876" y="3449447"/>
            <a:ext cx="418417" cy="2762958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184855" y="3278427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Interface information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82922" y="3822779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and link Organization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182922" y="439529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and link Workspace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182922" y="493642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④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operation pattern (Movement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182922" y="547755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⑤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FB8B03"/>
                </a:solidFill>
                <a:latin typeface="+mn-ea"/>
              </a:rPr>
              <a:t>Register Module files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3024299" y="5689190"/>
            <a:ext cx="2361325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⑩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Specify Module files to Movement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9590" y="2780910"/>
            <a:ext cx="20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en-US" altLang="ja-JP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3182997" y="3381006"/>
            <a:ext cx="332274" cy="2308184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988261" y="3302850"/>
            <a:ext cx="2385943" cy="375518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⑥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FB8B03"/>
                </a:solidFill>
                <a:latin typeface="+mn-ea"/>
              </a:rPr>
              <a:t>Register Policy files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978580" y="3895998"/>
            <a:ext cx="238594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⑦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Policy set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2978579" y="4408656"/>
            <a:ext cx="237937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⑧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Link Policy to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2983962" y="4921314"/>
            <a:ext cx="237937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⑨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Link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 to Workspace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290756" y="3293523"/>
            <a:ext cx="326132" cy="2374249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118238" y="3293522"/>
            <a:ext cx="2457063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 smtClean="0">
                <a:solidFill>
                  <a:srgbClr val="33CC3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Register Input operation name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112293" y="3868840"/>
            <a:ext cx="2440045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33CC33"/>
                </a:solidFill>
                <a:latin typeface="+mn-ea"/>
              </a:rPr>
              <a:t>Configure variables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112293" y="4890496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Start Operation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129839" y="5735160"/>
            <a:ext cx="2440045" cy="429067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④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Check Execution status.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17098" y="2780910"/>
            <a:ext cx="17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en-US" altLang="ja-JP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129302" y="4391091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33CC33"/>
                </a:solidFill>
                <a:latin typeface="+mn-ea"/>
              </a:rPr>
              <a:t>Check Plan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9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(1/6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 smtClean="0"/>
              <a:t>Create</a:t>
            </a:r>
            <a:r>
              <a:rPr altLang="ja-JP" dirty="0" smtClean="0"/>
              <a:t> Module</a:t>
            </a:r>
            <a:r>
              <a:rPr lang="en-US" altLang="ja-JP" dirty="0" smtClean="0"/>
              <a:t>s</a:t>
            </a:r>
            <a:endParaRPr lang="en-US" altLang="ja-JP" b="1" dirty="0" smtClean="0"/>
          </a:p>
          <a:p>
            <a:pPr lvl="2">
              <a:buFont typeface="Wingdings" panose="05000000000000000000" pitchFamily="2" charset="2"/>
              <a:buChar char="l"/>
              <a:defRPr sz="1600"/>
            </a:pPr>
            <a:r>
              <a:rPr altLang="en-US" dirty="0"/>
              <a:t>Here, we will create the</a:t>
            </a:r>
            <a:r>
              <a:rPr altLang="ja-JP" dirty="0"/>
              <a:t> 4</a:t>
            </a:r>
            <a:r>
              <a:rPr altLang="en-US" dirty="0"/>
              <a:t> modules that will be used in this scenario </a:t>
            </a:r>
            <a:endParaRPr lang="en-US" altLang="ja-JP" sz="1600" dirty="0" smtClean="0"/>
          </a:p>
          <a:p>
            <a:pPr marL="360000" lvl="2" indent="0">
              <a:buNone/>
              <a:defRPr sz="1600">
                <a:solidFill>
                  <a:srgbClr val="FF0000"/>
                </a:solidFill>
              </a:defRPr>
            </a:pPr>
            <a:r>
              <a:rPr lang="en-US" altLang="ja-JP" sz="1600" dirty="0">
                <a:solidFill>
                  <a:srgbClr val="FF0000"/>
                </a:solidFill>
              </a:rPr>
              <a:t>【 </a:t>
            </a:r>
            <a:r>
              <a:rPr lang="en-US" altLang="ja-JP" dirty="0" smtClean="0"/>
              <a:t>Attention</a:t>
            </a:r>
            <a:r>
              <a:rPr lang="en-US" altLang="ja-JP" sz="1600" dirty="0">
                <a:solidFill>
                  <a:srgbClr val="FF0000"/>
                </a:solidFill>
              </a:rPr>
              <a:t> 】 </a:t>
            </a:r>
            <a:r>
              <a:rPr lang="en-US" altLang="en-US" dirty="0" smtClean="0"/>
              <a:t>Make sure that the character code is “UTF-8”, the Line feed code is LF and the file extension is “</a:t>
            </a:r>
            <a:r>
              <a:rPr lang="en-US" altLang="en-US" dirty="0" err="1" smtClean="0"/>
              <a:t>tf</a:t>
            </a:r>
            <a:r>
              <a:rPr lang="en-US" altLang="en-US" dirty="0" smtClean="0"/>
              <a:t>.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399" y="2060810"/>
            <a:ext cx="3816530" cy="338447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access_key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secret_key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"region"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ami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key_name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security_group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tags_name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hello_tf_instance_count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2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hello_tf_instance_type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"t2.micro"</a:t>
            </a:r>
          </a:p>
          <a:p>
            <a:pPr algn="just"/>
            <a:r>
              <a:rPr lang="en-US" altLang="ja-JP" sz="1600" dirty="0"/>
              <a:t>}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1513" y="2780910"/>
            <a:ext cx="430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/>
            </a:r>
            <a:br>
              <a:rPr kumimoji="1" lang="en-US" altLang="en-US" dirty="0" smtClean="0"/>
            </a:br>
            <a:r>
              <a:rPr altLang="ja-JP" dirty="0" smtClean="0"/>
              <a:t>aws_create_instance_variables.tf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1513" y="3680318"/>
            <a:ext cx="4309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/>
              <a:t>This</a:t>
            </a:r>
            <a:r>
              <a:rPr altLang="en-US"/>
              <a:t> file defines variables for creating AWS Instances.</a:t>
            </a:r>
            <a:r>
              <a:rPr altLang="ja-JP"/>
              <a:t> </a:t>
            </a:r>
            <a:endParaRPr kumimoji="1" lang="en-US" altLang="ja-JP" sz="1400" dirty="0" smtClean="0"/>
          </a:p>
          <a:p>
            <a:pPr>
              <a:defRPr altLang="en-US" sz="1400"/>
            </a:pPr>
            <a:r>
              <a:t>A concrete value variable will be assigned to the variable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30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93707EDAB102408D641F9B6169E89E" ma:contentTypeVersion="2" ma:contentTypeDescription="新しいドキュメントを作成します。" ma:contentTypeScope="" ma:versionID="916c333d65a09d5e2fab1903d466ce41">
  <xsd:schema xmlns:xsd="http://www.w3.org/2001/XMLSchema" xmlns:xs="http://www.w3.org/2001/XMLSchema" xmlns:p="http://schemas.microsoft.com/office/2006/metadata/properties" xmlns:ns2="ed7d3cbb-6703-464f-aabe-9c28e9bfaaeb" targetNamespace="http://schemas.microsoft.com/office/2006/metadata/properties" ma:root="true" ma:fieldsID="b515156496f3b596260e2d735ae8d656" ns2:_="">
    <xsd:import namespace="ed7d3cbb-6703-464f-aabe-9c28e9bf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d3cbb-6703-464f-aabe-9c28e9bfa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510785-ACC4-43A6-B0B4-280C1CCBA641}">
  <ds:schemaRefs>
    <ds:schemaRef ds:uri="ed7d3cbb-6703-464f-aabe-9c28e9bfaae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39A662-EC60-44BC-B3D7-D4D546BB20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544343-8042-4F6A-8AEC-0E4E28011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7d3cbb-6703-464f-aabe-9c28e9bf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3662</Words>
  <Application>Microsoft Office PowerPoint</Application>
  <PresentationFormat>画面に合わせる (4:3)</PresentationFormat>
  <Paragraphs>860</Paragraphs>
  <Slides>44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44</vt:i4>
      </vt:variant>
    </vt:vector>
  </HeadingPairs>
  <TitlesOfParts>
    <vt:vector size="55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Table of contents</vt:lpstr>
      <vt:lpstr>1.　Introduction</vt:lpstr>
      <vt:lpstr>1.　Introduction</vt:lpstr>
      <vt:lpstr>1.2　Environment</vt:lpstr>
      <vt:lpstr>2.　Terraform Driver Practice  </vt:lpstr>
      <vt:lpstr>2.1　Scenario</vt:lpstr>
      <vt:lpstr>2.2　Preparation (1/6)</vt:lpstr>
      <vt:lpstr>2.2　Preparation (2/6)</vt:lpstr>
      <vt:lpstr>2.2　Preparation (3/6)</vt:lpstr>
      <vt:lpstr>2.2　Preparation (4/6)</vt:lpstr>
      <vt:lpstr>2.2　Preparation (5/6)</vt:lpstr>
      <vt:lpstr>2.2　Preparation (6/6)</vt:lpstr>
      <vt:lpstr>2.2　Preparation (7/7)</vt:lpstr>
      <vt:lpstr>3. Preparation</vt:lpstr>
      <vt:lpstr>3.1　Register Interface Information(1/2)</vt:lpstr>
      <vt:lpstr>3.1　Registration of interface information(2/2)</vt:lpstr>
      <vt:lpstr>3.2　Register and Link Organization(1/2)</vt:lpstr>
      <vt:lpstr>3.2　Register and Link Organization(2/2)</vt:lpstr>
      <vt:lpstr>3.3　Register and Link Workspace(1/2)</vt:lpstr>
      <vt:lpstr>3.3　Register and Link Workspace(2/2)</vt:lpstr>
      <vt:lpstr>3.4　Register Operation pattern(Movement)</vt:lpstr>
      <vt:lpstr>3.5　Register Module files</vt:lpstr>
      <vt:lpstr>3.6　Register Policy file</vt:lpstr>
      <vt:lpstr>3.7　Register Policy Set</vt:lpstr>
      <vt:lpstr>3.8　Link Policy Set and Policy</vt:lpstr>
      <vt:lpstr>3.9　Link Policy Set and Workspace</vt:lpstr>
      <vt:lpstr>3.10　Specify Module file to Movement</vt:lpstr>
      <vt:lpstr>4.　Execution</vt:lpstr>
      <vt:lpstr>4.1 Operation registration</vt:lpstr>
      <vt:lpstr>4.2 Variable value setting (1/4)</vt:lpstr>
      <vt:lpstr>4.2 Variable value setting (2/4)</vt:lpstr>
      <vt:lpstr>4.2 Variable value setting (3/4)</vt:lpstr>
      <vt:lpstr>4.2　Setting variable values(4/4)</vt:lpstr>
      <vt:lpstr>4.3　Check Plan</vt:lpstr>
      <vt:lpstr>4.4　Check PolicyCheck log</vt:lpstr>
      <vt:lpstr>4.5　Change the VM size</vt:lpstr>
      <vt:lpstr>4.6　Confirm PolicyCheck log</vt:lpstr>
      <vt:lpstr>4.7　Execution</vt:lpstr>
      <vt:lpstr>4.8　Checking Operation status</vt:lpstr>
      <vt:lpstr>4.9　Change the value and execute again(1/2)</vt:lpstr>
      <vt:lpstr>4.9　Change the value and execute again(2/2)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2022-02-25T04:04:19Z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0x0101001893707EDAB102408D641F9B6169E89E</vt:lpwstr>
  </property>
</Properties>
</file>