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535" r:id="rId3"/>
    <p:sldId id="539" r:id="rId4"/>
    <p:sldId id="508" r:id="rId5"/>
    <p:sldId id="509" r:id="rId6"/>
    <p:sldId id="538" r:id="rId7"/>
    <p:sldId id="511" r:id="rId8"/>
    <p:sldId id="536" r:id="rId9"/>
    <p:sldId id="541" r:id="rId10"/>
    <p:sldId id="514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35"/>
            <p14:sldId id="539"/>
          </p14:sldIdLst>
        </p14:section>
        <p14:section name="1.　管理コンソール" id="{B81141D6-5160-4643-8D51-022CC5C4BDB9}">
          <p14:sldIdLst>
            <p14:sldId id="508"/>
            <p14:sldId id="509"/>
            <p14:sldId id="538"/>
          </p14:sldIdLst>
        </p14:section>
        <p14:section name="2.　実習①" id="{A8A060BF-92DF-4F47-AFEF-F5FA058AAEFB}">
          <p14:sldIdLst>
            <p14:sldId id="511"/>
            <p14:sldId id="536"/>
            <p14:sldId id="541"/>
            <p14:sldId id="514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3.　基本コンソール" id="{A133486B-6C82-4DE3-8CEA-4391438A27DF}">
          <p14:sldIdLst>
            <p14:sldId id="549"/>
            <p14:sldId id="550"/>
          </p14:sldIdLst>
        </p14:section>
        <p14:section name="4.　実習②" id="{FDC2D065-FABB-4FED-A810-FA93BCBD680D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5507" autoAdjust="0"/>
  </p:normalViewPr>
  <p:slideViewPr>
    <p:cSldViewPr>
      <p:cViewPr varScale="1">
        <p:scale>
          <a:sx n="87" d="100"/>
          <a:sy n="87" d="100"/>
        </p:scale>
        <p:origin x="1349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1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8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0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4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4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6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7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1.3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 Practice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※Exastro IT Automation is written as “ITA”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554393"/>
            <a:ext cx="5874631" cy="2003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Link Role and Menu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Link Role and Menu</a:t>
            </a:r>
            <a:r>
              <a:rPr lang="ja-JP" altLang="en-US" b="1" dirty="0" smtClean="0"/>
              <a:t>②</a:t>
            </a:r>
            <a:endParaRPr lang="en-US" altLang="ja-JP" b="1" dirty="0"/>
          </a:p>
          <a:p>
            <a:pPr lvl="1"/>
            <a:r>
              <a:rPr lang="en-US" altLang="ja-JP" dirty="0" smtClean="0"/>
              <a:t>There are two types of “Associate”. “Can perform maintenance” and “View only”.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※If set to “Can perform maintenance”, various edit tools will become available.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5652150" y="5088043"/>
            <a:ext cx="3300205" cy="10163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For this scenario, 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we will set it to “View only”</a:t>
            </a:r>
            <a:endParaRPr kumimoji="1" lang="en-US" altLang="ja-JP" sz="1400" dirty="0" smtClean="0"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431921" y="4869200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5004061" y="2985524"/>
            <a:ext cx="1296180" cy="109156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7" y="2430761"/>
            <a:ext cx="5619750" cy="38957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Link Role and User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User</a:t>
            </a:r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“Role/User Link list” Menu-&gt; “Register” Sub-Menu-&gt; “Start Registration” button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“Role (</a:t>
            </a:r>
            <a:r>
              <a:rPr lang="en-US" altLang="ja-JP" dirty="0" err="1" smtClean="0"/>
              <a:t>ID:Name</a:t>
            </a:r>
            <a:r>
              <a:rPr lang="en-US" altLang="ja-JP" dirty="0" smtClean="0"/>
              <a:t>) and “User </a:t>
            </a:r>
            <a:r>
              <a:rPr lang="en-US" altLang="ja-JP" dirty="0" err="1" smtClean="0"/>
              <a:t>ID:Login</a:t>
            </a:r>
            <a:r>
              <a:rPr lang="en-US" altLang="ja-JP" dirty="0" smtClean="0"/>
              <a:t> ID”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333048" y="4869201"/>
            <a:ext cx="2445401" cy="8146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966028" y="5974333"/>
            <a:ext cx="1070814" cy="2376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9" name="円形吹き出し 38"/>
          <p:cNvSpPr/>
          <p:nvPr/>
        </p:nvSpPr>
        <p:spPr bwMode="auto">
          <a:xfrm>
            <a:off x="3231715" y="597433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3839416" y="5005560"/>
            <a:ext cx="3287851" cy="130671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3740314" y="5005560"/>
            <a:ext cx="301542" cy="312200"/>
          </a:xfrm>
          <a:prstGeom prst="wedgeEllipseCallout">
            <a:avLst>
              <a:gd name="adj1" fmla="val -383363"/>
              <a:gd name="adj2" fmla="val 327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27665"/>
              </p:ext>
            </p:extLst>
          </p:nvPr>
        </p:nvGraphicFramePr>
        <p:xfrm>
          <a:off x="3997533" y="5389034"/>
          <a:ext cx="2999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Role(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ID:Name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ID:Login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1907583"/>
            <a:ext cx="5599800" cy="4047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</a:t>
            </a:r>
            <a:r>
              <a:rPr lang="ja-JP" altLang="en-US" dirty="0"/>
              <a:t>　</a:t>
            </a:r>
            <a:r>
              <a:rPr lang="en-US" altLang="ja-JP" dirty="0" smtClean="0"/>
              <a:t>(1/4)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Re-login</a:t>
            </a:r>
            <a:endParaRPr lang="en-US" altLang="ja-JP" b="1" dirty="0"/>
          </a:p>
          <a:p>
            <a:pPr lvl="1"/>
            <a:r>
              <a:rPr lang="en-US" altLang="ja-JP" dirty="0" smtClean="0"/>
              <a:t>First, Log out. Then, log in using the “Username” and “Login PW” we created in 2.1</a:t>
            </a:r>
            <a:r>
              <a:rPr lang="en-US" altLang="ja-JP" dirty="0"/>
              <a:t>.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483710" y="2802535"/>
            <a:ext cx="1728240" cy="635174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1874275"/>
            <a:ext cx="5616658" cy="41138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Set new password.</a:t>
            </a:r>
            <a:endParaRPr lang="en-US" altLang="ja-JP" b="1" dirty="0"/>
          </a:p>
          <a:p>
            <a:pPr lvl="1"/>
            <a:r>
              <a:rPr lang="en-US" altLang="ja-JP" dirty="0" smtClean="0"/>
              <a:t>Every user who log in for the first time will be asked to change their password, so please do so.</a:t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483710" y="2774490"/>
            <a:ext cx="2160300" cy="10145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2" y="1904810"/>
            <a:ext cx="6467475" cy="441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</a:t>
            </a:r>
            <a:r>
              <a:rPr lang="ja-JP" altLang="en-US" dirty="0"/>
              <a:t>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Check the Menu screen (If the permission is “View only”)</a:t>
            </a:r>
          </a:p>
          <a:p>
            <a:pPr lvl="1"/>
            <a:r>
              <a:rPr lang="en-US" altLang="ja-JP" dirty="0" smtClean="0"/>
              <a:t>Since the link settings are set to “View only”, the user is unable to use any editing tools.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814590" y="5099147"/>
            <a:ext cx="4092315" cy="112889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 this scenario,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we will set the “Item list” menu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to “View only”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94373" y="4884440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3" y="2053298"/>
            <a:ext cx="6543675" cy="4419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Check the menu screen (When the permission is “Can perform maintenance”.</a:t>
            </a:r>
            <a:endParaRPr lang="en-US" altLang="ja-JP" b="1" dirty="0"/>
          </a:p>
          <a:p>
            <a:pPr lvl="1"/>
            <a:r>
              <a:rPr lang="en-US" altLang="ja-JP" dirty="0" smtClean="0"/>
              <a:t>If the link settings are set to “Can perform maintenance”, all the edit tools will appear and be useable by the user.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515456" y="3070842"/>
            <a:ext cx="744083" cy="2861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95420" y="4424856"/>
            <a:ext cx="936130" cy="30032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515457" y="5420822"/>
            <a:ext cx="1752223" cy="8885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283960" y="5214011"/>
            <a:ext cx="4679553" cy="100813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/>
              <a:t>When the </a:t>
            </a:r>
            <a:r>
              <a:rPr lang="en-US" altLang="ja-JP" sz="1400" dirty="0" smtClean="0"/>
              <a:t>permission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en-US" altLang="ja-JP" sz="1400" dirty="0"/>
              <a:t>is set to " </a:t>
            </a:r>
            <a:r>
              <a:rPr lang="en-US" altLang="ja-JP" sz="1400" dirty="0" smtClean="0"/>
              <a:t>Can perform maintenance“,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en-US" altLang="ja-JP" sz="1400" dirty="0"/>
              <a:t>several editing </a:t>
            </a:r>
            <a:r>
              <a:rPr lang="en-US" altLang="ja-JP" sz="1400" dirty="0" smtClean="0"/>
              <a:t>tools </a:t>
            </a:r>
            <a:r>
              <a:rPr lang="en-US" altLang="ja-JP" sz="1400" dirty="0"/>
              <a:t>such as "Update", "Register", 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and </a:t>
            </a:r>
            <a:r>
              <a:rPr lang="en-US" altLang="ja-JP" sz="1400" dirty="0"/>
              <a:t>"Upload File" will be displayed.</a:t>
            </a:r>
            <a:r>
              <a:rPr lang="en-US" altLang="ja-JP" sz="1100" dirty="0"/>
              <a:t> </a:t>
            </a:r>
            <a:endParaRPr lang="en-US" altLang="ja-JP" sz="11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65360" y="5012455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70870" y="3929587"/>
            <a:ext cx="3960000" cy="2035003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684986" y="2492870"/>
            <a:ext cx="3960000" cy="1584000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Scenario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sz="1800" dirty="0" smtClean="0"/>
              <a:t>In this scenario, a directory called “</a:t>
            </a:r>
            <a:r>
              <a:rPr lang="en-US" altLang="ja-JP" sz="1800" dirty="0" err="1" smtClean="0"/>
              <a:t>testdirectory</a:t>
            </a:r>
            <a:r>
              <a:rPr lang="en-US" altLang="ja-JP" sz="1800" dirty="0" smtClean="0"/>
              <a:t>” will be created under the </a:t>
            </a:r>
            <a:r>
              <a:rPr lang="en-US" altLang="ja-JP" sz="1800" dirty="0" err="1" smtClean="0"/>
              <a:t>tmp</a:t>
            </a:r>
            <a:r>
              <a:rPr lang="en-US" altLang="ja-JP" sz="1800" dirty="0" smtClean="0"/>
              <a:t> directory of the target host.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</a:rPr>
              <a:t>Please also keep in mind that since Ansible-Driver is required in order to proceed , we will use Ansible-Legacy.</a:t>
            </a: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2637" y="2523853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Work target host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6124986" y="4127290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810870" y="5234217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810870" y="4471953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6124986" y="4960801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810870" y="3725036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810870" y="3002209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37" y="3248653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Operation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37" y="3971480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IaC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42637" y="4718397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Movement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37" y="5480660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Movement details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56753" y="4407460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Execute Symphony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56753" y="5240971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Confirm Symphony.</a:t>
            </a:r>
          </a:p>
        </p:txBody>
      </p:sp>
      <p:sp>
        <p:nvSpPr>
          <p:cNvPr id="74" name="角丸四角形 73"/>
          <p:cNvSpPr/>
          <p:nvPr/>
        </p:nvSpPr>
        <p:spPr bwMode="auto">
          <a:xfrm>
            <a:off x="4756753" y="355653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Symphony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2546318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Movement and Host</a:t>
            </a:r>
            <a:br>
              <a:rPr lang="en-US" altLang="ja-JP" sz="1600" b="1" dirty="0" smtClean="0"/>
            </a:br>
            <a:r>
              <a:rPr lang="en-US" altLang="ja-JP" sz="1600" b="1" dirty="0" smtClean="0"/>
              <a:t>that connects to Operation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6124986" y="3276368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756753" y="5778418"/>
            <a:ext cx="3816467" cy="534395"/>
          </a:xfrm>
          <a:prstGeom prst="wedgeRoundRectCallout">
            <a:avLst>
              <a:gd name="adj1" fmla="val -62740"/>
              <a:gd name="adj2" fmla="val -33830"/>
              <a:gd name="adj3" fmla="val 16667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We will use the Ansible-Legacy menus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in the steps between 4.3 and 4.7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8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Pre-preparation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IaC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sz="1800" dirty="0" smtClean="0"/>
              <a:t>This scenario will use Ansible Legacy as an example.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This scenario will need an Ansible playbook as an IaC Sample in order to finish this scenario.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The sample playbook is written below.</a:t>
            </a:r>
            <a:endParaRPr lang="en-US" altLang="ja-JP" sz="1800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en-US" altLang="ja-JP" sz="1600" dirty="0" smtClean="0">
                <a:solidFill>
                  <a:srgbClr val="FF0000"/>
                </a:solidFill>
              </a:rPr>
              <a:t>Character code is “UTF-8”, Newline code is “LF”, File name extension is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yml</a:t>
            </a:r>
            <a:r>
              <a:rPr lang="en-US" altLang="ja-JP" sz="1600" dirty="0" smtClean="0">
                <a:solidFill>
                  <a:srgbClr val="FF0000"/>
                </a:solidFill>
              </a:rPr>
              <a:t>” format. 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Please make sure that the indents are correct.</a:t>
            </a:r>
            <a:endParaRPr lang="ja-JP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481" y="3861546"/>
            <a:ext cx="5472760" cy="1316859"/>
          </a:xfrm>
          <a:prstGeom prst="rect">
            <a:avLst/>
          </a:prstGeom>
          <a:solidFill>
            <a:srgbClr val="FFFFCC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27480" y="5589300"/>
            <a:ext cx="5472759" cy="7191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This IaC creates a new directory underneath /</a:t>
            </a:r>
            <a:r>
              <a:rPr lang="en-US" altLang="ja-JP" sz="1400" dirty="0" err="1" smtClean="0">
                <a:latin typeface="+mn-ea"/>
              </a:rPr>
              <a:t>tmp</a:t>
            </a:r>
            <a:r>
              <a:rPr lang="en-US" altLang="ja-JP" sz="1400" dirty="0" smtClean="0">
                <a:latin typeface="+mn-ea"/>
              </a:rPr>
              <a:t>. 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In this scenario, the file name will be “sample1”</a:t>
            </a:r>
            <a:r>
              <a:rPr lang="en-US" altLang="ja-JP" sz="1400" dirty="0">
                <a:latin typeface="+mn-ea"/>
              </a:rPr>
              <a:t>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13309" y="5378577"/>
            <a:ext cx="565503" cy="549789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11" y="2674629"/>
            <a:ext cx="4389880" cy="19140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Register Target work host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Target work host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console" Menu group-&gt;"Device list"Menu-&gt;"Register"Sub-menu-&gt;"Start registration"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Enter </a:t>
            </a:r>
            <a:r>
              <a:rPr lang="en-US" altLang="ja-JP" dirty="0"/>
              <a:t>values for "Host name", "IP Address", "Login User ID", "Management", "Login Password" and "Authentication method".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</a:p>
          <a:p>
            <a:pPr marL="0" indent="0">
              <a:buNone/>
            </a:pPr>
            <a:endParaRPr lang="en-US" altLang="ja-JP" sz="1600" b="1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rgbClr val="FF0000"/>
                    </a:solidFill>
                    <a:latin typeface="+mn-ea"/>
                  </a:rPr>
                  <a:t>Register Target work host</a:t>
                </a:r>
                <a:endParaRPr kumimoji="1" lang="ja-JP" altLang="en-US" sz="8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 smtClean="0">
                  <a:latin typeface="+mn-ea"/>
                </a:rPr>
                <a:t>Register Movement and host</a:t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 that 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/>
              <a:t>This scenario assumes that there is an </a:t>
            </a:r>
            <a:r>
              <a:rPr lang="en-US" altLang="ja-JP" sz="1400" dirty="0" err="1"/>
              <a:t>ssh</a:t>
            </a:r>
            <a:r>
              <a:rPr lang="en-US" altLang="ja-JP" sz="1400" dirty="0"/>
              <a:t> password connection to the target host.</a:t>
            </a:r>
            <a:r>
              <a:rPr lang="en-US" altLang="ja-JP" sz="1100" dirty="0"/>
              <a:t> </a:t>
            </a:r>
            <a:endParaRPr lang="en-US" altLang="ja-JP" sz="1100" dirty="0" smtClean="0"/>
          </a:p>
          <a:p>
            <a:pPr algn="ctr"/>
            <a:r>
              <a:rPr lang="en-US" altLang="ja-JP" sz="1400" dirty="0"/>
              <a:t>For the values "</a:t>
            </a:r>
            <a:r>
              <a:rPr lang="en-US" altLang="ja-JP" sz="1400" dirty="0" smtClean="0"/>
              <a:t>IP </a:t>
            </a:r>
            <a:r>
              <a:rPr lang="en-US" altLang="ja-JP" sz="1400" dirty="0"/>
              <a:t>Address", "Login User ID" and "Login password</a:t>
            </a:r>
            <a:r>
              <a:rPr lang="en-US" altLang="ja-JP" sz="1400" dirty="0" smtClean="0"/>
              <a:t>",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en-US" altLang="ja-JP" sz="1400" dirty="0"/>
              <a:t>please enter the same values set in the environment settings.</a:t>
            </a:r>
            <a:r>
              <a:rPr lang="en-US" altLang="ja-JP" sz="1100" dirty="0"/>
              <a:t> </a:t>
            </a:r>
          </a:p>
          <a:p>
            <a:pPr algn="ctr"/>
            <a:endParaRPr lang="en-US" altLang="ja-JP" sz="11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907630" y="2944993"/>
            <a:ext cx="3358180" cy="11418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948515" y="4337067"/>
            <a:ext cx="972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3025151" y="429179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0"/>
            <a:ext cx="3132000" cy="2537845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924670" y="303673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15651"/>
              </p:ext>
            </p:extLst>
          </p:nvPr>
        </p:nvGraphicFramePr>
        <p:xfrm>
          <a:off x="4076759" y="3420205"/>
          <a:ext cx="29073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 User 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 Password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Authentication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method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Password Authentication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69" y="2636259"/>
            <a:ext cx="4533852" cy="21534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”</a:t>
            </a:r>
            <a:r>
              <a:rPr lang="en-US" altLang="ja-JP" dirty="0"/>
              <a:t>Basic Console” Menu group-&gt;"Input Operation list" Menu-&gt;"</a:t>
            </a:r>
            <a:r>
              <a:rPr lang="en-US" altLang="ja-JP" dirty="0" err="1"/>
              <a:t>Register"Sub</a:t>
            </a:r>
            <a:r>
              <a:rPr lang="en-US" altLang="ja-JP" dirty="0"/>
              <a:t>-menu-&gt;"Start Register" </a:t>
            </a:r>
            <a:r>
              <a:rPr lang="en-US" altLang="ja-JP" dirty="0" smtClean="0"/>
              <a:t>button</a:t>
            </a:r>
            <a:r>
              <a:rPr lang="en-US" altLang="ja-JP" sz="1400" dirty="0" smtClean="0"/>
              <a:t>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Input "Operation name" and "Scheduled execution date/time“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Press the “Register” button.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303574" y="3957885"/>
            <a:ext cx="118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502261" y="3046359"/>
            <a:ext cx="221926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</a:t>
              </a:r>
              <a:r>
                <a:rPr lang="en-US" altLang="ja-JP" sz="700" b="1" dirty="0" smtClean="0">
                  <a:latin typeface="+mn-ea"/>
                </a:rPr>
                <a:t>host</a:t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3452434" y="3915186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914465" y="3116658"/>
            <a:ext cx="3074798" cy="1628097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724056" y="28902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74057"/>
              </p:ext>
            </p:extLst>
          </p:nvPr>
        </p:nvGraphicFramePr>
        <p:xfrm>
          <a:off x="4019242" y="3492514"/>
          <a:ext cx="29073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Scheduled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 for execution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/>
              <a:t>The </a:t>
            </a:r>
            <a:r>
              <a:rPr lang="en-US" altLang="ja-JP" sz="1200" dirty="0" smtClean="0"/>
              <a:t>operation </a:t>
            </a:r>
            <a:r>
              <a:rPr lang="en-US" altLang="ja-JP" sz="1200" dirty="0"/>
              <a:t>will not be automatically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executed </a:t>
            </a:r>
            <a:r>
              <a:rPr lang="en-US" altLang="ja-JP" sz="1200" dirty="0"/>
              <a:t>at the date/time specified here.</a:t>
            </a:r>
            <a:r>
              <a:rPr lang="en-US" altLang="ja-JP" sz="1050" dirty="0"/>
              <a:t> </a:t>
            </a:r>
            <a:endParaRPr lang="ja-JP" altLang="en-US" sz="105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lang="en-US" altLang="ja-JP" b="1" dirty="0" smtClean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/>
              <a:t>Management 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Create new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Role/Menu link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Role/User link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Confirm link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Basic console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</a:t>
            </a:r>
            <a:endParaRPr lang="en-US" altLang="ja-JP" sz="1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Pre-preparation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</a:t>
            </a:r>
            <a:r>
              <a:rPr lang="ja-JP" altLang="en-US" sz="1600" dirty="0" smtClean="0">
                <a:latin typeface="+mn-ea"/>
              </a:rPr>
              <a:t>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work target host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IaC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Movement details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Movement and Host that connects to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Manage Substitute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Symphony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Execute Symphony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Confirm Symphony</a:t>
            </a: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96" y="2813762"/>
            <a:ext cx="5938265" cy="23950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Register IaC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IaC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Ansible-Legacy"Menu group-&gt; "Playbook files" Menu-&gt; "Register" sub menu-&gt;"Start Registration" button.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value for "Play book file name" and click the "Browse" button in the "Playbook file" field to upload "Sample1.yml" that we created earlier.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 </a:t>
            </a:r>
            <a:r>
              <a:rPr lang="en-US" altLang="ja-JP" dirty="0"/>
              <a:t>Click the "Upload in advance" button)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717761" y="4058384"/>
            <a:ext cx="1889090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239515" y="4868646"/>
            <a:ext cx="892285" cy="1571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For more information on creating IaC,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 please refer to section 3.2,”Pre-preparation”.</a:t>
            </a:r>
            <a:endParaRPr lang="ja-JP" altLang="en-US" sz="1100" dirty="0"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273862" y="481299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40" y="4264809"/>
            <a:ext cx="2952000" cy="143773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03723" y="4011297"/>
            <a:ext cx="262932" cy="302059"/>
          </a:xfrm>
          <a:prstGeom prst="wedgeEllipseCallout">
            <a:avLst>
              <a:gd name="adj1" fmla="val -261858"/>
              <a:gd name="adj2" fmla="val 7162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91135"/>
              </p:ext>
            </p:extLst>
          </p:nvPr>
        </p:nvGraphicFramePr>
        <p:xfrm>
          <a:off x="4150257" y="4625424"/>
          <a:ext cx="278828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48" y="2440377"/>
            <a:ext cx="5468992" cy="38707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Register Movement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</a:t>
            </a:r>
            <a:r>
              <a:rPr lang="en-US" altLang="ja-JP" dirty="0" err="1"/>
              <a:t>Legacy"Menu</a:t>
            </a:r>
            <a:r>
              <a:rPr lang="en-US" altLang="ja-JP" dirty="0"/>
              <a:t> group-&gt; "Movement </a:t>
            </a:r>
            <a:r>
              <a:rPr lang="en-US" altLang="ja-JP" dirty="0" err="1"/>
              <a:t>list"Menu</a:t>
            </a:r>
            <a:r>
              <a:rPr lang="en-US" altLang="ja-JP" dirty="0"/>
              <a:t>-&gt; "Register" sub-menu-&gt;"Start Registration"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values for "Movement name" and "Host specific format".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Press the ”Register" button 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555720" y="4129567"/>
            <a:ext cx="2304320" cy="8480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203809" y="5226515"/>
            <a:ext cx="1157326" cy="2187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8" name="正方形/長方形 4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7" name="角丸四角形 46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9" name="円形吹き出し 58"/>
          <p:cNvSpPr/>
          <p:nvPr/>
        </p:nvSpPr>
        <p:spPr bwMode="auto">
          <a:xfrm>
            <a:off x="4461085" y="52205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644010" y="2709756"/>
            <a:ext cx="2220132" cy="165537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Set the following for each item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499512" y="2493959"/>
            <a:ext cx="301542" cy="312200"/>
          </a:xfrm>
          <a:prstGeom prst="wedgeEllipseCallout">
            <a:avLst>
              <a:gd name="adj1" fmla="val -366062"/>
              <a:gd name="adj2" fmla="val 52164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6276"/>
              </p:ext>
            </p:extLst>
          </p:nvPr>
        </p:nvGraphicFramePr>
        <p:xfrm>
          <a:off x="4725926" y="3070372"/>
          <a:ext cx="20383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specific format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631415"/>
            <a:ext cx="7439415" cy="30988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 smtClean="0"/>
              <a:t>Register Movement details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details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Ansible-Legacy" Menu group-&gt;"Movement details"Menu-&gt;"Register"Sub-menu-&gt;"Start Registration" button </a:t>
            </a:r>
            <a:r>
              <a:rPr lang="en-US" altLang="ja-JP" dirty="0" smtClean="0"/>
              <a:t>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values for "Movement", "Playbook file" and "Include order"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</a:t>
            </a:r>
            <a:r>
              <a:rPr lang="en-US" altLang="ja-JP" dirty="0"/>
              <a:t>the </a:t>
            </a:r>
            <a:r>
              <a:rPr lang="en-US" altLang="ja-JP" dirty="0" smtClean="0"/>
              <a:t>”Register</a:t>
            </a:r>
            <a:r>
              <a:rPr lang="en-US" altLang="ja-JP" dirty="0"/>
              <a:t>" button 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051650" y="4027226"/>
            <a:ext cx="2772000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56401" y="4835203"/>
            <a:ext cx="976621" cy="224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rgbClr val="FF0000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26770" y="479513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411809" y="4724293"/>
            <a:ext cx="2520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Enter the following for each item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224394" y="4702722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28510"/>
              </p:ext>
            </p:extLst>
          </p:nvPr>
        </p:nvGraphicFramePr>
        <p:xfrm>
          <a:off x="4516587" y="5084909"/>
          <a:ext cx="23120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order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92" y="2468577"/>
            <a:ext cx="5363728" cy="34016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</a:t>
            </a:r>
            <a:r>
              <a:rPr lang="en-US" altLang="ja-JP" dirty="0" smtClean="0"/>
              <a:t>Register Movement and host that connects to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and host that connects to Operation</a:t>
            </a:r>
          </a:p>
          <a:p>
            <a:pPr marL="180000" lvl="1" indent="0">
              <a:buNone/>
            </a:pPr>
            <a:r>
              <a:rPr lang="en-US" altLang="ja-JP" dirty="0"/>
              <a:t>"Ansible-Legacy" Menu group-&gt;"Target host" Menu-&gt; "Register" Sub-menu-&gt; "Starter Registration" button </a:t>
            </a:r>
            <a:r>
              <a:rPr lang="en-US" altLang="ja-JP" dirty="0" smtClean="0"/>
              <a:t>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“Operation”, “Movement” and “Host”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267680" y="4020413"/>
            <a:ext cx="381653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73437" y="4925322"/>
            <a:ext cx="1093773" cy="1966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217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solidFill>
                    <a:srgbClr val="FF0000"/>
                  </a:solidFill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solidFill>
                    <a:srgbClr val="FF0000"/>
                  </a:solidFill>
                  <a:latin typeface="+mn-ea"/>
                </a:rPr>
                <a:t/>
              </a:r>
              <a:br>
                <a:rPr lang="en-US" altLang="ja-JP" sz="700" b="1" dirty="0" smtClean="0">
                  <a:solidFill>
                    <a:srgbClr val="FF0000"/>
                  </a:solidFill>
                  <a:latin typeface="+mn-ea"/>
                </a:rPr>
              </a:br>
              <a:r>
                <a:rPr lang="en-US" altLang="ja-JP" sz="700" b="1" dirty="0" smtClean="0">
                  <a:solidFill>
                    <a:srgbClr val="FF0000"/>
                  </a:solidFill>
                  <a:latin typeface="+mn-ea"/>
                </a:rPr>
                <a:t>that </a:t>
              </a:r>
              <a:r>
                <a:rPr lang="en-US" altLang="ja-JP" sz="700" b="1" dirty="0">
                  <a:solidFill>
                    <a:srgbClr val="FF0000"/>
                  </a:solidFill>
                  <a:latin typeface="+mn-ea"/>
                </a:rPr>
                <a:t>connects to Operation</a:t>
              </a:r>
              <a:endParaRPr lang="ja-JP" altLang="en-US" sz="7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198375" y="49186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567525" y="4761400"/>
            <a:ext cx="2484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Enter the following for each item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370761" y="4740650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107"/>
              </p:ext>
            </p:extLst>
          </p:nvPr>
        </p:nvGraphicFramePr>
        <p:xfrm>
          <a:off x="4672303" y="5122016"/>
          <a:ext cx="22780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8" y="2978891"/>
            <a:ext cx="6313326" cy="34742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en-US" altLang="ja-JP" dirty="0" smtClean="0"/>
              <a:t>Manage Substitute Values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Manage Substitute Values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Ansible-Legacy"Menu group-&gt;"Substitute value list"-&gt;"Register"Sub menu-&gt;"Start Register" button </a:t>
            </a:r>
            <a:r>
              <a:rPr lang="en-US" altLang="ja-JP" dirty="0" smtClean="0"/>
              <a:t>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values for "Operation", "Movement", "Host","Variable name" and "Specific value. 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267679" y="4501356"/>
            <a:ext cx="3744521" cy="6489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770" y="5371866"/>
            <a:ext cx="1002016" cy="1848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rgbClr val="FF0000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004573" y="536635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3906264" y="2220467"/>
            <a:ext cx="3060000" cy="2214647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Enter the following for each item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858953" y="2197609"/>
            <a:ext cx="301542" cy="312200"/>
          </a:xfrm>
          <a:prstGeom prst="wedgeEllipseCallout">
            <a:avLst>
              <a:gd name="adj1" fmla="val -464228"/>
              <a:gd name="adj2" fmla="val 72817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55018"/>
              </p:ext>
            </p:extLst>
          </p:nvPr>
        </p:nvGraphicFramePr>
        <p:xfrm>
          <a:off x="4023682" y="2572471"/>
          <a:ext cx="2827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Variable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VAR_DIRECTORY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9097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Specific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testdirectory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8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9" y="2978613"/>
            <a:ext cx="5512062" cy="33513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Register Symphony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Symphony</a:t>
            </a:r>
          </a:p>
          <a:p>
            <a:pPr marL="180000" lvl="1" indent="0">
              <a:buNone/>
            </a:pPr>
            <a:r>
              <a:rPr lang="en-US" altLang="ja-JP" dirty="0"/>
              <a:t>"Symphony" Menu group-&gt;"Symphony Class </a:t>
            </a:r>
            <a:r>
              <a:rPr lang="en-US" altLang="ja-JP" dirty="0" smtClean="0"/>
              <a:t>editor“ Menu-</a:t>
            </a:r>
            <a:r>
              <a:rPr lang="en-US" altLang="ja-JP" dirty="0"/>
              <a:t>&gt;"Symphony edit"Sub-menu.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“Symphony Class name”.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Drag the item “move1” from the right </a:t>
            </a:r>
            <a:br>
              <a:rPr lang="en-US" altLang="ja-JP" dirty="0" smtClean="0"/>
            </a:br>
            <a:r>
              <a:rPr lang="en-US" altLang="ja-JP" dirty="0" smtClean="0"/>
              <a:t>to the middle of the screen and drop it.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909650" y="3411830"/>
            <a:ext cx="2376000" cy="18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 rot="19839592">
            <a:off x="3281265" y="3925356"/>
            <a:ext cx="1669168" cy="1214978"/>
            <a:chOff x="3071689" y="4184043"/>
            <a:chExt cx="1669168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3071689" y="4184043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3110047" y="4467382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800" b="1" dirty="0" smtClean="0">
                  <a:solidFill>
                    <a:schemeClr val="bg1"/>
                  </a:solidFill>
                  <a:latin typeface="+mn-ea"/>
                </a:rPr>
                <a:t>Drag and Drop</a:t>
              </a: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117344" y="4206613"/>
            <a:ext cx="1182897" cy="2532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75753" y="6010244"/>
            <a:ext cx="937872" cy="2154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7" name="正方形/長方形 5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6" name="角丸四角形 5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68" name="円形吹き出し 67"/>
          <p:cNvSpPr/>
          <p:nvPr/>
        </p:nvSpPr>
        <p:spPr bwMode="auto">
          <a:xfrm>
            <a:off x="5693508" y="4654298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3764739" y="2718361"/>
            <a:ext cx="2970056" cy="11492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70" name="円形吹き出し 69"/>
          <p:cNvSpPr/>
          <p:nvPr/>
        </p:nvSpPr>
        <p:spPr bwMode="auto">
          <a:xfrm>
            <a:off x="3472731" y="3167034"/>
            <a:ext cx="301542" cy="312200"/>
          </a:xfrm>
          <a:prstGeom prst="wedgeEllipseCallout">
            <a:avLst>
              <a:gd name="adj1" fmla="val -138437"/>
              <a:gd name="adj2" fmla="val 3856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95270"/>
              </p:ext>
            </p:extLst>
          </p:nvPr>
        </p:nvGraphicFramePr>
        <p:xfrm>
          <a:off x="3905089" y="3085663"/>
          <a:ext cx="27552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class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926835" y="5984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9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8" y="2443226"/>
            <a:ext cx="3724275" cy="36861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324" y="3355961"/>
            <a:ext cx="3703685" cy="28664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Execute Symphony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Execute Symphony</a:t>
            </a:r>
          </a:p>
          <a:p>
            <a:pPr marL="180000" lvl="1" indent="0">
              <a:buNone/>
            </a:pPr>
            <a:r>
              <a:rPr lang="en-US" altLang="ja-JP" dirty="0" smtClean="0"/>
              <a:t>“Symphony” Menu group-&gt; “Symphony execution” 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Select “Workflow” in the “Symphony name” item in the “Symphony(list)” Sub-menu.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Select “Operation” in the “Operation Name” item inside the “Operation(list)” Sub-menu.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414477" y="3947724"/>
            <a:ext cx="1461793" cy="12936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04638" y="5229250"/>
            <a:ext cx="1638004" cy="11375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60449" y="6004155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66" name="円形吹き出し 65"/>
          <p:cNvSpPr/>
          <p:nvPr/>
        </p:nvSpPr>
        <p:spPr bwMode="auto">
          <a:xfrm>
            <a:off x="5559965" y="59540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556000" cy="11484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Select the following</a:t>
            </a:r>
            <a:endParaRPr lang="ja-JP" altLang="en-US" sz="1400" dirty="0">
              <a:latin typeface="+mn-ea"/>
            </a:endParaRP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39388"/>
              <a:gd name="adj2" fmla="val -7614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56972"/>
              </p:ext>
            </p:extLst>
          </p:nvPr>
        </p:nvGraphicFramePr>
        <p:xfrm>
          <a:off x="1965067" y="5807829"/>
          <a:ext cx="23876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78422" y="3431387"/>
            <a:ext cx="2556000" cy="119516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Select the following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1111" y="340170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89096"/>
              </p:ext>
            </p:extLst>
          </p:nvPr>
        </p:nvGraphicFramePr>
        <p:xfrm>
          <a:off x="2042642" y="3775156"/>
          <a:ext cx="22980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74" y="2132755"/>
            <a:ext cx="4857206" cy="23459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172" y="1723533"/>
            <a:ext cx="3490080" cy="4320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Confirm Symphony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Symphony</a:t>
            </a:r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Selecting a movement that is running or has finnished will take the user to a screen where they can check the status and the log of the operation. 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811664" y="2990796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3036422">
            <a:off x="2220475" y="2263759"/>
            <a:ext cx="1637898" cy="1680682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グループ化 2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8" name="正方形/長方形 3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Management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Scenario</a:t>
            </a: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sz="1800" dirty="0" smtClean="0"/>
              <a:t>In this scenario, we will create a new user called “</a:t>
            </a:r>
            <a:r>
              <a:rPr lang="en-US" altLang="ja-JP" sz="1800" dirty="0" err="1" smtClean="0"/>
              <a:t>testuser</a:t>
            </a:r>
            <a:r>
              <a:rPr lang="en-US" altLang="ja-JP" sz="1800" dirty="0" smtClean="0"/>
              <a:t>”. This user will be able to see the “Device list” menu and its contents.</a:t>
            </a:r>
            <a:endParaRPr lang="ja-JP" altLang="en-US" sz="1800" dirty="0" smtClean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6938" y="2215880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en-US" altLang="ja-JP" b="1" dirty="0" smtClean="0"/>
              <a:t>Create a new user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4010513" y="2806468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26938" y="3109056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</a:t>
            </a:r>
            <a:r>
              <a:rPr lang="en-US" altLang="ja-JP" b="1" dirty="0" smtClean="0"/>
              <a:t>Register role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4010513" y="3699644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4010513" y="4592820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4010513" y="5485996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26938" y="4002232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</a:t>
            </a:r>
            <a:r>
              <a:rPr lang="en-US" altLang="ja-JP" b="1" dirty="0" smtClean="0"/>
              <a:t>Link Role and Menu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26938" y="4895408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</a:t>
            </a:r>
            <a:r>
              <a:rPr lang="en-US" altLang="ja-JP" b="1" dirty="0" smtClean="0"/>
              <a:t>Link Role and User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26938" y="5788584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</a:t>
            </a:r>
            <a:r>
              <a:rPr lang="en-US" altLang="ja-JP" b="1" dirty="0" smtClean="0"/>
              <a:t>Confirm Link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39378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2111481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640000" cy="1132421"/>
          </a:xfrm>
        </p:spPr>
        <p:txBody>
          <a:bodyPr>
            <a:normAutofit/>
          </a:bodyPr>
          <a:lstStyle/>
          <a:p>
            <a:r>
              <a:rPr lang="en-US" altLang="ja-JP" sz="1800" dirty="0" smtClean="0">
                <a:latin typeface="+mn-ea"/>
              </a:rPr>
              <a:t>In this scenario, we assume that step 2.1”Creating a new user” and 2.4,”Link Role and user” are routine tasks.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224006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Register role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80594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Link Role and Menu</a:t>
            </a:r>
            <a:endParaRPr lang="ja-JP" altLang="en-US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11926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Link Role and User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53305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Create new user</a:t>
            </a:r>
            <a:endParaRPr lang="ja-JP" altLang="en-US" b="1" dirty="0"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38982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224006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Irregular</a:t>
            </a:r>
            <a:br>
              <a:rPr lang="en-US" altLang="ja-JP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operations</a:t>
            </a:r>
            <a:endParaRPr kumimoji="1" lang="ja-JP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533057"/>
            <a:ext cx="2016280" cy="1018267"/>
          </a:xfrm>
          <a:prstGeom prst="roundRect">
            <a:avLst/>
          </a:prstGeom>
          <a:solidFill>
            <a:srgbClr val="92D050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Routine</a:t>
            </a:r>
            <a:br>
              <a:rPr lang="en-US" altLang="ja-JP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tasks</a:t>
            </a:r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579224" y="334221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413553" y="3740002"/>
            <a:ext cx="1789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</a:t>
            </a:r>
            <a:r>
              <a:rPr lang="en-US" altLang="ja-JP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Repeat</a:t>
            </a:r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</a:t>
            </a:r>
            <a:endParaRPr kumimoji="1" lang="ja-JP" altLang="en-US" sz="22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Practice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44" y="2527793"/>
            <a:ext cx="5791200" cy="304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Create new user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new user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“User list” Menu-&gt; “Register” Sub-menu-&gt; “Start Register” Button.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“Login ID”, “Login PW”, “Username” and ”Mail Address”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784625" y="5344315"/>
            <a:ext cx="1044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49408" y="5343285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3770129" y="4524390"/>
            <a:ext cx="2919686" cy="1870176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170560" y="4479397"/>
            <a:ext cx="2518276" cy="6472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37479" y="4255447"/>
            <a:ext cx="301542" cy="312200"/>
          </a:xfrm>
          <a:prstGeom prst="wedgeEllipseCallout">
            <a:avLst>
              <a:gd name="adj1" fmla="val -210465"/>
              <a:gd name="adj2" fmla="val 8344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91656"/>
              </p:ext>
            </p:extLst>
          </p:nvPr>
        </p:nvGraphicFramePr>
        <p:xfrm>
          <a:off x="3943485" y="4923104"/>
          <a:ext cx="26025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PW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space)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Mail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test@aa.bb.cc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</a:tbl>
          </a:graphicData>
        </a:graphic>
      </p:graphicFrame>
      <p:grpSp>
        <p:nvGrpSpPr>
          <p:cNvPr id="37" name="グループ化 3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Menu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86" y="2570389"/>
            <a:ext cx="5764935" cy="37242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Register Role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Register Role</a:t>
            </a:r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“Role list”-&gt; Menu-&gt; “Register” Sub-menu-&gt; “Start Register” button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“Role name”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1354221" y="5015953"/>
            <a:ext cx="747126" cy="6454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059185" y="5936599"/>
            <a:ext cx="1216635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589218" y="5972648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 bwMode="auto">
          <a:xfrm>
            <a:off x="2697315" y="4725480"/>
            <a:ext cx="2664000" cy="1122593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2063"/>
              </p:ext>
            </p:extLst>
          </p:nvPr>
        </p:nvGraphicFramePr>
        <p:xfrm>
          <a:off x="2981480" y="5079775"/>
          <a:ext cx="2145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7" name="円形吹き出し 36"/>
          <p:cNvSpPr/>
          <p:nvPr/>
        </p:nvSpPr>
        <p:spPr bwMode="auto">
          <a:xfrm>
            <a:off x="2664698" y="4703753"/>
            <a:ext cx="301542" cy="312200"/>
          </a:xfrm>
          <a:prstGeom prst="wedgeEllipseCallout">
            <a:avLst>
              <a:gd name="adj1" fmla="val -282053"/>
              <a:gd name="adj2" fmla="val 6096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6" name="正方形/長方形 4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Menu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8" y="5639032"/>
            <a:ext cx="2619166" cy="59711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49" y="4377094"/>
            <a:ext cx="2132066" cy="129394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60" y="4367861"/>
            <a:ext cx="5940288" cy="12985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Link Role and Menu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Menu</a:t>
            </a:r>
            <a:r>
              <a:rPr lang="ja-JP" altLang="en-US" b="1" dirty="0" smtClean="0"/>
              <a:t>①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“Role/Menu link list” Menu-&gt; “Register” Sub-menu-&gt; “Start Register” Button.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“Role(</a:t>
            </a:r>
            <a:r>
              <a:rPr lang="en-US" altLang="ja-JP" dirty="0" err="1" smtClean="0"/>
              <a:t>ID:Name</a:t>
            </a:r>
            <a:r>
              <a:rPr lang="en-US" altLang="ja-JP" dirty="0" smtClean="0"/>
              <a:t>)”, “Menu </a:t>
            </a:r>
            <a:r>
              <a:rPr lang="en-US" altLang="ja-JP" dirty="0" err="1" smtClean="0"/>
              <a:t>group:Menu</a:t>
            </a:r>
            <a:r>
              <a:rPr lang="en-US" altLang="ja-JP" dirty="0" smtClean="0"/>
              <a:t>”, and “Associate”.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</a:p>
          <a:p>
            <a:pPr marL="630900" lvl="2" indent="-342900">
              <a:buFont typeface="+mj-ea"/>
              <a:buAutoNum type="circleNumDbPlain"/>
            </a:pP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097163" y="4814590"/>
            <a:ext cx="7562352" cy="7370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959023" y="5913040"/>
            <a:ext cx="1234879" cy="2293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50" name="円形吹き出し 49"/>
          <p:cNvSpPr/>
          <p:nvPr/>
        </p:nvSpPr>
        <p:spPr bwMode="auto">
          <a:xfrm>
            <a:off x="3326745" y="582099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2867071" y="2564881"/>
            <a:ext cx="3660377" cy="1619991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following value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52" name="円形吹き出し 51"/>
          <p:cNvSpPr/>
          <p:nvPr/>
        </p:nvSpPr>
        <p:spPr bwMode="auto">
          <a:xfrm>
            <a:off x="2675414" y="2564881"/>
            <a:ext cx="301542" cy="312200"/>
          </a:xfrm>
          <a:prstGeom prst="wedgeEllipseCallout">
            <a:avLst>
              <a:gd name="adj1" fmla="val -548785"/>
              <a:gd name="adj2" fmla="val 71465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76810"/>
              </p:ext>
            </p:extLst>
          </p:nvPr>
        </p:nvGraphicFramePr>
        <p:xfrm>
          <a:off x="3040428" y="2963595"/>
          <a:ext cx="3364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kumimoji="1" lang="en-US" altLang="ja-JP" sz="12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ID:Name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Menu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group: Menu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Device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list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Associate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View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only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2259</Words>
  <Application>Microsoft Office PowerPoint</Application>
  <PresentationFormat>画面に合わせる (4:3)</PresentationFormat>
  <Paragraphs>465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Management Console</vt:lpstr>
      <vt:lpstr>1.1　Scenario　1/2</vt:lpstr>
      <vt:lpstr>1.1　Scenario　(2/2)</vt:lpstr>
      <vt:lpstr>2.　Practice①</vt:lpstr>
      <vt:lpstr>2.1　Create new user</vt:lpstr>
      <vt:lpstr>2.2　Register Role</vt:lpstr>
      <vt:lpstr>2.3　Link Role and Menu　(1/2)</vt:lpstr>
      <vt:lpstr>2.3　Link Role and Menu　(2/2)</vt:lpstr>
      <vt:lpstr>2.4　Link Role and User</vt:lpstr>
      <vt:lpstr>2.5　Confirm Link　(1/4)</vt:lpstr>
      <vt:lpstr>2.5　Confirm Link　(2/4)</vt:lpstr>
      <vt:lpstr>2.5　Confirm Link　(3/4)</vt:lpstr>
      <vt:lpstr>2.5　Confirm Link(4/4)</vt:lpstr>
      <vt:lpstr>3.1　Scenario</vt:lpstr>
      <vt:lpstr>3.2　Pre-preparation</vt:lpstr>
      <vt:lpstr>4.1　Register Target work host</vt:lpstr>
      <vt:lpstr>4.2　Register Operation</vt:lpstr>
      <vt:lpstr>4.3　Register IaC</vt:lpstr>
      <vt:lpstr>4.4　Register Movement</vt:lpstr>
      <vt:lpstr>4.5　Register Movement details</vt:lpstr>
      <vt:lpstr>4.6　Register Movement and host that connects to Operation</vt:lpstr>
      <vt:lpstr>4.7　Manage Substitute Values</vt:lpstr>
      <vt:lpstr>4.8　Register Symphony</vt:lpstr>
      <vt:lpstr>4.9　Execute Symphony</vt:lpstr>
      <vt:lpstr>4.10　Confirm Symphony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2021-02-04T07:27:23Z</dcterms:modified>
</cp:coreProperties>
</file>