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4"/>
  </p:notesMasterIdLst>
  <p:handoutMasterIdLst>
    <p:handoutMasterId r:id="rId35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42" r:id="rId12"/>
    <p:sldId id="543" r:id="rId13"/>
    <p:sldId id="516" r:id="rId14"/>
    <p:sldId id="517" r:id="rId15"/>
    <p:sldId id="518" r:id="rId16"/>
    <p:sldId id="545" r:id="rId17"/>
    <p:sldId id="546" r:id="rId18"/>
    <p:sldId id="520" r:id="rId19"/>
    <p:sldId id="547" r:id="rId20"/>
    <p:sldId id="522" r:id="rId21"/>
    <p:sldId id="548" r:id="rId22"/>
    <p:sldId id="523" r:id="rId23"/>
    <p:sldId id="524" r:id="rId24"/>
    <p:sldId id="525" r:id="rId25"/>
    <p:sldId id="531" r:id="rId26"/>
    <p:sldId id="529" r:id="rId27"/>
    <p:sldId id="553" r:id="rId28"/>
    <p:sldId id="549" r:id="rId29"/>
    <p:sldId id="550" r:id="rId30"/>
    <p:sldId id="551" r:id="rId31"/>
    <p:sldId id="552" r:id="rId32"/>
    <p:sldId id="318" r:id="rId33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10"/>
            <p14:sldId id="511"/>
            <p14:sldId id="512"/>
          </p14:sldIdLst>
        </p14:section>
        <p14:section name="3.　IT Automation Construction Procedure" id="{A888FC99-DDF0-485D-AEF5-98295CEB642A}">
          <p14:sldIdLst>
            <p14:sldId id="513"/>
            <p14:sldId id="514"/>
            <p14:sldId id="542"/>
            <p14:sldId id="543"/>
            <p14:sldId id="516"/>
            <p14:sldId id="517"/>
            <p14:sldId id="518"/>
            <p14:sldId id="545"/>
            <p14:sldId id="546"/>
            <p14:sldId id="520"/>
            <p14:sldId id="547"/>
            <p14:sldId id="522"/>
            <p14:sldId id="548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53"/>
            <p14:sldId id="549"/>
            <p14:sldId id="550"/>
            <p14:sldId id="551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78" d="100"/>
          <a:sy n="78" d="100"/>
        </p:scale>
        <p:origin x="90" y="90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2021/10/11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2021/10/11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1.8.0 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Preparation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Enable the following repositories depending on your OS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ja-JP" dirty="0"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1545"/>
              </p:ext>
            </p:extLst>
          </p:nvPr>
        </p:nvGraphicFramePr>
        <p:xfrm>
          <a:off x="179512" y="1723850"/>
          <a:ext cx="8661450" cy="37214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68">
                <a:tc rowSpan="4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RHEL7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66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0862"/>
                  </a:ext>
                </a:extLst>
              </a:tr>
              <a:tr h="3132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RHEL8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3132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00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00748"/>
                  </a:ext>
                </a:extLst>
              </a:tr>
              <a:tr h="299568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CentOS7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956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CentOS8</a:t>
                      </a:r>
                      <a:br>
                        <a:rPr kumimoji="1" lang="en-US" altLang="ja-JP" sz="1000" b="1" dirty="0" smtClean="0"/>
                      </a:br>
                      <a:r>
                        <a:rPr kumimoji="1" lang="en-US" altLang="ja-JP" sz="1000" b="1" dirty="0" smtClean="0"/>
                        <a:t>CentOS Stream8</a:t>
                      </a:r>
                    </a:p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4332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587793" y="5555820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 smtClean="0"/>
              <a:t>：</a:t>
            </a:r>
            <a:r>
              <a:rPr lang="en-US" altLang="ja-JP" sz="1400" dirty="0" smtClean="0"/>
              <a:t>Architecture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96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en-US" altLang="ja-JP" dirty="0"/>
              <a:t>	</a:t>
            </a:r>
            <a:r>
              <a:rPr lang="en-US" altLang="ja-JP" dirty="0" smtClean="0"/>
              <a:t>Preparation </a:t>
            </a:r>
            <a:r>
              <a:rPr lang="en-US" altLang="ja-JP" dirty="0" smtClean="0"/>
              <a:t>(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repositories below for RHEL environments provided by cloud services are enabled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82580"/>
              </p:ext>
            </p:extLst>
          </p:nvPr>
        </p:nvGraphicFramePr>
        <p:xfrm>
          <a:off x="302064" y="1379266"/>
          <a:ext cx="8538898" cy="3697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76311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5400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71302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9090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(AWS/RHUI2)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70547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9979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2338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rhui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-REGION-</a:t>
                      </a:r>
                      <a:r>
                        <a:rPr kumimoji="1" lang="en-US" altLang="ja-JP" sz="1000" b="1" dirty="0" err="1" smtClean="0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905649"/>
                  </a:ext>
                </a:extLst>
              </a:tr>
              <a:tr h="226752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(AWS/RHUI3)</a:t>
                      </a: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82725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7794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05878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01259"/>
                  </a:ext>
                </a:extLst>
              </a:tr>
              <a:tr h="226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/>
                        <a:t>RHEL8</a:t>
                      </a:r>
                      <a:endParaRPr kumimoji="1" lang="ja-JP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4266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7193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84334" y="5078545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※RHEL7</a:t>
            </a:r>
            <a:r>
              <a:rPr lang="en-US" altLang="ja-JP" sz="1100" dirty="0" smtClean="0">
                <a:solidFill>
                  <a:srgbClr val="000000"/>
                </a:solidFill>
                <a:latin typeface="メイリオ"/>
                <a:ea typeface="メイリオ"/>
              </a:rPr>
              <a:t>(</a:t>
            </a:r>
            <a:r>
              <a:rPr kumimoji="1" lang="en-US" altLang="ja-JP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AWS/RHUI2</a:t>
            </a:r>
            <a:r>
              <a:rPr kumimoji="1" lang="ja-JP" altLang="en-US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）</a:t>
            </a:r>
            <a:r>
              <a:rPr kumimoji="1" lang="en-US" altLang="ja-JP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: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RHUI2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)</a:t>
            </a:r>
            <a:endParaRPr kumimoji="1" lang="en-US" altLang="ja-JP" sz="11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lvl="0"/>
            <a:r>
              <a:rPr kumimoji="1" lang="ja-JP" altLang="en-US" sz="11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lang="en-US" altLang="ja-JP" sz="1100" dirty="0" smtClean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: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</a:t>
            </a:r>
            <a:r>
              <a:rPr lang="en-US" altLang="ja-JP" sz="1100" kern="100" dirty="0" smtClean="0">
                <a:solidFill>
                  <a:srgbClr val="000000"/>
                </a:solidFill>
              </a:rPr>
              <a:t>RHUI3</a:t>
            </a:r>
            <a:r>
              <a:rPr lang="ja-JP" altLang="en-US" sz="1100" kern="100" dirty="0" smtClean="0">
                <a:solidFill>
                  <a:srgbClr val="000000"/>
                </a:solidFill>
              </a:rPr>
              <a:t>）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1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Preparation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(3/3)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 smtClean="0"/>
              <a:t>RHEL Subscription</a:t>
            </a:r>
            <a:endParaRPr lang="en-US" altLang="ja-JP" sz="1800" dirty="0"/>
          </a:p>
          <a:p>
            <a:pPr lvl="1"/>
            <a:r>
              <a:rPr lang="en-US" altLang="ja-JP" dirty="0"/>
              <a:t>If ITA is going to be installed on non-cloud environment RHEL7/RHEL8 OS, </a:t>
            </a:r>
            <a:r>
              <a:rPr lang="en-US" altLang="ja-JP" dirty="0" smtClean="0"/>
              <a:t>please </a:t>
            </a:r>
            <a:r>
              <a:rPr lang="en-US" altLang="ja-JP" dirty="0"/>
              <a:t>make sure to be subscribed to the environment ITA is going to be </a:t>
            </a:r>
            <a:r>
              <a:rPr lang="en-US" altLang="ja-JP" dirty="0" smtClean="0"/>
              <a:t>installed </a:t>
            </a:r>
            <a:r>
              <a:rPr lang="en-US" altLang="ja-JP" dirty="0"/>
              <a:t>on beforehand.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36881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Path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+mn-cs"/>
                        </a:rPr>
                        <a:t> location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</a:t>
                      </a:r>
                      <a:r>
                        <a:rPr lang="en-US" sz="1050" kern="100" baseline="0" dirty="0" smtClean="0">
                          <a:effectLst/>
                        </a:rPr>
                        <a:t>A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flow </a:t>
            </a:r>
            <a:r>
              <a:rPr kumimoji="1"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9508" y="1928558"/>
            <a:ext cx="2005" cy="338110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2573" y="2697315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69" y="3687218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construction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ITA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3.6</a:t>
            </a:r>
            <a:r>
              <a:rPr kumimoji="1"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(1/9)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/>
              <a:t># curl -OL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*The curl command needs to be installed in advance.</a:t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he (x.x.x) 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the version 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you want to install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Unzip the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.tar.gz file.</a:t>
            </a:r>
            <a:b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</a:p>
          <a:p>
            <a:pPr lvl="1"/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62928"/>
              </p:ext>
            </p:extLst>
          </p:nvPr>
        </p:nvGraphicFramePr>
        <p:xfrm>
          <a:off x="538952" y="2369355"/>
          <a:ext cx="8065121" cy="3926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4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offline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library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 smtClean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Update ITA</a:t>
                      </a:r>
                      <a:r>
                        <a:rPr lang="ja-JP" altLang="en-US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 smtClean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 smtClean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 smtClean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directory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 smtClean="0">
                          <a:effectLst/>
                        </a:rPr>
                        <a:t> by all users.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display language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altLang="ja-JP" sz="800" kern="100" dirty="0" smtClean="0">
                          <a:effectLst/>
                        </a:rPr>
                        <a:t>Japanese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</a:t>
                      </a:r>
                      <a:r>
                        <a:rPr lang="ja-JP" sz="800" kern="100" dirty="0" smtClean="0">
                          <a:effectLst/>
                        </a:rPr>
                        <a:t>／</a:t>
                      </a:r>
                      <a:r>
                        <a:rPr lang="en-US" altLang="ja-JP" sz="800" kern="100" dirty="0" smtClean="0">
                          <a:effectLst/>
                        </a:rPr>
                        <a:t>English</a:t>
                      </a:r>
                      <a:r>
                        <a:rPr lang="ja-JP" sz="800" kern="100" dirty="0" smtClean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/>
                        <a:t>ー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en-US" sz="1000" kern="100" baseline="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Server OS</a:t>
                      </a:r>
                      <a:r>
                        <a:rPr lang="en-US" altLang="ja-JP" sz="1000" kern="100" dirty="0" smtClean="0">
                          <a:effectLst/>
                        </a:rPr>
                        <a:t>("CentOS7","CentOS8","RHEL7","RHEL8</a:t>
                      </a:r>
                      <a:r>
                        <a:rPr lang="en-US" altLang="ja-JP" sz="1000" kern="100" dirty="0" smtClean="0">
                          <a:effectLst/>
                        </a:rPr>
                        <a:t>“)</a:t>
                      </a:r>
                      <a:br>
                        <a:rPr lang="en-US" altLang="ja-JP" sz="1000" kern="100" dirty="0" smtClean="0">
                          <a:effectLst/>
                        </a:rPr>
                      </a:br>
                      <a:r>
                        <a:rPr lang="en-US" altLang="ja-JP" sz="10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endParaRPr lang="ja-JP" altLang="ja-JP" sz="1000" kern="10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15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depository 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※If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using the </a:t>
                      </a:r>
                      <a:r>
                        <a:rPr lang="en-US" altLang="ja-JP" sz="100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official repository(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https://mariadb.org/</a:t>
                      </a:r>
                      <a:r>
                        <a:rPr lang="en-US" altLang="ja-JP" sz="10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regardless of the user settings.</a:t>
                      </a:r>
                      <a:endParaRPr lang="ja-JP" altLang="ja-JP" sz="1000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en-US" altLang="ja-JP" dirty="0"/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/>
              <a:t>(</a:t>
            </a:r>
            <a:r>
              <a:rPr lang="en-US" altLang="ja-JP" dirty="0" smtClean="0"/>
              <a:t>2/9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Edit answer file 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_answers.txt)</a:t>
            </a:r>
          </a:p>
          <a:p>
            <a:pPr lvl="1"/>
            <a:r>
              <a:rPr lang="en-US" altLang="ja-JP" dirty="0" smtClean="0"/>
              <a:t>Please edit the answer file to configure the ITA Update.</a:t>
            </a:r>
          </a:p>
          <a:p>
            <a:pPr lvl="1"/>
            <a:r>
              <a:rPr lang="en-US" altLang="ja-JP" dirty="0" smtClean="0"/>
              <a:t>If the user wishes to install any library when updating to a new version, input</a:t>
            </a:r>
            <a:br>
              <a:rPr lang="en-US" altLang="ja-JP" dirty="0" smtClean="0"/>
            </a:br>
            <a:r>
              <a:rPr lang="en-US" altLang="ja-JP" dirty="0" smtClean="0"/>
              <a:t>“</a:t>
            </a:r>
            <a:r>
              <a:rPr lang="en-US" altLang="ja-JP" dirty="0" err="1" smtClean="0"/>
              <a:t>Versionup_All</a:t>
            </a:r>
            <a:r>
              <a:rPr lang="en-US" altLang="ja-JP" dirty="0" smtClean="0"/>
              <a:t>” to the “</a:t>
            </a:r>
            <a:r>
              <a:rPr lang="en-US" altLang="ja-JP" dirty="0" err="1"/>
              <a:t>I</a:t>
            </a:r>
            <a:r>
              <a:rPr lang="en-US" altLang="ja-JP" dirty="0" err="1" smtClean="0"/>
              <a:t>nstall_mode</a:t>
            </a:r>
            <a:r>
              <a:rPr lang="en-US" altLang="ja-JP" dirty="0" smtClean="0"/>
              <a:t>” value. If not, input “</a:t>
            </a:r>
            <a:r>
              <a:rPr lang="en-US" altLang="ja-JP" dirty="0" err="1" smtClean="0"/>
              <a:t>Versionup_ITA</a:t>
            </a:r>
            <a:r>
              <a:rPr lang="en-US" altLang="ja-JP" dirty="0" smtClean="0"/>
              <a:t>”.</a:t>
            </a:r>
          </a:p>
          <a:p>
            <a:pPr marL="180000" lvl="1" indent="0">
              <a:buNone/>
            </a:pPr>
            <a:r>
              <a:rPr lang="en-US" altLang="ja-JP" sz="1200" dirty="0" smtClean="0"/>
              <a:t>                                       Answer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file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(ita_answers.txt) item list</a:t>
            </a:r>
            <a:r>
              <a:rPr lang="ja-JP" altLang="en-US" sz="1200" dirty="0" smtClean="0"/>
              <a:t>（</a:t>
            </a:r>
            <a:r>
              <a:rPr lang="en-US" altLang="ja-JP" sz="1200" dirty="0" smtClean="0"/>
              <a:t>1/2)</a:t>
            </a:r>
            <a:endParaRPr lang="ja-JP" altLang="en-US" sz="1200" dirty="0"/>
          </a:p>
          <a:p>
            <a:pPr marL="180000" lvl="1" indent="0">
              <a:buNone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725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/>
              <a:t>The </a:t>
            </a:r>
            <a:r>
              <a:rPr lang="en-US" altLang="ja-JP" dirty="0"/>
              <a:t>items from " ITA base" to " Terraform driver" are install setting items for ITA, ITA functions and any connected drivers. </a:t>
            </a:r>
            <a:endParaRPr lang="en-US" altLang="ja-JP" sz="800" kern="100" dirty="0" smtClean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(ita_answers.txt) item list</a:t>
            </a:r>
            <a:r>
              <a:rPr lang="ja-JP" altLang="en-US" dirty="0" smtClean="0"/>
              <a:t>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en-US" altLang="ja-JP" dirty="0"/>
              <a:t>)</a:t>
            </a:r>
            <a:endParaRPr lang="ja-JP" altLang="en-US" dirty="0"/>
          </a:p>
          <a:p>
            <a:pPr marL="360000" lvl="2" indent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59055"/>
              </p:ext>
            </p:extLst>
          </p:nvPr>
        </p:nvGraphicFramePr>
        <p:xfrm>
          <a:off x="505009" y="1772770"/>
          <a:ext cx="8424074" cy="4483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65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err="1" smtClean="0">
                          <a:latin typeface="+mj-lt"/>
                        </a:rPr>
                        <a:t>ー</a:t>
                      </a:r>
                      <a:endParaRPr lang="ja-JP" altLang="en-US" sz="1000" dirty="0">
                        <a:latin typeface="+mj-lt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402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j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7785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709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―</a:t>
                      </a:r>
                      <a:endParaRPr lang="en-US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5627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Installs ITA ( “yes” only)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 dirty="0" smtClean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cicd_for_iac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Decides whether to install the CI/CD for </a:t>
                      </a: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IaC</a:t>
                      </a:r>
                      <a:r>
                        <a:rPr lang="en-US" altLang="ja-JP" sz="1000" kern="100" dirty="0" smtClean="0">
                          <a:effectLst/>
                          <a:latin typeface="+mj-lt"/>
                        </a:rPr>
                        <a:t> function or not.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83246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  <a:latin typeface="+mj-lt"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000" kern="100" dirty="0" smtClean="0">
                          <a:effectLst/>
                          <a:latin typeface="+mj-lt"/>
                        </a:rPr>
                        <a:t>－</a:t>
                      </a:r>
                      <a:endParaRPr lang="ja-JP" altLang="ja-JP" sz="100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 smtClean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 smtClean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(4/9)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  <a:endParaRPr lang="en-US" altLang="ja-JP" sz="2000" dirty="0" smtClean="0"/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</a:t>
            </a:r>
            <a:r>
              <a:rPr lang="en-US" altLang="ja-JP" dirty="0" smtClean="0"/>
              <a:t>.</a:t>
            </a:r>
            <a:r>
              <a:rPr lang="en-US" altLang="ja-JP" dirty="0"/>
              <a:t>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1700" dirty="0" smtClean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</a:t>
            </a:r>
            <a:r>
              <a:rPr lang="en-US" altLang="ja-JP" dirty="0" err="1" smtClean="0"/>
              <a:t>certificate_path</a:t>
            </a:r>
            <a:r>
              <a:rPr lang="en-US" altLang="ja-JP" dirty="0" smtClean="0"/>
              <a:t>“</a:t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</a:t>
            </a:r>
            <a:r>
              <a:rPr lang="en-US" altLang="ja-JP" sz="1200" dirty="0" smtClean="0"/>
              <a:t>command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#cat(Server certificate file)(Intermediate certificate file)(Linked server certificate file).</a:t>
            </a:r>
            <a:r>
              <a:rPr lang="en-US" altLang="ja-JP" sz="1100" dirty="0"/>
              <a:t> </a:t>
            </a: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r>
              <a:rPr lang="en-US" altLang="ja-JP" sz="1100" dirty="0" smtClean="0"/>
              <a:t/>
            </a:r>
            <a:br>
              <a:rPr lang="en-US" altLang="ja-JP" sz="1100" dirty="0" smtClean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※</a:t>
            </a:r>
            <a:r>
              <a:rPr lang="en-US" altLang="ja-JP" dirty="0"/>
              <a:t>The "ita_domain" is used as the common name when creating the </a:t>
            </a:r>
            <a:r>
              <a:rPr lang="en-US" altLang="ja-JP" dirty="0" smtClean="0"/>
              <a:t>self-certificate. It </a:t>
            </a:r>
            <a:r>
              <a:rPr lang="en-US" altLang="ja-JP" dirty="0"/>
              <a:t>is also the file name for the self-certificate and the private key. </a:t>
            </a:r>
            <a:r>
              <a:rPr lang="ja-JP" altLang="en-US" dirty="0" smtClean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3.10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</a:t>
            </a:r>
            <a:r>
              <a:rPr lang="en-US" altLang="ja-JP" dirty="0" smtClean="0"/>
              <a:t>). However</a:t>
            </a:r>
            <a:r>
              <a:rPr lang="en-US" altLang="ja-JP" dirty="0"/>
              <a:t>, since they will be removed from that directory when uninstalled, please manage the original server certificate and private key files with care when using user-specified server certificates and private keys. </a:t>
            </a:r>
            <a:endParaRPr lang="en-US" altLang="ja-JP" dirty="0" smtClean="0"/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 smtClean="0"/>
              <a:t>When </a:t>
            </a:r>
            <a:r>
              <a:rPr lang="en-US" altLang="ja-JP" dirty="0"/>
              <a:t>uninstalling, if both "certificate_path" and "private_key_path" in the answer file (ita_answers.txt)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7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(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):</a:t>
            </a:r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(1/2)</a:t>
            </a:r>
          </a:p>
          <a:p>
            <a:pPr lvl="1"/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34805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2374907" y="1874504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 (Libraries will not be uninstalled)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 ("CentOS7","CentOS8","RHEL7","RHEL8")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(https://mariadb.org/)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 smtClean="0"/>
              <a:t>Associated </a:t>
            </a:r>
            <a:r>
              <a:rPr lang="en-US" altLang="zh-TW" sz="1400" dirty="0"/>
              <a:t>execution function</a:t>
            </a:r>
            <a:endParaRPr lang="en-US" altLang="zh-TW" sz="1400" dirty="0" smtClea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 smtClean="0">
                <a:cs typeface="Segoe UI" panose="020B0502040204020203" pitchFamily="34" charset="0"/>
              </a:rPr>
              <a:t>　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3.2	Preparation (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1/3)</a:t>
            </a:r>
            <a:endParaRPr lang="ja-JP" altLang="en-US" sz="1400" dirty="0"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Preparation 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2/3)</a:t>
            </a:r>
            <a:b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3.4	Preparation (3/3)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3.6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(1/7)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3.7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(2/7)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(3/7)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(4/7)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3.10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(5/7)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(6/7)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 smtClean="0">
                <a:ea typeface="Segoe UI" panose="020B0502040204020203" pitchFamily="34" charset="0"/>
                <a:cs typeface="Segoe UI" panose="020B0502040204020203" pitchFamily="34" charset="0"/>
              </a:rPr>
              <a:t>3.12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(7/7)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3.13	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</a:t>
            </a: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8/9)</a:t>
            </a:r>
            <a:b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 smtClea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3.1.4	Construction (9/9)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5637149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operation check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(1/6)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(2/6)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(3/6)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(4/6)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(5/6) </a:t>
            </a: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 smtClean="0">
                <a:latin typeface="+mn-ea"/>
              </a:rPr>
              <a:t>Operation check</a:t>
            </a:r>
            <a:r>
              <a:rPr lang="zh-TW" altLang="en-US" sz="1400" dirty="0" smtClean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(6/6) </a:t>
            </a:r>
          </a:p>
          <a:p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５</a:t>
            </a:r>
            <a:r>
              <a:rPr lang="ja-JP" altLang="en-US" sz="1400" dirty="0" smtClean="0">
                <a:latin typeface="+mn-ea"/>
              </a:rPr>
              <a:t>．</a:t>
            </a:r>
            <a:r>
              <a:rPr lang="en-US" altLang="ja-JP" sz="1400" dirty="0" smtClean="0">
                <a:latin typeface="+mn-ea"/>
              </a:rPr>
              <a:t>Reference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5.1</a:t>
            </a:r>
            <a:r>
              <a:rPr lang="ja-JP" altLang="en-US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Reference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(1/2)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Reference</a:t>
            </a:r>
            <a:r>
              <a:rPr lang="ja-JP" altLang="en-US" sz="1400" dirty="0" smtClean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(2/2) </a:t>
            </a: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3.12</a:t>
            </a:r>
            <a:r>
              <a:rPr lang="ja-JP" altLang="en-US" dirty="0"/>
              <a:t>　</a:t>
            </a:r>
            <a:r>
              <a:rPr lang="en-US" altLang="ja-JP" dirty="0" smtClean="0"/>
              <a:t>Construction</a:t>
            </a:r>
            <a:r>
              <a:rPr lang="ja-JP" altLang="en-US" dirty="0" smtClean="0"/>
              <a:t>（</a:t>
            </a:r>
            <a:r>
              <a:rPr lang="en-US" altLang="ja-JP" dirty="0"/>
              <a:t>7</a:t>
            </a:r>
            <a:r>
              <a:rPr lang="en-US" altLang="ja-JP" dirty="0" smtClean="0"/>
              <a:t>/9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b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 smtClean="0">
                <a:latin typeface="+mj-lt"/>
              </a:rPr>
              <a:t>・</a:t>
            </a:r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(2/2)</a:t>
            </a:r>
          </a:p>
          <a:p>
            <a:pPr marL="180000" lvl="1" indent="0">
              <a:buNone/>
            </a:pPr>
            <a:endParaRPr lang="en-US" altLang="ja-JP" dirty="0" smtClean="0">
              <a:latin typeface="+mj-lt"/>
            </a:endParaRPr>
          </a:p>
          <a:p>
            <a:endParaRPr lang="en-US" altLang="ja-JP" dirty="0" smtClean="0">
              <a:latin typeface="+mj-lt"/>
            </a:endParaRPr>
          </a:p>
          <a:p>
            <a:pPr lvl="1"/>
            <a:endParaRPr lang="en-US" altLang="ja-JP" dirty="0" smtClean="0">
              <a:latin typeface="+mj-lt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123080" cy="208829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 smtClean="0">
                <a:solidFill>
                  <a:srgbClr val="FF0000"/>
                </a:solidFill>
                <a:latin typeface="+mn-ea"/>
              </a:rPr>
              <a:t>The 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password can only use half-with </a:t>
            </a:r>
            <a:r>
              <a:rPr lang="en-US" altLang="ja-JP" sz="1050" b="1" dirty="0" smtClean="0">
                <a:solidFill>
                  <a:srgbClr val="FF0000"/>
                </a:solidFill>
                <a:latin typeface="+mn-ea"/>
              </a:rPr>
              <a:t>English 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letters/number and symbols</a:t>
            </a:r>
            <a:endParaRPr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653402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441144" y="4797422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55810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you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2298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3.13</a:t>
            </a:r>
            <a:r>
              <a:rPr lang="en-US" altLang="ja-JP" dirty="0"/>
              <a:t>	</a:t>
            </a:r>
            <a:r>
              <a:rPr lang="en-US" altLang="ja-JP" dirty="0" smtClean="0"/>
              <a:t>Construction (</a:t>
            </a:r>
            <a:r>
              <a:rPr lang="en-US" altLang="ja-JP" dirty="0"/>
              <a:t>8</a:t>
            </a:r>
            <a:r>
              <a:rPr lang="en-US" altLang="ja-JP" dirty="0" smtClean="0"/>
              <a:t>/9)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3.14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Construction (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/9)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lt"/>
              </a:rPr>
              <a:t>List of libraries installed during construction.</a:t>
            </a:r>
          </a:p>
          <a:p>
            <a:pPr lvl="1"/>
            <a:r>
              <a:rPr lang="en-US" altLang="ja-JP" dirty="0" smtClean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32928"/>
              </p:ext>
            </p:extLst>
          </p:nvPr>
        </p:nvGraphicFramePr>
        <p:xfrm>
          <a:off x="755470" y="1700760"/>
          <a:ext cx="6696930" cy="3963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-cli,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-process,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python3-pip,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</a:rPr>
                        <a:t>PhpSpreadsheet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+mj-lt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 smtClean="0">
                          <a:latin typeface="+mj-lt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 smtClean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 smtClean="0">
                          <a:latin typeface="+mj-lt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dirty="0" smtClean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baseline="0" dirty="0" smtClean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baseline="0" dirty="0" err="1" smtClean="0">
                          <a:latin typeface="+mj-lt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 smtClean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j-lt"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87873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0"/>
            <a:endParaRPr lang="en-US" altLang="ja-JP" dirty="0" smtClean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://(server IP address)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   Since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    For </a:t>
            </a:r>
            <a:r>
              <a:rPr lang="en-US" altLang="ja-JP" dirty="0">
                <a:solidFill>
                  <a:srgbClr val="FF0000"/>
                </a:solidFill>
                <a:latin typeface="+mj-lt"/>
              </a:rPr>
              <a:t>the method to access from HTTPS, please refer to operation check (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</a:rPr>
              <a:t>4/4).</a:t>
            </a:r>
            <a:endParaRPr lang="en-US" altLang="ja-JP" dirty="0" smtClean="0">
              <a:solidFill>
                <a:srgbClr val="FF0000"/>
              </a:solidFill>
              <a:latin typeface="+mj-lt"/>
            </a:endParaRP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Login ID</a:t>
            </a:r>
            <a:r>
              <a:rPr lang="ja-JP" altLang="ja-JP" dirty="0">
                <a:latin typeface="+mj-lt"/>
              </a:rPr>
              <a:t>　　</a:t>
            </a:r>
            <a:r>
              <a:rPr lang="en-US" altLang="ja-JP" dirty="0">
                <a:latin typeface="+mj-lt"/>
              </a:rPr>
              <a:t>      </a:t>
            </a:r>
            <a:r>
              <a:rPr lang="ja-JP" altLang="ja-JP" dirty="0">
                <a:latin typeface="+mj-lt"/>
              </a:rPr>
              <a:t>：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administrator</a:t>
            </a:r>
            <a:endParaRPr lang="ja-JP" altLang="ja-JP" dirty="0">
              <a:latin typeface="+mj-lt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Initial password</a:t>
            </a:r>
            <a:r>
              <a:rPr lang="ja-JP" altLang="ja-JP" dirty="0">
                <a:latin typeface="+mj-lt"/>
              </a:rPr>
              <a:t> ： </a:t>
            </a:r>
            <a:r>
              <a:rPr lang="en-US" altLang="ja-JP" dirty="0">
                <a:latin typeface="+mj-lt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>
                <a:latin typeface="+mj-lt"/>
              </a:rPr>
              <a:t> </a:t>
            </a:r>
          </a:p>
          <a:p>
            <a:pPr lvl="1"/>
            <a:r>
              <a:rPr lang="en-US" altLang="ja-JP" dirty="0">
                <a:latin typeface="+mj-lt"/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cs typeface="Segoe UI" panose="020B0502040204020203" pitchFamily="34" charset="0"/>
              </a:rPr>
              <a:t>4.1</a:t>
            </a:r>
            <a:r>
              <a:rPr lang="en-US" altLang="ja-JP" dirty="0"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cs typeface="Segoe UI" panose="020B0502040204020203" pitchFamily="34" charset="0"/>
              </a:rPr>
              <a:t>Operation Check (1/4)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(2/4)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3514"/>
              </p:ext>
            </p:extLst>
          </p:nvPr>
        </p:nvGraphicFramePr>
        <p:xfrm>
          <a:off x="1268001" y="3789051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03631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6064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smtClean="0"/>
              <a:t>Operation check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latin typeface="+mj-lt"/>
              </a:rPr>
              <a:t>Prepare for access with HTTPS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 smtClean="0">
                <a:latin typeface="+mj-lt"/>
              </a:rPr>
              <a:t>Register the host name set in the "</a:t>
            </a:r>
            <a:r>
              <a:rPr lang="en-US" altLang="ja-JP" dirty="0" err="1" smtClean="0">
                <a:latin typeface="+mj-lt"/>
              </a:rPr>
              <a:t>ita_domain</a:t>
            </a:r>
            <a:r>
              <a:rPr lang="en-US" altLang="ja-JP" dirty="0" smtClean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 smtClean="0">
                <a:latin typeface="+mj-lt"/>
              </a:rPr>
            </a:br>
            <a:endParaRPr lang="en-US" altLang="ja-JP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</a:t>
            </a:r>
            <a:r>
              <a:rPr lang="en-US" altLang="ja-JP" dirty="0" smtClean="0">
                <a:latin typeface="+mj-lt"/>
              </a:rPr>
              <a:t>device(Windows).</a:t>
            </a:r>
            <a:br>
              <a:rPr lang="en-US" altLang="ja-JP" dirty="0" smtClean="0">
                <a:latin typeface="+mj-lt"/>
              </a:rPr>
            </a:br>
            <a:r>
              <a:rPr lang="en-US" altLang="ja-JP" dirty="0" smtClean="0">
                <a:latin typeface="+mj-lt"/>
              </a:rPr>
              <a:t>If you are not using user-specified server certificate, the server certificate will be stored in the following path in the ITA installation package. </a:t>
            </a: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endParaRPr lang="en-US" altLang="ja-JP" sz="1400" dirty="0" smtClean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</a:t>
            </a:r>
            <a:r>
              <a:rPr lang="en-US" altLang="ja-JP" dirty="0" smtClean="0">
                <a:latin typeface="+mj-lt"/>
              </a:rPr>
              <a:t>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https://(Host name entered in the Answer file’s “</a:t>
            </a:r>
            <a:r>
              <a:rPr lang="en-US" altLang="ja-JP" dirty="0" err="1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 smtClean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</a:t>
            </a: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480"/>
              </p:ext>
            </p:extLst>
          </p:nvPr>
        </p:nvGraphicFramePr>
        <p:xfrm>
          <a:off x="971500" y="2852920"/>
          <a:ext cx="6984970" cy="549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8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※</a:t>
            </a:r>
            <a:r>
              <a:rPr lang="en-US" altLang="ja-JP" sz="1200" dirty="0"/>
              <a:t>I</a:t>
            </a:r>
            <a:r>
              <a:rPr lang="en-US" altLang="ja-JP" sz="1200" dirty="0" smtClean="0"/>
              <a:t>f </a:t>
            </a:r>
            <a:r>
              <a:rPr lang="en-US" altLang="ja-JP" sz="1200" dirty="0"/>
              <a:t>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73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 and HTTPS access restrictions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Please do the following to restrict HTTP and/or HTTPS access.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 smtClean="0"/>
              <a:t>Start editing the</a:t>
            </a:r>
            <a:r>
              <a:rPr lang="ja-JP" altLang="en-US" dirty="0" smtClean="0"/>
              <a:t>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</a:t>
            </a:r>
            <a:r>
              <a:rPr lang="en-US" altLang="ja-JP" dirty="0" smtClean="0"/>
              <a:t>file.</a:t>
            </a:r>
            <a:br>
              <a:rPr lang="en-US" altLang="ja-JP" dirty="0" smtClean="0"/>
            </a:br>
            <a:r>
              <a:rPr lang="en-US" altLang="ja-JP" dirty="0" smtClean="0"/>
              <a:t>To restrict HTTP access, </a:t>
            </a:r>
            <a:r>
              <a:rPr lang="en-US" altLang="ja-JP" dirty="0"/>
              <a:t>comment out (#)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to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To restrict HTTPS access, comment out (#)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to</a:t>
            </a:r>
            <a:r>
              <a:rPr lang="ja-JP" altLang="en-US" dirty="0" smtClean="0"/>
              <a:t>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</a:t>
            </a:r>
            <a:r>
              <a:rPr lang="en-US" altLang="ja-JP" dirty="0" smtClean="0"/>
              <a:t>.</a:t>
            </a:r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Restart Apache with the following command</a:t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59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</a:t>
            </a:r>
            <a:r>
              <a:rPr lang="ja-JP" altLang="en-US" dirty="0"/>
              <a:t>　</a:t>
            </a:r>
            <a:r>
              <a:rPr lang="en-US" altLang="ja-JP" dirty="0" smtClean="0"/>
              <a:t>Reference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</a:t>
            </a:r>
            <a:r>
              <a:rPr lang="en-US" altLang="ja-JP"/>
              <a:t>the </a:t>
            </a:r>
            <a:r>
              <a:rPr lang="en-US" altLang="ja-JP" smtClean="0"/>
              <a:t>ita_installer.sh. </a:t>
            </a:r>
            <a:r>
              <a:rPr lang="en-US" altLang="ja-JP" dirty="0"/>
              <a:t>The installer behavior is branched depending on the answer file’s install mode.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Install_Online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after installing the neccessary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Install_Offline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and libraries using the package created by gather_library offline.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Gather_Library</a:t>
            </a:r>
            <a:r>
              <a:rPr lang="ja-JP" altLang="en-US" dirty="0" smtClean="0"/>
              <a:t>：</a:t>
            </a:r>
            <a:r>
              <a:rPr lang="en-US" altLang="ja-JP" dirty="0"/>
              <a:t> Uses the internet to gather ITA Libraries and creates a package that can be used for Install_offline.(Use this before install_offline)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Install_ITA</a:t>
            </a:r>
            <a:r>
              <a:rPr lang="ja-JP" altLang="en-US" dirty="0" smtClean="0"/>
              <a:t>：</a:t>
            </a:r>
            <a:r>
              <a:rPr lang="en-US" altLang="ja-JP" dirty="0"/>
              <a:t> Installs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 smtClean="0"/>
              <a:t>：</a:t>
            </a:r>
            <a:r>
              <a:rPr lang="en-US" altLang="ja-JP" dirty="0"/>
              <a:t> Updates ITA after installing the necessary libraries online. 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</a:t>
            </a:r>
            <a:r>
              <a:rPr lang="en-US" altLang="ja-JP" dirty="0"/>
              <a:t> Updates ITA without installing any libraries.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Uninstall</a:t>
            </a:r>
            <a:r>
              <a:rPr lang="ja-JP" altLang="en-US" dirty="0" smtClean="0"/>
              <a:t>：</a:t>
            </a:r>
            <a:r>
              <a:rPr lang="en-US" altLang="ja-JP" dirty="0"/>
              <a:t> Uninstalls ITA. (Libraries will not be deleted) 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23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/>
              <a:t> Associated execution function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97159"/>
              </p:ext>
            </p:extLst>
          </p:nvPr>
        </p:nvGraphicFramePr>
        <p:xfrm>
          <a:off x="178537" y="1412720"/>
          <a:ext cx="8929240" cy="49331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+mj-lt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4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+mj-lt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09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 smtClean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ja-JP" altLang="ja-JP" sz="105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95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 smtClean="0">
                          <a:effectLst/>
                        </a:rPr>
                        <a:t>git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ja-JP" altLang="en-US" sz="9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Creates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 clone of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in ITA.</a:t>
                      </a:r>
                      <a:endParaRPr lang="ja-JP" altLang="en-US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Uses the clone to detect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any updates to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files.</a:t>
                      </a:r>
                      <a:endParaRPr lang="ja-JP" altLang="en-US" sz="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Configures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link between the </a:t>
                      </a:r>
                      <a:r>
                        <a:rPr lang="en-US" altLang="ja-JP" sz="800" kern="100" baseline="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800" kern="100" baseline="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 and the files managed by the link software (Ansible-Driver or Terraform-Driver).</a:t>
                      </a:r>
                      <a:endParaRPr lang="ja-JP" sz="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08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</a:rPr>
              <a:t>ITA system requirements:</a:t>
            </a:r>
          </a:p>
          <a:p>
            <a:pPr lvl="1"/>
            <a:r>
              <a:rPr lang="en-US" altLang="ja-JP" dirty="0"/>
              <a:t>Please refer to ”Exastro-</a:t>
            </a:r>
            <a:r>
              <a:rPr lang="en-US" altLang="ja-JP" dirty="0" err="1"/>
              <a:t>ITA_System</a:t>
            </a:r>
            <a:r>
              <a:rPr lang="en-US" altLang="ja-JP" dirty="0"/>
              <a:t> </a:t>
            </a:r>
            <a:r>
              <a:rPr lang="en-US" altLang="ja-JP" dirty="0" smtClean="0"/>
              <a:t>configuration/</a:t>
            </a:r>
            <a:r>
              <a:rPr lang="en-US" altLang="ja-JP" dirty="0" err="1" smtClean="0"/>
              <a:t>environment_construction</a:t>
            </a:r>
            <a:r>
              <a:rPr lang="en-US" altLang="ja-JP" dirty="0" smtClean="0"/>
              <a:t> </a:t>
            </a:r>
            <a:r>
              <a:rPr lang="en-US" altLang="ja-JP" dirty="0" err="1"/>
              <a:t>guide_basics</a:t>
            </a:r>
            <a:r>
              <a:rPr lang="en-US" altLang="ja-JP" dirty="0"/>
              <a:t>” for details regarding ITA’s System requirements.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Procedure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Online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3403</Words>
  <Application>Microsoft Office PowerPoint</Application>
  <PresentationFormat>画面に合わせる (4:3)</PresentationFormat>
  <Paragraphs>558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47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Configuration</vt:lpstr>
      <vt:lpstr>2.1  Associated execution function</vt:lpstr>
      <vt:lpstr>2.2 System Requirements</vt:lpstr>
      <vt:lpstr>3.　IT Automation Construction Procedure</vt:lpstr>
      <vt:lpstr>3.1 Online Installation</vt:lpstr>
      <vt:lpstr>3.2　Preparation（1/3）</vt:lpstr>
      <vt:lpstr>3.3 Preparation (2/3）</vt:lpstr>
      <vt:lpstr>3.4 Preparation (3/3)</vt:lpstr>
      <vt:lpstr>3.5 IT Automation Construction flow</vt:lpstr>
      <vt:lpstr>3.6 Construction (1/9)</vt:lpstr>
      <vt:lpstr>3.7 Construction (2/9)</vt:lpstr>
      <vt:lpstr>3.8　Construction（3/9）</vt:lpstr>
      <vt:lpstr>3.9  Construction (4/9)</vt:lpstr>
      <vt:lpstr>3.10  Construction (5/9)</vt:lpstr>
      <vt:lpstr>3.11 Construction (6/9)</vt:lpstr>
      <vt:lpstr>3.12　Construction（7/9）</vt:lpstr>
      <vt:lpstr>3.13 Construction (8/9)</vt:lpstr>
      <vt:lpstr>3.14 Construction (9/9)</vt:lpstr>
      <vt:lpstr>4.　IT Automation Operation Check</vt:lpstr>
      <vt:lpstr>4.1 Operation Check (1/4)</vt:lpstr>
      <vt:lpstr>4.2 Operation Check (2/4)</vt:lpstr>
      <vt:lpstr>4.3　Operation check（3/4）</vt:lpstr>
      <vt:lpstr>4.4　Operation check（4/4）</vt:lpstr>
      <vt:lpstr>5.　Reference</vt:lpstr>
      <vt:lpstr>5.1　Reference（1/2）</vt:lpstr>
      <vt:lpstr>5.2　Reference（2/2）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2021-10-12T05:34:56Z</dcterms:modified>
</cp:coreProperties>
</file>