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1"/>
  </p:notesMasterIdLst>
  <p:handoutMasterIdLst>
    <p:handoutMasterId r:id="rId22"/>
  </p:handoutMasterIdLst>
  <p:sldIdLst>
    <p:sldId id="262" r:id="rId3"/>
    <p:sldId id="507" r:id="rId4"/>
    <p:sldId id="505" r:id="rId5"/>
    <p:sldId id="508" r:id="rId6"/>
    <p:sldId id="509" r:id="rId7"/>
    <p:sldId id="530" r:id="rId8"/>
    <p:sldId id="512" r:id="rId9"/>
    <p:sldId id="535" r:id="rId10"/>
    <p:sldId id="516" r:id="rId11"/>
    <p:sldId id="517" r:id="rId12"/>
    <p:sldId id="520" r:id="rId13"/>
    <p:sldId id="537" r:id="rId14"/>
    <p:sldId id="521" r:id="rId15"/>
    <p:sldId id="522" r:id="rId16"/>
    <p:sldId id="523" r:id="rId17"/>
    <p:sldId id="524" r:id="rId18"/>
    <p:sldId id="527" r:id="rId19"/>
    <p:sldId id="318" r:id="rId20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/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5"/>
            <p14:sldId id="508"/>
          </p14:sldIdLst>
        </p14:section>
        <p14:section name="2.　System configuration" id="{A8A060BF-92DF-4F47-AFEF-F5FA058AAEFB}">
          <p14:sldIdLst>
            <p14:sldId id="509"/>
            <p14:sldId id="530"/>
          </p14:sldIdLst>
        </p14:section>
        <p14:section name="3.　ITA construction procedure" id="{80AA9663-4D64-45AD-996E-69C03C14D297}">
          <p14:sldIdLst>
            <p14:sldId id="512"/>
            <p14:sldId id="535"/>
            <p14:sldId id="516"/>
            <p14:sldId id="517"/>
            <p14:sldId id="520"/>
            <p14:sldId id="537"/>
            <p14:sldId id="521"/>
            <p14:sldId id="522"/>
            <p14:sldId id="523"/>
          </p14:sldIdLst>
        </p14:section>
        <p14:section name="4.　ITA operation check" id="{997E25C5-536A-441F-84BA-3CB1FBC6F6F3}">
          <p14:sldIdLst>
            <p14:sldId id="524"/>
            <p14:sldId id="52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A5A6AA"/>
    <a:srgbClr val="CBCDD3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>
        <p:scale>
          <a:sx n="75" d="100"/>
          <a:sy n="75" d="100"/>
        </p:scale>
        <p:origin x="156" y="954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2021/10/12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2021/10/12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/>
              <a:t>Exastro IT Automation Version 1.8.1 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/>
              <a:t>V</a:t>
            </a:r>
            <a:r>
              <a:rPr lang="en-US" altLang="ja-JP" sz="4800" b="1" dirty="0" smtClean="0"/>
              <a:t>ersion </a:t>
            </a:r>
            <a:r>
              <a:rPr lang="en-US" altLang="ja-JP" sz="4800" b="1" dirty="0"/>
              <a:t>U</a:t>
            </a:r>
            <a:r>
              <a:rPr lang="en-US" altLang="ja-JP" sz="4800" b="1" dirty="0" smtClean="0"/>
              <a:t>pdate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 In this document,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“Exastro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 Automation” is described as 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dirty="0" smtClean="0"/>
              <a:t>*</a:t>
            </a:r>
            <a:r>
              <a:rPr lang="en-US" altLang="ja-JP" dirty="0" smtClean="0"/>
              <a:t>Run the</a:t>
            </a:r>
            <a:r>
              <a:rPr lang="en-US" altLang="ja-JP" dirty="0" smtClean="0"/>
              <a:t> </a:t>
            </a:r>
            <a:r>
              <a:rPr lang="en-US" altLang="ja-JP" dirty="0" smtClean="0"/>
              <a:t>update as root user.</a:t>
            </a:r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Back up ITA environment</a:t>
            </a:r>
          </a:p>
          <a:p>
            <a:pPr lvl="1"/>
            <a:r>
              <a:rPr lang="en-US" altLang="ja-JP" dirty="0" smtClean="0"/>
              <a:t>Please back up the ITA environment before updating.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en-US" altLang="ja-JP" dirty="0" smtClean="0"/>
              <a:t>Download file from </a:t>
            </a:r>
            <a:r>
              <a:rPr lang="en-US" altLang="ja-JP" dirty="0" err="1" smtClean="0"/>
              <a:t>Github</a:t>
            </a:r>
            <a:endParaRPr lang="en-US" altLang="ja-JP" dirty="0"/>
          </a:p>
          <a:p>
            <a:pPr lvl="1"/>
            <a:r>
              <a:rPr lang="en-US" altLang="ja-JP" dirty="0" smtClean="0"/>
              <a:t>Download file with the following command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200" dirty="0"/>
              <a:t># curl -OL https://github.com/exastro-suite/it-automation/releases/download/v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/exastro-it-automation-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.tar.gz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100" dirty="0"/>
              <a:t/>
            </a:r>
            <a:br>
              <a:rPr lang="en-US" altLang="ja-JP" sz="1100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※Please install curl command beforehand.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en-US" altLang="ja-JP" dirty="0" smtClean="0">
                <a:solidFill>
                  <a:srgbClr val="FF0000"/>
                </a:solidFill>
              </a:rPr>
              <a:t>Please change the version (</a:t>
            </a:r>
            <a:r>
              <a:rPr lang="en-US" altLang="ja-JP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dirty="0" smtClean="0">
                <a:solidFill>
                  <a:srgbClr val="FF0000"/>
                </a:solidFill>
              </a:rPr>
              <a:t>) according to the file.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Deploying the materials.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Unzip the .tar.gz file.</a:t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lang="en-US" altLang="ja-JP" sz="1400" dirty="0"/>
              <a:t>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exastro-it-automation-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br>
              <a:rPr lang="en-US" altLang="ja-JP" sz="1400" dirty="0" smtClean="0"/>
            </a:br>
            <a:endParaRPr lang="en-US" altLang="ja-JP" dirty="0" smtClean="0"/>
          </a:p>
          <a:p>
            <a:r>
              <a:rPr lang="en-US" altLang="ja-JP" dirty="0" smtClean="0"/>
              <a:t>Change </a:t>
            </a:r>
            <a:r>
              <a:rPr lang="en-US" altLang="ja-JP" dirty="0"/>
              <a:t>d</a:t>
            </a:r>
            <a:r>
              <a:rPr lang="en-US" altLang="ja-JP" dirty="0" smtClean="0"/>
              <a:t>irectory</a:t>
            </a:r>
            <a:endParaRPr lang="en-US" altLang="ja-JP" dirty="0"/>
          </a:p>
          <a:p>
            <a:pPr lvl="1"/>
            <a:r>
              <a:rPr lang="en-US" altLang="ja-JP" dirty="0" smtClean="0"/>
              <a:t>Switch the current directory to the directory where the answer file and shell is located.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19245"/>
              </p:ext>
            </p:extLst>
          </p:nvPr>
        </p:nvGraphicFramePr>
        <p:xfrm>
          <a:off x="571671" y="2838745"/>
          <a:ext cx="8065121" cy="36373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Necessary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6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Install mode settings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Install online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 smtClean="0">
                          <a:effectLst/>
                        </a:rPr>
                        <a:t> offline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Gather</a:t>
                      </a:r>
                      <a:r>
                        <a:rPr lang="en-US" altLang="ja-JP" sz="800" kern="100" baseline="0" dirty="0" smtClean="0">
                          <a:effectLst/>
                        </a:rPr>
                        <a:t> library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 smtClean="0">
                          <a:effectLst/>
                        </a:rPr>
                        <a:t> ITA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Update ITA</a:t>
                      </a:r>
                      <a:r>
                        <a:rPr lang="ja-JP" altLang="en-US" sz="800" kern="100" dirty="0" smtClean="0">
                          <a:effectLst/>
                        </a:rPr>
                        <a:t>（</a:t>
                      </a:r>
                      <a:r>
                        <a:rPr lang="en-US" altLang="ja-JP" sz="800" kern="100" dirty="0" smtClean="0">
                          <a:effectLst/>
                        </a:rPr>
                        <a:t>With library 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Update ITA</a:t>
                      </a:r>
                      <a:r>
                        <a:rPr lang="ja-JP" altLang="en-US" sz="800" kern="100" dirty="0" smtClean="0">
                          <a:effectLst/>
                        </a:rPr>
                        <a:t>（</a:t>
                      </a:r>
                      <a:r>
                        <a:rPr lang="en-US" altLang="ja-JP" sz="800" kern="100" dirty="0" smtClean="0">
                          <a:effectLst/>
                        </a:rPr>
                        <a:t>Without library 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 ITA</a:t>
                      </a:r>
                      <a:endParaRPr lang="ja-JP" altLang="ja-JP" sz="800" kern="100" dirty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/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exastro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1000" kern="100" baseline="0" dirty="0" smtClean="0">
                          <a:effectLst/>
                        </a:rPr>
                        <a:t> directory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Please specify an absolute path for the ITA Installation directory.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Make sure the directory can be referenced</a:t>
                      </a:r>
                      <a:r>
                        <a:rPr lang="en-US" altLang="ja-JP" sz="1000" kern="100" baseline="0" dirty="0" smtClean="0">
                          <a:effectLst/>
                        </a:rPr>
                        <a:t> by all users.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ja-JP" sz="10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no installation directory exists, one will be created.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en-US" sz="1000" kern="100" baseline="0" dirty="0" smtClean="0">
                          <a:effectLst/>
                        </a:rPr>
                        <a:t> display language</a:t>
                      </a:r>
                      <a:r>
                        <a:rPr lang="ja-JP" sz="800" kern="100" dirty="0" smtClean="0">
                          <a:effectLst/>
                        </a:rPr>
                        <a:t>（</a:t>
                      </a:r>
                      <a:r>
                        <a:rPr lang="en-US" altLang="ja-JP" sz="800" kern="100" dirty="0" smtClean="0">
                          <a:effectLst/>
                        </a:rPr>
                        <a:t>Japanese</a:t>
                      </a:r>
                      <a:r>
                        <a:rPr lang="ja-JP" sz="800" kern="100" dirty="0" smtClean="0">
                          <a:effectLst/>
                        </a:rPr>
                        <a:t>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</a:t>
                      </a:r>
                      <a:r>
                        <a:rPr lang="ja-JP" sz="800" kern="100" dirty="0" smtClean="0">
                          <a:effectLst/>
                        </a:rPr>
                        <a:t>／</a:t>
                      </a:r>
                      <a:r>
                        <a:rPr lang="en-US" altLang="ja-JP" sz="800" kern="100" dirty="0" smtClean="0">
                          <a:effectLst/>
                        </a:rPr>
                        <a:t>English</a:t>
                      </a:r>
                      <a:r>
                        <a:rPr lang="ja-JP" sz="800" kern="100" dirty="0" smtClean="0">
                          <a:effectLst/>
                        </a:rPr>
                        <a:t>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en-US" sz="1000" kern="100" baseline="0" dirty="0" smtClean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en-US" sz="800" kern="100" dirty="0" smtClean="0">
                          <a:effectLst/>
                        </a:rPr>
                        <a:t>(for RHEL7 type OS (RHEL7)/ for RHEL8 type OS (RHEL8))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-it-</a:t>
                      </a: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en-US" altLang="ja-JP" sz="10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domain name specification (used when the ITA installer creates a self-certificate.</a:t>
                      </a:r>
                      <a:endParaRPr lang="ja-JP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4206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Specify</a:t>
                      </a:r>
                      <a:r>
                        <a:rPr lang="en-US" altLang="ja-JP" sz="90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the path of the file used for the user specified SSL server certificate (</a:t>
                      </a:r>
                      <a:r>
                        <a:rPr lang="en-US" altLang="ja-JP" sz="80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Enter only when using a user specified SSL certificate. Specify an absolute path</a:t>
                      </a:r>
                      <a:r>
                        <a:rPr lang="en-US" altLang="ja-JP" sz="90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709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Specify the path of the file used</a:t>
                      </a:r>
                      <a:r>
                        <a:rPr lang="en-US" altLang="ja-JP" sz="9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for user-specified SSL private keys.</a:t>
                      </a:r>
                      <a:br>
                        <a:rPr lang="en-US" altLang="ja-JP" sz="9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8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(Enter only when using a user-specified SSL private key. Specify an absolute path)</a:t>
                      </a:r>
                      <a:endParaRPr lang="en-US" altLang="ja-JP" sz="7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Edit answer file 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_answers.txt)</a:t>
            </a:r>
          </a:p>
          <a:p>
            <a:pPr lvl="1"/>
            <a:r>
              <a:rPr lang="en-US" altLang="ja-JP" dirty="0" smtClean="0"/>
              <a:t>Please edit the answer file to set ITA update.</a:t>
            </a:r>
          </a:p>
          <a:p>
            <a:pPr lvl="1"/>
            <a:r>
              <a:rPr lang="en-US" altLang="ja-JP" dirty="0" smtClean="0"/>
              <a:t>If the user wishes to install any library when updating to a new version, input</a:t>
            </a:r>
            <a:br>
              <a:rPr lang="en-US" altLang="ja-JP" dirty="0" smtClean="0"/>
            </a:br>
            <a:r>
              <a:rPr lang="en-US" altLang="ja-JP" dirty="0" smtClean="0"/>
              <a:t>“</a:t>
            </a:r>
            <a:r>
              <a:rPr lang="en-US" altLang="ja-JP" dirty="0" err="1" smtClean="0"/>
              <a:t>Versionup_All</a:t>
            </a:r>
            <a:r>
              <a:rPr lang="en-US" altLang="ja-JP" dirty="0" smtClean="0"/>
              <a:t>” to the “</a:t>
            </a:r>
            <a:r>
              <a:rPr lang="en-US" altLang="ja-JP" dirty="0" err="1"/>
              <a:t>I</a:t>
            </a:r>
            <a:r>
              <a:rPr lang="en-US" altLang="ja-JP" dirty="0" err="1" smtClean="0"/>
              <a:t>nstall_mode</a:t>
            </a:r>
            <a:r>
              <a:rPr lang="en-US" altLang="ja-JP" dirty="0" smtClean="0"/>
              <a:t>” value. If not, input “</a:t>
            </a:r>
            <a:r>
              <a:rPr lang="en-US" altLang="ja-JP" dirty="0" err="1" smtClean="0"/>
              <a:t>Versionup_ITA</a:t>
            </a:r>
            <a:r>
              <a:rPr lang="en-US" altLang="ja-JP" dirty="0" smtClean="0"/>
              <a:t>”.</a:t>
            </a:r>
            <a:endParaRPr lang="ja-JP" altLang="en-US" dirty="0"/>
          </a:p>
          <a:p>
            <a:pPr lvl="1"/>
            <a:r>
              <a:rPr lang="en-US" altLang="ja-JP" dirty="0" smtClean="0"/>
              <a:t>“</a:t>
            </a:r>
            <a:r>
              <a:rPr lang="en-US" altLang="ja-JP" dirty="0" err="1" smtClean="0"/>
              <a:t>ita_directory</a:t>
            </a:r>
            <a:r>
              <a:rPr lang="en-US" altLang="ja-JP" dirty="0" smtClean="0"/>
              <a:t>” and “</a:t>
            </a:r>
            <a:r>
              <a:rPr lang="en-US" altLang="ja-JP" dirty="0" err="1" smtClean="0"/>
              <a:t>Install_mode</a:t>
            </a:r>
            <a:r>
              <a:rPr lang="en-US" altLang="ja-JP" dirty="0" smtClean="0"/>
              <a:t>” are the only items used for update, other items are not used.</a:t>
            </a:r>
          </a:p>
          <a:p>
            <a:pPr marL="180000" lvl="1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1678" y="4773259"/>
            <a:ext cx="8605830" cy="1686391"/>
          </a:xfrm>
          <a:prstGeom prst="rect">
            <a:avLst/>
          </a:prstGeom>
          <a:solidFill>
            <a:schemeClr val="bg1">
              <a:lumMod val="65000"/>
              <a:alpha val="66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sz="2000" b="1" dirty="0" smtClean="0">
                <a:solidFill>
                  <a:srgbClr val="FF0000"/>
                </a:solidFill>
              </a:rPr>
              <a:t>Not used when updating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9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en-US" altLang="ja-JP" sz="2000" dirty="0" smtClean="0">
                <a:cs typeface="+mn-cs"/>
              </a:rPr>
              <a:t>Install modes</a:t>
            </a:r>
            <a:endParaRPr lang="en-US" altLang="ja-JP" sz="2000" dirty="0">
              <a:cs typeface="+mn-cs"/>
            </a:endParaRPr>
          </a:p>
          <a:p>
            <a:pPr lvl="1"/>
            <a:r>
              <a:rPr lang="en-US" altLang="ja-JP" dirty="0"/>
              <a:t>From ITA Version 1.6.0 and onwards, the shell executed when the installer is booted is only integrated to the </a:t>
            </a:r>
            <a:r>
              <a:rPr lang="en-US" altLang="ja-JP" dirty="0" err="1"/>
              <a:t>ita_installer</a:t>
            </a:r>
            <a:r>
              <a:rPr lang="en-US" altLang="ja-JP" dirty="0"/>
              <a:t>. The installer behavior is branched depending on the answer file’s install mode.</a:t>
            </a:r>
            <a:br>
              <a:rPr lang="en-US" altLang="ja-JP" dirty="0"/>
            </a:br>
            <a:r>
              <a:rPr lang="en-US" altLang="ja-JP" dirty="0"/>
              <a:t>Choose one of the following when updating</a:t>
            </a:r>
            <a:r>
              <a:rPr lang="en-US" altLang="ja-JP" dirty="0" smtClean="0"/>
              <a:t>.</a:t>
            </a:r>
            <a:br>
              <a:rPr lang="en-US" altLang="ja-JP" dirty="0" smtClean="0"/>
            </a:br>
            <a:endParaRPr lang="en-US" altLang="ja-JP" dirty="0" smtClean="0"/>
          </a:p>
          <a:p>
            <a:pPr lvl="2"/>
            <a:r>
              <a:rPr lang="en-US" altLang="ja-JP" dirty="0" err="1" smtClean="0"/>
              <a:t>Versionup_All</a:t>
            </a:r>
            <a:r>
              <a:rPr lang="ja-JP" altLang="en-US" dirty="0" smtClean="0"/>
              <a:t>：</a:t>
            </a:r>
            <a:r>
              <a:rPr lang="en-US" altLang="ja-JP" dirty="0" smtClean="0"/>
              <a:t>ITA will be updated after the necessary library is installed. Install the library online.</a:t>
            </a:r>
            <a:endParaRPr lang="en-US" altLang="ja-JP" dirty="0"/>
          </a:p>
          <a:p>
            <a:pPr lvl="2"/>
            <a:r>
              <a:rPr lang="en-US" altLang="ja-JP" dirty="0" err="1" smtClean="0"/>
              <a:t>Versionup_ITA</a:t>
            </a:r>
            <a:r>
              <a:rPr lang="ja-JP" altLang="en-US" dirty="0" smtClean="0"/>
              <a:t>：</a:t>
            </a:r>
            <a:r>
              <a:rPr lang="en-US" altLang="ja-JP" dirty="0" smtClean="0"/>
              <a:t>Updates ITA without installing any libraries.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en-US" altLang="ja-JP" dirty="0" smtClean="0"/>
              <a:t>If the user wants to automatically install the library in an online environment, input “</a:t>
            </a:r>
            <a:r>
              <a:rPr lang="en-US" altLang="ja-JP" dirty="0" err="1" smtClean="0"/>
              <a:t>Versionup_All</a:t>
            </a:r>
            <a:r>
              <a:rPr lang="en-US" altLang="ja-JP" dirty="0" smtClean="0"/>
              <a:t>” for “</a:t>
            </a:r>
            <a:r>
              <a:rPr lang="en-US" altLang="ja-JP" dirty="0" err="1" smtClean="0"/>
              <a:t>install_mode</a:t>
            </a:r>
            <a:r>
              <a:rPr lang="en-US" altLang="ja-JP" dirty="0" smtClean="0"/>
              <a:t>”.  For offline environments or non-automatic installations, pleaser enter “</a:t>
            </a:r>
            <a:r>
              <a:rPr lang="en-US" altLang="ja-JP" dirty="0" err="1" smtClean="0"/>
              <a:t>Versionup_ITA</a:t>
            </a:r>
            <a:r>
              <a:rPr lang="en-US" altLang="ja-JP" dirty="0" smtClean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38411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/>
              <a:t>4</a:t>
            </a:r>
            <a:r>
              <a:rPr lang="en-US" altLang="ja-JP" dirty="0" smtClean="0"/>
              <a:t>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Sample of the answer file (ita_answers.txt)</a:t>
            </a:r>
          </a:p>
          <a:p>
            <a:pPr lvl="1"/>
            <a:r>
              <a:rPr lang="en-US" altLang="ja-JP" dirty="0"/>
              <a:t>The following shows an example of the answer file (ita_answers.txt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1882262"/>
            <a:ext cx="2015700" cy="1088316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“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ita_directory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” 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and “</a:t>
            </a:r>
            <a:r>
              <a:rPr lang="en-US" altLang="ja-JP" sz="1200" b="1" dirty="0" err="1" smtClean="0">
                <a:solidFill>
                  <a:srgbClr val="FF0000"/>
                </a:solidFill>
                <a:latin typeface="+mn-ea"/>
              </a:rPr>
              <a:t>install_mode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” are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the only 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items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used for update, other items are not used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.</a:t>
            </a:r>
            <a:endParaRPr lang="en-US" altLang="ja-JP" sz="12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1628750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2132820"/>
            <a:ext cx="3699405" cy="4320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2339905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正方形/長方形 11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(Execute this before executing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ITA.(Libraries will not be uninstalled)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2037281" y="4514932"/>
            <a:ext cx="5068464" cy="538526"/>
            <a:chOff x="213569" y="5291623"/>
            <a:chExt cx="8746833" cy="351267"/>
          </a:xfrm>
        </p:grpSpPr>
        <p:sp>
          <p:nvSpPr>
            <p:cNvPr id="14" name="フリーフォーム 13"/>
            <p:cNvSpPr/>
            <p:nvPr/>
          </p:nvSpPr>
          <p:spPr bwMode="auto">
            <a:xfrm>
              <a:off x="254634" y="5315226"/>
              <a:ext cx="8633758" cy="175691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5" name="正方形/長方形 14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6" name="正方形/長方形 15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17" name="角丸四角形 16"/>
          <p:cNvSpPr/>
          <p:nvPr/>
        </p:nvSpPr>
        <p:spPr bwMode="auto">
          <a:xfrm>
            <a:off x="7020920" y="5005271"/>
            <a:ext cx="2015700" cy="126208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Items in the answer file (ita_answer.txt) does not support full-width characters.</a:t>
            </a:r>
          </a:p>
        </p:txBody>
      </p:sp>
      <p:grpSp>
        <p:nvGrpSpPr>
          <p:cNvPr id="18" name="グループ化 17"/>
          <p:cNvGrpSpPr/>
          <p:nvPr/>
        </p:nvGrpSpPr>
        <p:grpSpPr>
          <a:xfrm>
            <a:off x="6765354" y="4799086"/>
            <a:ext cx="565503" cy="549789"/>
            <a:chOff x="162795" y="3812178"/>
            <a:chExt cx="565503" cy="549789"/>
          </a:xfrm>
        </p:grpSpPr>
        <p:sp>
          <p:nvSpPr>
            <p:cNvPr id="19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/>
              <a:t>5</a:t>
            </a:r>
            <a:r>
              <a:rPr lang="en-US" altLang="ja-JP" dirty="0" smtClean="0"/>
              <a:t>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72133" y="836712"/>
            <a:ext cx="8964487" cy="5616476"/>
          </a:xfrm>
        </p:spPr>
        <p:txBody>
          <a:bodyPr rIns="0">
            <a:normAutofit lnSpcReduction="10000"/>
          </a:bodyPr>
          <a:lstStyle/>
          <a:p>
            <a:r>
              <a:rPr lang="en-US" altLang="ja-JP" dirty="0" smtClean="0"/>
              <a:t>Execute ITA Installer (Update tool)</a:t>
            </a:r>
          </a:p>
          <a:p>
            <a:pPr lvl="1"/>
            <a:r>
              <a:rPr lang="en-US" altLang="ja-JP" dirty="0" smtClean="0"/>
              <a:t>Execute the update tool with the following command</a:t>
            </a: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ja-JP" altLang="en-US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ita_version_up.sh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en-US" altLang="ja-JP" dirty="0"/>
              <a:t>If the " install mode" in the answer file (ita_answers.txt) is "Verisionup_all", </a:t>
            </a:r>
            <a:br>
              <a:rPr lang="en-US" altLang="ja-JP" dirty="0"/>
            </a:br>
            <a:r>
              <a:rPr lang="en-US" altLang="ja-JP" dirty="0"/>
              <a:t>The library will be automatically installed in the middle of the </a:t>
            </a:r>
            <a:r>
              <a:rPr lang="en-US" altLang="ja-JP" dirty="0" smtClean="0"/>
              <a:t>process.</a:t>
            </a:r>
            <a:br>
              <a:rPr lang="en-US" altLang="ja-JP" dirty="0" smtClean="0"/>
            </a:br>
            <a:r>
              <a:rPr lang="en-US" altLang="ja-JP" dirty="0" smtClean="0"/>
              <a:t>Please see the next page for each version's installation library</a:t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en-US" altLang="ja-JP" dirty="0" smtClean="0"/>
              <a:t>Check process</a:t>
            </a:r>
            <a:endParaRPr lang="ja-JP" altLang="en-US" dirty="0"/>
          </a:p>
          <a:p>
            <a:pPr lvl="1"/>
            <a:r>
              <a:rPr lang="en-US" altLang="ja-JP" dirty="0" smtClean="0"/>
              <a:t>If the operation is ended normally, the version will be updated to the version of the downloaded file.</a:t>
            </a:r>
          </a:p>
          <a:p>
            <a:pPr lvl="1"/>
            <a:r>
              <a:rPr lang="en-US" altLang="ja-JP" dirty="0" smtClean="0"/>
              <a:t>The content of operation executed by update tool is output to ita_version_up.log</a:t>
            </a:r>
            <a:endParaRPr lang="en-US" altLang="ja-JP" dirty="0"/>
          </a:p>
          <a:p>
            <a:pPr lvl="1"/>
            <a:r>
              <a:rPr lang="en-US" altLang="ja-JP" dirty="0" smtClean="0"/>
              <a:t>Log storage path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 smtClean="0"/>
              <a:t>/(</a:t>
            </a:r>
            <a:r>
              <a:rPr lang="en-US" altLang="ja-JP" sz="1400" kern="100" dirty="0"/>
              <a:t>Installation file extract path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br>
              <a:rPr lang="en-US" altLang="ja-JP" sz="1400" dirty="0" smtClean="0"/>
            </a:br>
            <a:endParaRPr lang="en-US" altLang="ja-JP" dirty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 smtClean="0"/>
              <a:t>Exit status</a:t>
            </a:r>
            <a:endParaRPr lang="en-US" altLang="ja-JP" sz="2000" dirty="0"/>
          </a:p>
          <a:p>
            <a:pPr lvl="1"/>
            <a:r>
              <a:rPr lang="en-US" altLang="ja-JP" dirty="0" smtClean="0"/>
              <a:t>The ITA installer returns one of the exit statuses listed below depending on the shell process exit status.</a:t>
            </a:r>
            <a:endParaRPr lang="en-US" altLang="ja-JP" dirty="0"/>
          </a:p>
          <a:p>
            <a:pPr marL="360000" lvl="2" indent="0">
              <a:buNone/>
            </a:pPr>
            <a:r>
              <a:rPr lang="en-US" altLang="ja-JP" dirty="0" smtClean="0"/>
              <a:t>Normal exit</a:t>
            </a:r>
            <a:r>
              <a:rPr lang="ja-JP" altLang="en-US" dirty="0" smtClean="0"/>
              <a:t>：</a:t>
            </a:r>
            <a:r>
              <a:rPr lang="en-US" altLang="ja-JP" dirty="0"/>
              <a:t>0</a:t>
            </a:r>
          </a:p>
          <a:p>
            <a:pPr marL="360000" lvl="2" indent="0">
              <a:buNone/>
            </a:pPr>
            <a:r>
              <a:rPr lang="en-US" altLang="ja-JP" dirty="0" smtClean="0"/>
              <a:t>Abnormal exit</a:t>
            </a:r>
            <a:r>
              <a:rPr lang="ja-JP" altLang="en-US" dirty="0" smtClean="0"/>
              <a:t>：</a:t>
            </a:r>
            <a:r>
              <a:rPr lang="en-US" altLang="ja-JP" dirty="0"/>
              <a:t>1</a:t>
            </a:r>
          </a:p>
          <a:p>
            <a:pPr marL="180000" lvl="1" indent="0">
              <a:buNone/>
            </a:pPr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6/6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List of libraries that will be installed during update</a:t>
            </a:r>
          </a:p>
          <a:p>
            <a:pPr lvl="1"/>
            <a:r>
              <a:rPr lang="en-US" altLang="ja-JP" dirty="0"/>
              <a:t>If "Versionup_all" is entered for "install_mode" in the answer file, </a:t>
            </a:r>
            <a:br>
              <a:rPr lang="en-US" altLang="ja-JP" dirty="0"/>
            </a:br>
            <a:r>
              <a:rPr lang="en-US" altLang="ja-JP" dirty="0"/>
              <a:t>The following libraries will be installed according to the drivers already installed.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If "</a:t>
            </a:r>
            <a:r>
              <a:rPr lang="en-US" altLang="ja-JP" dirty="0" err="1" smtClean="0"/>
              <a:t>Versionup_ITA</a:t>
            </a:r>
            <a:r>
              <a:rPr lang="en-US" altLang="ja-JP" dirty="0"/>
              <a:t>" was input, the library needs to be isntalled manually. </a:t>
            </a:r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804328"/>
              </p:ext>
            </p:extLst>
          </p:nvPr>
        </p:nvGraphicFramePr>
        <p:xfrm>
          <a:off x="122224" y="2077579"/>
          <a:ext cx="8819131" cy="43874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152993547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001">
                  <a:extLst>
                    <a:ext uri="{9D8B030D-6E8A-4147-A177-3AD203B41FA5}">
                      <a16:colId xmlns:a16="http://schemas.microsoft.com/office/drawing/2014/main" val="2782429275"/>
                    </a:ext>
                  </a:extLst>
                </a:gridCol>
                <a:gridCol w="3384470">
                  <a:extLst>
                    <a:ext uri="{9D8B030D-6E8A-4147-A177-3AD203B41FA5}">
                      <a16:colId xmlns:a16="http://schemas.microsoft.com/office/drawing/2014/main" val="1389011001"/>
                    </a:ext>
                  </a:extLst>
                </a:gridCol>
              </a:tblGrid>
              <a:tr h="4042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+mn-ea"/>
                          <a:cs typeface="+mn-cs"/>
                        </a:rPr>
                        <a:t>Version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0" dirty="0" smtClean="0">
                          <a:effectLst/>
                          <a:latin typeface="+mj-lt"/>
                        </a:rPr>
                        <a:t>Installed</a:t>
                      </a:r>
                      <a:r>
                        <a:rPr lang="en-US" altLang="ja-JP" sz="1000" kern="0" baseline="0" dirty="0" smtClean="0">
                          <a:effectLst/>
                          <a:latin typeface="+mj-lt"/>
                        </a:rPr>
                        <a:t> 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0" dirty="0" smtClean="0">
                          <a:effectLst/>
                          <a:latin typeface="+mj-lt"/>
                        </a:rPr>
                        <a:t>Library name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Install</a:t>
                      </a:r>
                      <a:r>
                        <a:rPr lang="en-US" altLang="ja-JP" sz="1000" kern="100" baseline="0" dirty="0" smtClean="0">
                          <a:effectLst/>
                          <a:latin typeface="+mj-lt"/>
                        </a:rPr>
                        <a:t> command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700" b="1" kern="100" dirty="0" smtClean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Required</a:t>
                      </a: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+mn-ea"/>
                          <a:cs typeface="+mn-cs"/>
                        </a:rPr>
                        <a:t>Usage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753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+mj-lt"/>
                        </a:rPr>
                        <a:t>1.5.0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</a:rPr>
                        <a:t>php-devel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sz="100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Used for YAML analysis library (yaml)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75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+mn-cs"/>
                        </a:rPr>
                        <a:t>libyaml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Used for YAML analysis library (yaml)</a:t>
                      </a:r>
                      <a:endParaRPr kumimoji="1" lang="ja-JP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94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libyaml-devel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Used for YAML analysis library (yaml)</a:t>
                      </a:r>
                      <a:endParaRPr kumimoji="1" lang="ja-JP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75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+mj-lt"/>
                        </a:rPr>
                        <a:t>make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make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Used for YAML analysis library (yaml)</a:t>
                      </a:r>
                      <a:endParaRPr kumimoji="1" lang="ja-JP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75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  <a:latin typeface="+mj-lt"/>
                        </a:rPr>
                        <a:t>yaml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altLang="ja-JP" sz="10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 </a:t>
                      </a: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yaml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Used for YAML analysis library (</a:t>
                      </a:r>
                      <a:r>
                        <a:rPr kumimoji="1" lang="en-US" altLang="ja-JP" sz="10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en-US" altLang="ja-JP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)</a:t>
                      </a:r>
                      <a:endParaRPr kumimoji="1" lang="ja-JP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908646"/>
                  </a:ext>
                </a:extLst>
              </a:tr>
              <a:tr h="663012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  <a:latin typeface="+mj-lt"/>
                        </a:rPr>
                        <a:t>ansible</a:t>
                      </a:r>
                      <a:r>
                        <a:rPr lang="en-US" sz="1000" kern="100" dirty="0" smtClean="0">
                          <a:effectLst/>
                          <a:latin typeface="+mj-lt"/>
                        </a:rPr>
                        <a:t>-driver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  <a:latin typeface="+mj-lt"/>
                        </a:rPr>
                        <a:t>nc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nc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-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Used for SSH command option when executing </a:t>
                      </a: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Playbook by connecting SSH from ITA under proxy environment to external server such as AWS via proxy server.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50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  <a:latin typeface="+mj-lt"/>
                        </a:rPr>
                        <a:t>paramiko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pip3 install </a:t>
                      </a:r>
                      <a:r>
                        <a:rPr lang="en-US" sz="100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paramiko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-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Required to connect to a network device by specifying </a:t>
                      </a: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network_cli</a:t>
                      </a:r>
                      <a:r>
                        <a:rPr lang="en-US" altLang="ja-JP" sz="10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for </a:t>
                      </a: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ansible_connection</a:t>
                      </a:r>
                      <a:r>
                        <a:rPr lang="en-US" altLang="ja-JP" sz="10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.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636447"/>
                  </a:ext>
                </a:extLst>
              </a:tr>
              <a:tr h="2302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1.6.0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There are no libraries added in 1.6.0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550777"/>
                  </a:ext>
                </a:extLst>
              </a:tr>
              <a:tr h="2131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1.6.1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There are no libraries added in 1.6.1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726485"/>
                  </a:ext>
                </a:extLst>
              </a:tr>
              <a:tr h="2211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1.6.2</a:t>
                      </a: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There are no libraries added in 1.6.2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877973"/>
                  </a:ext>
                </a:extLst>
              </a:tr>
              <a:tr h="2488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1.6.3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There are no libraries added in 1.6.3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855649"/>
                  </a:ext>
                </a:extLst>
              </a:tr>
              <a:tr h="2488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1.7.0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</a:rPr>
                        <a:t>ansible</a:t>
                      </a: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-driver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+mn-cs"/>
                        </a:rPr>
                        <a:t>boto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+mj-lt"/>
                        </a:rPr>
                        <a:t>Pip3 install </a:t>
                      </a:r>
                      <a:r>
                        <a:rPr lang="en-US" sz="1000" kern="100" dirty="0" err="1" smtClean="0">
                          <a:effectLst/>
                          <a:latin typeface="+mj-lt"/>
                        </a:rPr>
                        <a:t>boto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-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Used for Ansible</a:t>
                      </a:r>
                      <a:r>
                        <a:rPr lang="ja-JP" altLang="en-US" sz="1000" kern="100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module’s </a:t>
                      </a:r>
                      <a:r>
                        <a:rPr lang="en-US" altLang="ja-JP" sz="1000" kern="100" dirty="0" err="1" smtClean="0">
                          <a:effectLst/>
                          <a:latin typeface="+mj-lt"/>
                        </a:rPr>
                        <a:t>community.aws.iam</a:t>
                      </a:r>
                      <a:r>
                        <a:rPr lang="ja-JP" altLang="en-US" sz="1000" kern="100" baseline="0" dirty="0" smtClean="0">
                          <a:effectLst/>
                          <a:latin typeface="+mj-lt"/>
                        </a:rPr>
                        <a:t> 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15301"/>
                  </a:ext>
                </a:extLst>
              </a:tr>
              <a:tr h="235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1.7.1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There are no libraries added in 1.7.1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14003"/>
                  </a:ext>
                </a:extLst>
              </a:tr>
              <a:tr h="2076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1.7.2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There are no libraries added in </a:t>
                      </a:r>
                      <a:r>
                        <a:rPr lang="en-US" altLang="ja-JP" sz="10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1.7.2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79434"/>
                  </a:ext>
                </a:extLst>
              </a:tr>
              <a:tr h="2076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1.8.0</a:t>
                      </a: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There are no libraries added in </a:t>
                      </a:r>
                      <a:r>
                        <a:rPr lang="en-US" altLang="ja-JP" sz="10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1.8.0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850259"/>
                  </a:ext>
                </a:extLst>
              </a:tr>
              <a:tr h="2076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1.8.1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There are no libraries added in </a:t>
                      </a:r>
                      <a:r>
                        <a:rPr lang="en-US" altLang="ja-JP" sz="10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1.8.1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350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 </a:t>
            </a:r>
            <a:r>
              <a:rPr lang="en-US" altLang="ja-JP" smtClean="0"/>
              <a:t>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919" y="1763542"/>
            <a:ext cx="4911348" cy="418580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1512138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Check version</a:t>
            </a:r>
            <a:endParaRPr lang="ja-JP" altLang="en-US" dirty="0"/>
          </a:p>
          <a:p>
            <a:pPr lvl="1"/>
            <a:r>
              <a:rPr lang="en-US" altLang="ja-JP" dirty="0" smtClean="0"/>
              <a:t>After logging into ITA, check if the version is updated in “Management console” - “Version”.</a:t>
            </a:r>
            <a:endParaRPr lang="ja-JP" altLang="en-US" dirty="0"/>
          </a:p>
          <a:p>
            <a:pPr marL="0" lvl="0" indent="0">
              <a:buNone/>
            </a:pP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339690" y="1916790"/>
            <a:ext cx="1944270" cy="22689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87182" y="5619662"/>
            <a:ext cx="1164468" cy="32968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Introduction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About this guide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 smtClean="0">
                <a:latin typeface="+mn-ea"/>
              </a:rPr>
              <a:t>System configuration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System requirement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 smtClean="0">
                <a:latin typeface="+mn-ea"/>
              </a:rPr>
              <a:t>ITA update </a:t>
            </a:r>
            <a:r>
              <a:rPr lang="en-US" altLang="zh-TW" sz="1400" dirty="0" smtClean="0">
                <a:latin typeface="+mn-ea"/>
              </a:rPr>
              <a:t>procedure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Preparation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1/1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  3.2    ITA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update work flow</a:t>
            </a:r>
            <a:endParaRPr lang="ja-JP" altLang="en-US" sz="1400" dirty="0" smtClean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3.4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2/6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3.5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3/6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3.6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4/6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3.7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5/6</a:t>
            </a:r>
            <a:r>
              <a:rPr lang="ja-JP" altLang="en-US" sz="1400" dirty="0" smtClean="0">
                <a:latin typeface="+mn-ea"/>
              </a:rPr>
              <a:t>）</a:t>
            </a:r>
          </a:p>
          <a:p>
            <a:r>
              <a:rPr lang="en-US" altLang="ja-JP" sz="1400" dirty="0" smtClean="0">
                <a:latin typeface="+mn-ea"/>
              </a:rPr>
              <a:t>    3.8</a:t>
            </a:r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6</a:t>
            </a:r>
            <a:r>
              <a:rPr lang="en-US" altLang="ja-JP" sz="1400" dirty="0" smtClean="0">
                <a:latin typeface="+mn-ea"/>
              </a:rPr>
              <a:t>/6</a:t>
            </a:r>
            <a:r>
              <a:rPr lang="ja-JP" altLang="en-US" sz="1400" dirty="0" smtClean="0">
                <a:latin typeface="+mn-ea"/>
              </a:rPr>
              <a:t>）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endParaRPr lang="en-US" altLang="ja-JP" sz="1400" dirty="0" smtClean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operation check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 smtClean="0">
                <a:latin typeface="+mn-ea"/>
              </a:rPr>
              <a:t>Operation check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 smtClean="0">
                <a:latin typeface="+mn-ea"/>
              </a:rPr>
              <a:t>1/1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About this guide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About this guide</a:t>
            </a:r>
            <a:endParaRPr lang="en-US" altLang="ja-JP" dirty="0"/>
          </a:p>
          <a:p>
            <a:pPr lvl="1"/>
            <a:r>
              <a:rPr lang="en-US" altLang="ja-JP" dirty="0" smtClean="0"/>
              <a:t>This document describes the procedure to update the ITA environment constructed in all-in-one configuration.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System configuration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2.1</a:t>
            </a:r>
            <a:r>
              <a:rPr lang="ja-JP" altLang="en-US" dirty="0" smtClean="0"/>
              <a:t>　</a:t>
            </a:r>
            <a:r>
              <a:rPr lang="en-US" altLang="zh-TW" dirty="0" smtClean="0"/>
              <a:t>System requirement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88558"/>
          </a:xfrm>
        </p:spPr>
        <p:txBody>
          <a:bodyPr/>
          <a:lstStyle/>
          <a:p>
            <a:r>
              <a:rPr lang="en-US" altLang="ja-JP" dirty="0" smtClean="0"/>
              <a:t>About the environment of ITA to perform update</a:t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en-US" altLang="ja-JP" dirty="0" smtClean="0"/>
              <a:t>The procedure in this document can be performed on ITA environment constructed in all-in-one configuration.</a:t>
            </a:r>
            <a:br>
              <a:rPr lang="en-US" altLang="ja-JP" dirty="0" smtClean="0"/>
            </a:br>
            <a:endParaRPr lang="en-US" altLang="ja-JP" dirty="0" smtClean="0"/>
          </a:p>
          <a:p>
            <a:pPr lvl="1"/>
            <a:r>
              <a:rPr lang="en-US" altLang="ja-JP" dirty="0" smtClean="0"/>
              <a:t>Version update is supported by ITA version </a:t>
            </a:r>
            <a:r>
              <a:rPr lang="en-US" altLang="ja-JP" b="1" u="sng" dirty="0" smtClean="0">
                <a:solidFill>
                  <a:srgbClr val="FF0000"/>
                </a:solidFill>
              </a:rPr>
              <a:t>1.4.0 and later.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Environments of ITA 1.4.0 or later can be updated by following the procedure in this document.</a:t>
            </a:r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 </a:t>
            </a:r>
            <a:r>
              <a:rPr lang="en-US" altLang="ja-JP" dirty="0" smtClean="0"/>
              <a:t>update procedure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</a:t>
            </a:r>
            <a:r>
              <a:rPr lang="ja-JP" altLang="en-US" dirty="0"/>
              <a:t>　</a:t>
            </a:r>
            <a:r>
              <a:rPr lang="en-US" altLang="ja-JP" dirty="0" smtClean="0"/>
              <a:t>Preparation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List of ITA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construction tool</a:t>
            </a:r>
          </a:p>
          <a:p>
            <a:pPr lvl="1"/>
            <a:r>
              <a:rPr lang="en-US" altLang="ja-JP" dirty="0" smtClean="0"/>
              <a:t>The list of ITA construction tool is as follows.</a:t>
            </a:r>
            <a:endParaRPr kumimoji="1" lang="ja-JP" altLang="en-US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592421"/>
              </p:ext>
            </p:extLst>
          </p:nvPr>
        </p:nvGraphicFramePr>
        <p:xfrm>
          <a:off x="197392" y="1533850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Description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File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Storage</a:t>
                      </a:r>
                      <a:r>
                        <a:rPr lang="en-US" altLang="ja-JP" sz="1100" kern="100" baseline="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 destination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en-US" sz="1050" kern="100" baseline="0" dirty="0" smtClean="0">
                          <a:effectLst/>
                        </a:rPr>
                        <a:t> installer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 file extraction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Answer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file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 file extraction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66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 </a:t>
            </a:r>
            <a:r>
              <a:rPr lang="en-US" altLang="ja-JP" dirty="0" smtClean="0"/>
              <a:t>update work 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/>
              <a:t>Version update work flow</a:t>
            </a:r>
          </a:p>
          <a:p>
            <a:pPr lvl="1"/>
            <a:r>
              <a:rPr lang="en-US" altLang="ja-JP" dirty="0" smtClean="0"/>
              <a:t>The work flow of version update is as follows.</a:t>
            </a:r>
            <a:endParaRPr kumimoji="1" lang="ja-JP" altLang="en-US" dirty="0"/>
          </a:p>
        </p:txBody>
      </p:sp>
      <p:cxnSp>
        <p:nvCxnSpPr>
          <p:cNvPr id="5" name="直線コネクタ 4"/>
          <p:cNvCxnSpPr>
            <a:endCxn id="14" idx="2"/>
          </p:cNvCxnSpPr>
          <p:nvPr/>
        </p:nvCxnSpPr>
        <p:spPr>
          <a:xfrm flipH="1">
            <a:off x="4564123" y="2767830"/>
            <a:ext cx="7390" cy="265260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1045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26013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Edit answer file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3976029"/>
            <a:ext cx="3066892" cy="1444403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Execute ITA Installer</a:t>
            </a:r>
            <a:b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</a:b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(Update tool)</a:t>
            </a:r>
            <a:endParaRPr kumimoji="0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en-US" altLang="ja-JP" sz="105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Operation content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Install library</a:t>
            </a:r>
            <a:r>
              <a:rPr kumimoji="0" lang="ja-JP" altLang="en-US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en-US" altLang="ja-JP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(optional)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Update database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latin typeface="+mn-ea"/>
                <a:cs typeface="Times New Roman" panose="02020603050405020304" pitchFamily="18" charset="0"/>
              </a:rPr>
              <a:t>Update ITA file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2546684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Download file from </a:t>
            </a:r>
            <a:r>
              <a:rPr kumimoji="0" lang="en-US" altLang="ja-JP" sz="1200" dirty="0" err="1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正方形/長方形 92"/>
          <p:cNvSpPr>
            <a:spLocks noChangeArrowheads="1"/>
          </p:cNvSpPr>
          <p:nvPr/>
        </p:nvSpPr>
        <p:spPr bwMode="auto">
          <a:xfrm>
            <a:off x="3038067" y="184478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Back up ITA environment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1633</Words>
  <Application>Microsoft Office PowerPoint</Application>
  <PresentationFormat>画面に合わせる (4:3)</PresentationFormat>
  <Paragraphs>266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18</vt:i4>
      </vt:variant>
    </vt:vector>
  </HeadingPairs>
  <TitlesOfParts>
    <vt:vector size="33" baseType="lpstr">
      <vt:lpstr>HGP創英角ｺﾞｼｯｸUB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　About this guide</vt:lpstr>
      <vt:lpstr>2.　System configuration</vt:lpstr>
      <vt:lpstr>2.1　System requirement</vt:lpstr>
      <vt:lpstr>3.　ITA update procedure</vt:lpstr>
      <vt:lpstr>3.1　Preparation（1/1）</vt:lpstr>
      <vt:lpstr>3.2　ITA update work flow</vt:lpstr>
      <vt:lpstr>3.3　Update（1/6）</vt:lpstr>
      <vt:lpstr>3.4　Update（2/6）</vt:lpstr>
      <vt:lpstr>3.5　Update（3/6）</vt:lpstr>
      <vt:lpstr>3.6　Update（4/6）</vt:lpstr>
      <vt:lpstr>3.7　Update（5/6）</vt:lpstr>
      <vt:lpstr>3.8　Update（6/6）</vt:lpstr>
      <vt:lpstr>4.　ITA Operation check</vt:lpstr>
      <vt:lpstr>4.1　Operation check（1/1）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2021-10-12T07:28:22Z</dcterms:modified>
</cp:coreProperties>
</file>