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23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23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7" autoAdjust="0"/>
  </p:normalViewPr>
  <p:slideViewPr>
    <p:cSldViewPr>
      <p:cViewPr varScale="1">
        <p:scale>
          <a:sx n="91" d="100"/>
          <a:sy n="91" d="100"/>
        </p:scale>
        <p:origin x="1404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2021/10/8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2021/10/8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97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0788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1.8</a:t>
            </a:r>
            <a:br>
              <a:rPr lang="en-US" altLang="ja-JP" dirty="0" smtClean="0"/>
            </a:br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Conductor【</a:t>
            </a:r>
            <a:r>
              <a:rPr lang="ja-JP" altLang="en-US" sz="4800" b="1" dirty="0"/>
              <a:t>実習</a:t>
            </a:r>
            <a:r>
              <a:rPr lang="ja-JP" altLang="en-US" sz="4800" b="1" dirty="0" smtClean="0"/>
              <a:t>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実習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2712002"/>
            <a:ext cx="5002923" cy="167080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979640" y="2946885"/>
            <a:ext cx="3257228" cy="10375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4327561" y="3049939"/>
            <a:ext cx="3132000" cy="2376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「ログインパスワード」「認証方式」を入力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本シナリオでは、作業対象ホストに</a:t>
            </a:r>
            <a:r>
              <a:rPr lang="en-US" altLang="ja-JP" sz="1400" dirty="0" err="1" smtClean="0"/>
              <a:t>ssh</a:t>
            </a:r>
            <a:r>
              <a:rPr lang="ja-JP" altLang="en-US" sz="1400" dirty="0"/>
              <a:t>のパスワード接続</a:t>
            </a:r>
            <a:r>
              <a:rPr lang="ja-JP" altLang="en-US" sz="1400" dirty="0" smtClean="0"/>
              <a:t>を行う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を想定しています。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「</a:t>
            </a:r>
            <a:r>
              <a:rPr lang="en-US" altLang="ja-JP" sz="1400" dirty="0"/>
              <a:t>IP</a:t>
            </a:r>
            <a:r>
              <a:rPr lang="ja-JP" altLang="en-US" sz="1400" dirty="0" smtClean="0"/>
              <a:t>アドレス」「ログインユーザ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」「ログインパスワード</a:t>
            </a:r>
            <a:r>
              <a:rPr lang="ja-JP" altLang="en-US" sz="1400" dirty="0"/>
              <a:t>」に</a:t>
            </a:r>
            <a:r>
              <a:rPr lang="ja-JP" altLang="en-US" sz="1400" dirty="0" smtClean="0"/>
              <a:t>ついては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ユーザ</a:t>
            </a:r>
            <a:r>
              <a:rPr lang="ja-JP" altLang="en-US" sz="1400" dirty="0"/>
              <a:t>様のご利用環境に適した設定を</a:t>
            </a:r>
            <a:r>
              <a:rPr lang="ja-JP" altLang="en-US" sz="1400" dirty="0" smtClean="0"/>
              <a:t>ご入力ください。</a:t>
            </a:r>
            <a:endParaRPr lang="en-US" altLang="ja-JP" sz="1400" dirty="0"/>
          </a:p>
          <a:p>
            <a:pPr algn="ctr"/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602983" y="4164461"/>
            <a:ext cx="951400" cy="2183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2659019" y="4147996"/>
            <a:ext cx="325351" cy="30255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84660"/>
              </p:ext>
            </p:extLst>
          </p:nvPr>
        </p:nvGraphicFramePr>
        <p:xfrm>
          <a:off x="4447577" y="3425793"/>
          <a:ext cx="290734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管理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ログインパスワード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認証方式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パスワード認証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4340954" y="3007238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9" y="2595480"/>
            <a:ext cx="5676721" cy="228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「オペレーション一覧」メニュー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オペレーション名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 「</a:t>
            </a:r>
            <a:r>
              <a:rPr lang="zh-TW" altLang="en-US" sz="1400" dirty="0"/>
              <a:t>実施予定日時</a:t>
            </a:r>
            <a:r>
              <a:rPr lang="ja-JP" altLang="en-US" sz="1400" dirty="0"/>
              <a:t>」</a:t>
            </a:r>
            <a:r>
              <a:rPr lang="ja-JP" altLang="en-US" sz="1400" dirty="0" smtClean="0"/>
              <a:t>を入力</a:t>
            </a:r>
            <a:endParaRPr lang="en-US" altLang="ja-JP" sz="1400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登録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ボタン</a:t>
            </a:r>
            <a:r>
              <a:rPr lang="ja-JP" altLang="en-US" sz="1400" dirty="0" smtClean="0"/>
              <a:t>を押下</a:t>
            </a:r>
            <a:endParaRPr lang="en-US" altLang="ja-JP" sz="1400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93820" y="3914565"/>
            <a:ext cx="977930" cy="1625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666340" y="2924928"/>
            <a:ext cx="1249430" cy="7046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2854833" y="3842554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782804" y="3102205"/>
            <a:ext cx="3074798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680123" y="311665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4674"/>
              </p:ext>
            </p:extLst>
          </p:nvPr>
        </p:nvGraphicFramePr>
        <p:xfrm>
          <a:off x="3881008" y="3484052"/>
          <a:ext cx="29073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zh-TW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実施予定日時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（任意の日時）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ここで指定した日時</a:t>
            </a:r>
            <a:r>
              <a:rPr lang="ja-JP" altLang="en-US" sz="1400" dirty="0" smtClean="0"/>
              <a:t>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処理</a:t>
            </a:r>
            <a:r>
              <a:rPr lang="ja-JP" altLang="en-US" sz="1400" dirty="0"/>
              <a:t>が実行されるわけでは</a:t>
            </a:r>
            <a:r>
              <a:rPr lang="ja-JP" altLang="en-US" sz="1400" dirty="0" smtClean="0"/>
              <a:t>ありません</a:t>
            </a:r>
            <a:endParaRPr lang="ja-JP" altLang="en-US" sz="14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835518"/>
            <a:ext cx="5933760" cy="2779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素材集」メニュー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素材名」を入力、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素材」欄の「</a:t>
            </a:r>
            <a:r>
              <a:rPr lang="ja-JP" altLang="en-US" dirty="0"/>
              <a:t>ファイル</a:t>
            </a:r>
            <a:r>
              <a:rPr lang="ja-JP" altLang="en-US" dirty="0" smtClean="0"/>
              <a:t>を選択」ボタンを押下し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事前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ja-JP" altLang="en-US" dirty="0" smtClean="0">
                <a:solidFill>
                  <a:srgbClr val="FF0000"/>
                </a:solidFill>
              </a:rPr>
              <a:t>作成した</a:t>
            </a:r>
            <a:r>
              <a:rPr lang="en-US" altLang="ja-JP" dirty="0" err="1" smtClean="0">
                <a:solidFill>
                  <a:srgbClr val="FF0000"/>
                </a:solidFill>
              </a:rPr>
              <a:t>yml</a:t>
            </a:r>
            <a:r>
              <a:rPr lang="ja-JP" altLang="en-US" dirty="0" smtClean="0">
                <a:solidFill>
                  <a:srgbClr val="FF0000"/>
                </a:solidFill>
              </a:rPr>
              <a:t>ファイルをすべてをアップロード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（「事前アップロード」ボタン押下）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179572" y="4129923"/>
            <a:ext cx="1504399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の作成手順つきましては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事前準備」をご参照下さい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2696706" y="5010689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99" y="4365130"/>
            <a:ext cx="2952000" cy="12053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2783920" y="4129923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2517"/>
              </p:ext>
            </p:extLst>
          </p:nvPr>
        </p:nvGraphicFramePr>
        <p:xfrm>
          <a:off x="4150257" y="4625424"/>
          <a:ext cx="278828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1789580" y="5010689"/>
            <a:ext cx="784376" cy="2422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628750"/>
            <a:ext cx="8183663" cy="2808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作成</a:t>
            </a:r>
            <a:r>
              <a:rPr lang="ja-JP" altLang="en-US" dirty="0"/>
              <a:t>後</a:t>
            </a:r>
            <a:r>
              <a:rPr lang="ja-JP" altLang="en-US" dirty="0" smtClean="0"/>
              <a:t>のイメージは以下にようになります。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7" y="2398166"/>
            <a:ext cx="5902663" cy="3783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</a:t>
            </a:r>
            <a:r>
              <a:rPr lang="ja-JP" altLang="en-US" smtClean="0"/>
              <a:t>メニュー </a:t>
            </a:r>
            <a:r>
              <a:rPr lang="en-US" altLang="ja-JP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08901" y="3911602"/>
            <a:ext cx="1726969" cy="73283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275820" y="487893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4127229" y="2709756"/>
            <a:ext cx="237633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1" name="円形吹き出し 60"/>
          <p:cNvSpPr/>
          <p:nvPr/>
        </p:nvSpPr>
        <p:spPr bwMode="auto">
          <a:xfrm>
            <a:off x="3976458" y="2553656"/>
            <a:ext cx="301542" cy="312200"/>
          </a:xfrm>
          <a:prstGeom prst="wedgeEllipseCallout">
            <a:avLst>
              <a:gd name="adj1" fmla="val -438957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88920"/>
              </p:ext>
            </p:extLst>
          </p:nvPr>
        </p:nvGraphicFramePr>
        <p:xfrm>
          <a:off x="4213873" y="3050806"/>
          <a:ext cx="220304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5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97487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ホスト指定形式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2304000" y="4896000"/>
            <a:ext cx="792190" cy="2684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登録</a:t>
            </a:r>
            <a:r>
              <a:rPr lang="ja-JP" altLang="en-US" dirty="0" smtClean="0"/>
              <a:t>後</a:t>
            </a:r>
            <a:r>
              <a:rPr lang="ja-JP" altLang="en-US" dirty="0"/>
              <a:t>のイメージは以下にようになります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773835"/>
            <a:ext cx="8330812" cy="28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8" y="2351444"/>
            <a:ext cx="6420821" cy="3038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Movement-Playbook</a:t>
            </a:r>
            <a:r>
              <a:rPr lang="ja-JP" altLang="en-US" dirty="0" smtClean="0"/>
              <a:t>紐</a:t>
            </a:r>
            <a:r>
              <a:rPr lang="ja-JP" altLang="en-US" dirty="0"/>
              <a:t>付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素材」「インクルード順序」を入力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619590" y="3727956"/>
            <a:ext cx="2604894" cy="558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198638" y="4591925"/>
            <a:ext cx="870380" cy="201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136589" y="455075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651321" y="4819188"/>
            <a:ext cx="4022357" cy="195245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3953219" y="4450557"/>
            <a:ext cx="272014" cy="342780"/>
          </a:xfrm>
          <a:prstGeom prst="wedgeEllipseCallout">
            <a:avLst>
              <a:gd name="adj1" fmla="val -51010"/>
              <a:gd name="adj2" fmla="val -14901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24538"/>
              </p:ext>
            </p:extLst>
          </p:nvPr>
        </p:nvGraphicFramePr>
        <p:xfrm>
          <a:off x="764671" y="5163152"/>
          <a:ext cx="38107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86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4160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lang="en-US" altLang="ja-JP" sz="1200" b="1" dirty="0" smtClean="0"/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登録した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インクルード順序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登録する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詳細は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2" y="1772770"/>
            <a:ext cx="8521128" cy="2808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800" dirty="0"/>
              <a:t>登録</a:t>
            </a:r>
            <a:r>
              <a:rPr lang="ja-JP" altLang="en-US" sz="1800" dirty="0" smtClean="0"/>
              <a:t>後</a:t>
            </a:r>
            <a:r>
              <a:rPr lang="ja-JP" altLang="en-US" sz="1800" dirty="0"/>
              <a:t>のイメージは以下にようになります</a:t>
            </a:r>
            <a:r>
              <a:rPr lang="ja-JP" altLang="en-US" sz="1800" dirty="0" smtClean="0"/>
              <a:t>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4" y="2403695"/>
            <a:ext cx="5893385" cy="3481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「作業対象ホスト」メニュー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00160" y="3924341"/>
            <a:ext cx="2373902" cy="70305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398406" y="4892653"/>
            <a:ext cx="896519" cy="2684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428475" y="4892653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74062" y="5051350"/>
            <a:ext cx="3002823" cy="166709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074062" y="5004983"/>
            <a:ext cx="301542" cy="312200"/>
          </a:xfrm>
          <a:prstGeom prst="wedgeEllipseCallout">
            <a:avLst>
              <a:gd name="adj1" fmla="val -45291"/>
              <a:gd name="adj2" fmla="val -22529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05608"/>
              </p:ext>
            </p:extLst>
          </p:nvPr>
        </p:nvGraphicFramePr>
        <p:xfrm>
          <a:off x="4190728" y="5393278"/>
          <a:ext cx="276948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319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6536" y="5844308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作成した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すべて登録を行ってください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33919" y="5618952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シナリオ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事前</a:t>
            </a:r>
            <a:r>
              <a:rPr lang="ja-JP" altLang="en-US" sz="2000" dirty="0" smtClean="0"/>
              <a:t>準備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実習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作業対象ホストの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オペレーション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err="1" smtClean="0"/>
              <a:t>IaC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Movement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Movement</a:t>
            </a:r>
            <a:r>
              <a:rPr lang="ja-JP" altLang="en-US" sz="2000" dirty="0"/>
              <a:t>詳細の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オペレーション</a:t>
            </a:r>
            <a:r>
              <a:rPr lang="ja-JP" altLang="en-US" sz="2000" dirty="0"/>
              <a:t>に関連付く</a:t>
            </a:r>
            <a:r>
              <a:rPr lang="en-US" altLang="ja-JP" sz="2000" dirty="0"/>
              <a:t>Movement</a:t>
            </a:r>
            <a:r>
              <a:rPr lang="ja-JP" altLang="en-US" sz="2000" dirty="0"/>
              <a:t>とホストの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代入値管理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の実行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の完了</a:t>
            </a:r>
            <a:r>
              <a:rPr lang="ja-JP" altLang="en-US" sz="2000" dirty="0"/>
              <a:t>確認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636890"/>
            <a:ext cx="6356487" cy="35240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118668" y="4216632"/>
            <a:ext cx="3389461" cy="7102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878706" y="5180344"/>
            <a:ext cx="1022767" cy="2649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995920" y="5219064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2339690" y="3842274"/>
            <a:ext cx="301542" cy="312200"/>
          </a:xfrm>
          <a:prstGeom prst="wedgeEllipseCallout">
            <a:avLst>
              <a:gd name="adj1" fmla="val -118796"/>
              <a:gd name="adj2" fmla="val 8127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代入</a:t>
            </a:r>
            <a:r>
              <a:rPr lang="ja-JP" altLang="en-US" dirty="0"/>
              <a:t>値</a:t>
            </a:r>
            <a:r>
              <a:rPr lang="ja-JP" altLang="en-US" dirty="0" smtClean="0"/>
              <a:t>の登録は以下を参考に行ってください。</a:t>
            </a:r>
            <a:endParaRPr lang="en-US" altLang="ja-JP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13269"/>
              </p:ext>
            </p:extLst>
          </p:nvPr>
        </p:nvGraphicFramePr>
        <p:xfrm>
          <a:off x="322932" y="1556740"/>
          <a:ext cx="8353160" cy="4680645"/>
        </p:xfrm>
        <a:graphic>
          <a:graphicData uri="http://schemas.openxmlformats.org/drawingml/2006/table">
            <a:tbl>
              <a:tblPr/>
              <a:tblGrid>
                <a:gridCol w="1734063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193113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00167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093214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832603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20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オペレーション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ホスト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Movement：</a:t>
                      </a: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具体値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代入順序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:copy_file:1:VAR_dir_name_1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1:copy_file:2:VAR_file_name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1:copy_file:3:VAR_dir_name_2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:create_directory:4:VAR_dir_name_1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2:create_directory:5:VAR_dir_name_2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621977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3:create_file:6:VAR_dir_name_1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3:create_file:7:VAR_file_name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4:edit_file:8:VAR_dir_name_1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4:edit_file:9:VAR_file_name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4:edit_file:10:VAR_edit_param_1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5:forced_termination:11:VAR_message_text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6:remove_directory:12:VAR_dir_name_1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7:remove_file:13:VAR_dir_name_1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7:remove_file:14:VAR_file_name_1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2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1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9" y="2770215"/>
            <a:ext cx="8284063" cy="37298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クラス編集」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画面右側に表示されている「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」を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画面中央にドラッグ＆ドロップ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6804310" y="3130254"/>
            <a:ext cx="1837232" cy="1547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571513" y="4430999"/>
            <a:ext cx="1899410" cy="1418688"/>
            <a:chOff x="4162086" y="4627324"/>
            <a:chExt cx="1749373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242291" y="4627324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62086" y="4918574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800" b="1" dirty="0" smtClean="0">
                  <a:solidFill>
                    <a:schemeClr val="bg1"/>
                  </a:solidFill>
                  <a:latin typeface="+mn-ea"/>
                </a:rPr>
                <a:t>ドラッグ＆ドロップ</a:t>
              </a:r>
              <a:endParaRPr lang="en-US" altLang="ja-JP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6804310" y="5094690"/>
            <a:ext cx="1837232" cy="10860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57479" y="6309400"/>
            <a:ext cx="639057" cy="16543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円形吹き出し 67"/>
          <p:cNvSpPr/>
          <p:nvPr/>
        </p:nvSpPr>
        <p:spPr bwMode="auto">
          <a:xfrm>
            <a:off x="8212088" y="4549932"/>
            <a:ext cx="429454" cy="372448"/>
          </a:xfrm>
          <a:prstGeom prst="wedgeEllipseCallout">
            <a:avLst>
              <a:gd name="adj1" fmla="val 15727"/>
              <a:gd name="adj2" fmla="val 11700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6020738" y="1502072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83736"/>
              </p:ext>
            </p:extLst>
          </p:nvPr>
        </p:nvGraphicFramePr>
        <p:xfrm>
          <a:off x="6128165" y="1843641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055510" y="6180739"/>
            <a:ext cx="276040" cy="31935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円形吹き出し 69"/>
          <p:cNvSpPr/>
          <p:nvPr/>
        </p:nvSpPr>
        <p:spPr bwMode="auto">
          <a:xfrm>
            <a:off x="6421219" y="2669894"/>
            <a:ext cx="383091" cy="369438"/>
          </a:xfrm>
          <a:prstGeom prst="wedgeEllipseCallout">
            <a:avLst>
              <a:gd name="adj1" fmla="val 46290"/>
              <a:gd name="adj2" fmla="val 9012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3615726" y="6180739"/>
            <a:ext cx="4756011" cy="29507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作成する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Conductor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は次ページを参照してください</a:t>
            </a:r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2" y="1628750"/>
            <a:ext cx="8601122" cy="4550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395420" y="4603201"/>
            <a:ext cx="6048840" cy="1324671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Conductor_2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kumimoji="1" lang="ja-JP" altLang="en-US" sz="1400" dirty="0" smtClean="0">
                <a:latin typeface="+mn-ea"/>
              </a:rPr>
              <a:t>②</a:t>
            </a:r>
            <a:r>
              <a:rPr kumimoji="1" lang="en-US" altLang="ja-JP" sz="1400" dirty="0" smtClean="0">
                <a:latin typeface="+mn-ea"/>
              </a:rPr>
              <a:t>Movement</a:t>
            </a:r>
            <a:r>
              <a:rPr kumimoji="1" lang="ja-JP" altLang="en-US" sz="1400" dirty="0" smtClean="0">
                <a:latin typeface="+mn-ea"/>
              </a:rPr>
              <a:t>から「</a:t>
            </a:r>
            <a:r>
              <a:rPr lang="en-US" altLang="ja-JP" sz="1400" dirty="0" err="1" smtClean="0">
                <a:latin typeface="+mn-ea"/>
              </a:rPr>
              <a:t>forced_termination</a:t>
            </a:r>
            <a:r>
              <a:rPr kumimoji="1" lang="ja-JP" altLang="en-US" sz="1400" dirty="0" smtClean="0">
                <a:latin typeface="+mn-ea"/>
              </a:rPr>
              <a:t>」をドラッグアンドドロップ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③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から「</a:t>
            </a:r>
            <a:r>
              <a:rPr lang="en-US" altLang="ja-JP" sz="1400" dirty="0" smtClean="0">
                <a:latin typeface="+mn-ea"/>
              </a:rPr>
              <a:t>Conductor</a:t>
            </a:r>
            <a:r>
              <a:rPr lang="ja-JP" altLang="en-US" sz="1400" dirty="0" smtClean="0">
                <a:latin typeface="+mn-ea"/>
              </a:rPr>
              <a:t>」をドラッグアンドドロップ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④</a:t>
            </a:r>
            <a:r>
              <a:rPr kumimoji="1" lang="ja-JP" altLang="en-US" sz="1400" dirty="0" smtClean="0">
                <a:latin typeface="+mn-ea"/>
              </a:rPr>
              <a:t>図のように「</a:t>
            </a:r>
            <a:r>
              <a:rPr kumimoji="1" lang="en-US" altLang="ja-JP" sz="1400" dirty="0" smtClean="0">
                <a:latin typeface="+mn-ea"/>
              </a:rPr>
              <a:t>OUT</a:t>
            </a:r>
            <a:r>
              <a:rPr kumimoji="1" lang="ja-JP" altLang="en-US" sz="1400" dirty="0" smtClean="0">
                <a:latin typeface="+mn-ea"/>
              </a:rPr>
              <a:t>」と「</a:t>
            </a:r>
            <a:r>
              <a:rPr kumimoji="1" lang="en-US" altLang="ja-JP" sz="1400" dirty="0" smtClean="0">
                <a:latin typeface="+mn-ea"/>
              </a:rPr>
              <a:t>IN</a:t>
            </a:r>
            <a:r>
              <a:rPr kumimoji="1" lang="ja-JP" altLang="en-US" sz="1400" dirty="0" smtClean="0">
                <a:latin typeface="+mn-ea"/>
              </a:rPr>
              <a:t>」をつなぐ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⑤</a:t>
            </a:r>
            <a:r>
              <a:rPr lang="ja-JP" altLang="en-US" sz="1400" dirty="0" smtClean="0">
                <a:latin typeface="+mn-ea"/>
              </a:rPr>
              <a:t>画面下の「登録」を押下</a:t>
            </a:r>
            <a:endParaRPr kumimoji="1" lang="ja-JP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1" y="2024731"/>
            <a:ext cx="8521389" cy="32765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作成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の全体図は以下のようになります。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/>
              <a:t>次</a:t>
            </a:r>
            <a:r>
              <a:rPr lang="ja-JP" altLang="en-US" sz="1800" dirty="0" smtClean="0"/>
              <a:t>ページ以降で細部を説明します。</a:t>
            </a:r>
            <a:endParaRPr lang="en-US" altLang="ja-JP" sz="1800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95420" y="5085230"/>
            <a:ext cx="6048840" cy="61434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Conductor_1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②各種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は図を参考に配置してください。</a:t>
            </a:r>
            <a:endParaRPr kumimoji="1"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09649"/>
            <a:ext cx="8563172" cy="35378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613196" y="3028835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66705"/>
            <a:ext cx="2464934" cy="1390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カーブ矢印 5"/>
          <p:cNvSpPr/>
          <p:nvPr/>
        </p:nvSpPr>
        <p:spPr bwMode="auto">
          <a:xfrm>
            <a:off x="310108" y="3691913"/>
            <a:ext cx="360050" cy="648090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</a:t>
            </a:r>
            <a:r>
              <a:rPr lang="en-US" altLang="ja-JP" sz="1400" dirty="0">
                <a:latin typeface="+mn-ea"/>
              </a:rPr>
              <a:t>b</a:t>
            </a:r>
            <a:r>
              <a:rPr lang="en-US" altLang="ja-JP" sz="1400" dirty="0" smtClean="0">
                <a:latin typeface="+mn-ea"/>
              </a:rPr>
              <a:t>ranch</a:t>
            </a:r>
            <a:r>
              <a:rPr lang="ja-JP" altLang="en-US" sz="1400" dirty="0" smtClean="0">
                <a:latin typeface="+mn-ea"/>
              </a:rPr>
              <a:t>は配置された直前の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の終了結果に応じて次の処理を分岐します。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・今回は「正常終了」の場合のみ後続処理に続く設定にします。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588280" y="4399903"/>
            <a:ext cx="1272412" cy="24471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20340" y="3373452"/>
            <a:ext cx="432060" cy="3184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574719" y="3432003"/>
            <a:ext cx="5013561" cy="99249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855456" y="3049925"/>
            <a:ext cx="2876844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b</a:t>
            </a:r>
            <a:r>
              <a:rPr lang="en-US" altLang="ja-JP" sz="1400" dirty="0" smtClean="0">
                <a:latin typeface="+mn-ea"/>
              </a:rPr>
              <a:t>ranch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09649"/>
            <a:ext cx="8563172" cy="35378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1563521" y="3539829"/>
            <a:ext cx="1134379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 rot="2120693">
            <a:off x="1059028" y="3515981"/>
            <a:ext cx="360050" cy="614089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call</a:t>
            </a:r>
            <a:r>
              <a:rPr lang="ja-JP" altLang="en-US" sz="1400" dirty="0" smtClean="0">
                <a:latin typeface="+mn-ea"/>
              </a:rPr>
              <a:t>は設定した</a:t>
            </a:r>
            <a:r>
              <a:rPr lang="en-US" altLang="ja-JP" sz="1400" dirty="0" smtClean="0">
                <a:latin typeface="+mn-ea"/>
              </a:rPr>
              <a:t>Conductor</a:t>
            </a:r>
            <a:r>
              <a:rPr lang="ja-JP" altLang="en-US" sz="1400" dirty="0" err="1" smtClean="0">
                <a:latin typeface="+mn-ea"/>
              </a:rPr>
              <a:t>、</a:t>
            </a:r>
            <a:r>
              <a:rPr lang="en-US" altLang="ja-JP" sz="1400" dirty="0" smtClean="0">
                <a:latin typeface="+mn-ea"/>
              </a:rPr>
              <a:t>Operation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ja-JP" altLang="en-US" sz="1400" dirty="0">
                <a:latin typeface="+mn-ea"/>
              </a:rPr>
              <a:t>呼び出</a:t>
            </a:r>
            <a:r>
              <a:rPr lang="ja-JP" altLang="en-US" sz="1400" dirty="0" smtClean="0">
                <a:latin typeface="+mn-ea"/>
              </a:rPr>
              <a:t>して実行することができます。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・今回は事前に作成した</a:t>
            </a:r>
            <a:r>
              <a:rPr lang="en-US" altLang="ja-JP" sz="1400" dirty="0" smtClean="0">
                <a:latin typeface="+mn-ea"/>
              </a:rPr>
              <a:t>Conductor_2</a:t>
            </a:r>
            <a:r>
              <a:rPr lang="ja-JP" altLang="en-US" sz="1400" dirty="0" smtClean="0">
                <a:latin typeface="+mn-ea"/>
              </a:rPr>
              <a:t>を指定します。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588280" y="3990872"/>
            <a:ext cx="1292625" cy="2010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54566" y="3378595"/>
            <a:ext cx="397833" cy="2469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771750" y="3878270"/>
            <a:ext cx="3816530" cy="1126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15548" y="2953043"/>
            <a:ext cx="2880400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c</a:t>
            </a:r>
            <a:r>
              <a:rPr lang="en-US" altLang="ja-JP" sz="1400" dirty="0" smtClean="0">
                <a:latin typeface="+mn-ea"/>
              </a:rPr>
              <a:t>all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0" y="4174246"/>
            <a:ext cx="2336201" cy="264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6" y="1876196"/>
            <a:ext cx="8551666" cy="32810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757619" y="3878417"/>
            <a:ext cx="933985" cy="3991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27480" y="5003344"/>
            <a:ext cx="5400750" cy="5869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end</a:t>
            </a:r>
            <a:r>
              <a:rPr lang="ja-JP" altLang="en-US" sz="1400" dirty="0" smtClean="0">
                <a:latin typeface="+mn-ea"/>
              </a:rPr>
              <a:t>は処理の終了時に配置する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です。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(5/7)</a:t>
            </a:r>
            <a:r>
              <a:rPr lang="ja-JP" altLang="en-US" sz="1400" dirty="0" err="1" smtClean="0">
                <a:latin typeface="+mn-ea"/>
              </a:rPr>
              <a:t>にて</a:t>
            </a:r>
            <a:r>
              <a:rPr lang="ja-JP" altLang="en-US" sz="1400" dirty="0" smtClean="0">
                <a:latin typeface="+mn-ea"/>
              </a:rPr>
              <a:t>ご紹介した分岐処理の終了時にも配置しています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94077" y="4233019"/>
            <a:ext cx="1262393" cy="26354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61505" y="3782095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794070" y="4124063"/>
            <a:ext cx="2857544" cy="15345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674844" y="2265701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end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6003835" y="3849483"/>
            <a:ext cx="647779" cy="38353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499517" y="3443654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0" y="1626044"/>
            <a:ext cx="8551666" cy="34591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3456657" y="5238205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Parallel </a:t>
            </a:r>
            <a:r>
              <a:rPr lang="en-US" altLang="ja-JP" sz="1400" dirty="0" err="1">
                <a:latin typeface="+mn-ea"/>
              </a:rPr>
              <a:t>branch,Parallel</a:t>
            </a: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merge</a:t>
            </a:r>
            <a:r>
              <a:rPr lang="ja-JP" altLang="en-US" sz="1400" dirty="0" smtClean="0">
                <a:latin typeface="+mn-ea"/>
              </a:rPr>
              <a:t>は直後に実行する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err="1" smtClean="0">
                <a:latin typeface="+mn-ea"/>
              </a:rPr>
              <a:t>Movement,Function</a:t>
            </a:r>
            <a:r>
              <a:rPr lang="ja-JP" altLang="en-US" sz="1400" dirty="0" smtClean="0">
                <a:latin typeface="+mn-ea"/>
              </a:rPr>
              <a:t>を並行して実行することができます。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ja-JP" altLang="en-US" sz="1400" dirty="0">
                <a:latin typeface="+mn-ea"/>
              </a:rPr>
              <a:t>並行</a:t>
            </a:r>
            <a:r>
              <a:rPr lang="ja-JP" altLang="en-US" sz="1400" dirty="0" smtClean="0">
                <a:latin typeface="+mn-ea"/>
              </a:rPr>
              <a:t>する処理の数は指定することが可能です。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07058" y="4561490"/>
            <a:ext cx="1105392" cy="2940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702550" y="4005081"/>
            <a:ext cx="4004508" cy="5530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851900" y="1924343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Parallel </a:t>
            </a:r>
            <a:r>
              <a:rPr lang="en-US" altLang="ja-JP" sz="1400" dirty="0" err="1" smtClean="0">
                <a:latin typeface="+mn-ea"/>
              </a:rPr>
              <a:t>branch,Parallel</a:t>
            </a:r>
            <a:r>
              <a:rPr lang="en-US" altLang="ja-JP" sz="1400" dirty="0" smtClean="0">
                <a:latin typeface="+mn-ea"/>
              </a:rPr>
              <a:t> merge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765996" y="3088917"/>
            <a:ext cx="667918" cy="65222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2026795" y="3309771"/>
            <a:ext cx="360050" cy="1206173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161065" y="3664880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4571513" y="3053913"/>
            <a:ext cx="648577" cy="7222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.9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」サブメニュー「予約日時」項目内のから実行日時を決定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 」サブメニュー「</a:t>
            </a:r>
            <a:r>
              <a:rPr lang="en-US" altLang="ja-JP" dirty="0"/>
              <a:t>Conductor</a:t>
            </a:r>
            <a:r>
              <a:rPr lang="ja-JP" altLang="en-US" dirty="0"/>
              <a:t>名称」項目内の 「</a:t>
            </a:r>
            <a:r>
              <a:rPr lang="en-US" altLang="ja-JP" dirty="0" smtClean="0"/>
              <a:t>Conductor_1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」サブメニュー「オペレーション名」項目内の「</a:t>
            </a:r>
            <a:r>
              <a:rPr lang="en-US" altLang="ja-JP" dirty="0" smtClean="0"/>
              <a:t>operation1</a:t>
            </a:r>
            <a:r>
              <a:rPr lang="ja-JP" altLang="en-US" dirty="0" smtClean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実行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508073" y="4397378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69876" y="5801253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1874945" y="5449002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27634" y="5419319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0035"/>
              </p:ext>
            </p:extLst>
          </p:nvPr>
        </p:nvGraphicFramePr>
        <p:xfrm>
          <a:off x="1965067" y="5807829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87308" y="4053610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39997" y="402392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8971"/>
              </p:ext>
            </p:extLst>
          </p:nvPr>
        </p:nvGraphicFramePr>
        <p:xfrm>
          <a:off x="2051528" y="4397379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1" name="角丸四角形 30"/>
          <p:cNvSpPr/>
          <p:nvPr/>
        </p:nvSpPr>
        <p:spPr bwMode="auto">
          <a:xfrm>
            <a:off x="810294" y="3094010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1887308" y="2723930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1839997" y="269424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051528" y="3067699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4753045" y="5622440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円形吹き出し 65"/>
          <p:cNvSpPr/>
          <p:nvPr/>
        </p:nvSpPr>
        <p:spPr bwMode="auto">
          <a:xfrm>
            <a:off x="5652561" y="557228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5" y="2592352"/>
            <a:ext cx="6896834" cy="3950673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568814" y="4591775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530617" y="5995650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1935686" y="5643399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40" name="円形吹き出し 39"/>
          <p:cNvSpPr/>
          <p:nvPr/>
        </p:nvSpPr>
        <p:spPr bwMode="auto">
          <a:xfrm>
            <a:off x="1888375" y="5613716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01610"/>
              </p:ext>
            </p:extLst>
          </p:nvPr>
        </p:nvGraphicFramePr>
        <p:xfrm>
          <a:off x="2005427" y="6001747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2" name="角丸四角形 41"/>
          <p:cNvSpPr/>
          <p:nvPr/>
        </p:nvSpPr>
        <p:spPr bwMode="auto">
          <a:xfrm>
            <a:off x="1948049" y="4248007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3" name="円形吹き出し 42"/>
          <p:cNvSpPr/>
          <p:nvPr/>
        </p:nvSpPr>
        <p:spPr bwMode="auto">
          <a:xfrm>
            <a:off x="1900738" y="421832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36404"/>
              </p:ext>
            </p:extLst>
          </p:nvPr>
        </p:nvGraphicFramePr>
        <p:xfrm>
          <a:off x="2050373" y="4591776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7" name="角丸四角形 46"/>
          <p:cNvSpPr/>
          <p:nvPr/>
        </p:nvSpPr>
        <p:spPr bwMode="auto">
          <a:xfrm>
            <a:off x="871035" y="3288407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1948049" y="2918327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9" name="円形吹き出し 48"/>
          <p:cNvSpPr/>
          <p:nvPr/>
        </p:nvSpPr>
        <p:spPr bwMode="auto">
          <a:xfrm>
            <a:off x="1900738" y="288864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112269" y="3262096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33" y="3570179"/>
            <a:ext cx="3997542" cy="2307447"/>
          </a:xfrm>
          <a:prstGeom prst="rect">
            <a:avLst/>
          </a:prstGeom>
        </p:spPr>
      </p:pic>
      <p:sp>
        <p:nvSpPr>
          <p:cNvPr id="52" name="角丸四角形 51"/>
          <p:cNvSpPr/>
          <p:nvPr/>
        </p:nvSpPr>
        <p:spPr bwMode="auto">
          <a:xfrm>
            <a:off x="4916056" y="5761973"/>
            <a:ext cx="346206" cy="1156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5346728" y="5657486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2204830"/>
            <a:ext cx="7511409" cy="29524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.10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実行中または実行完了した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</a:t>
            </a:r>
            <a:r>
              <a:rPr lang="ja-JP" altLang="en-US" dirty="0"/>
              <a:t>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Done</a:t>
            </a:r>
            <a:r>
              <a:rPr lang="ja-JP" altLang="en-US" dirty="0"/>
              <a:t>のアイコンまたは右側の</a:t>
            </a:r>
            <a:r>
              <a:rPr lang="en-US" altLang="ja-JP" dirty="0"/>
              <a:t>Operation status</a:t>
            </a:r>
            <a:r>
              <a:rPr lang="ja-JP" altLang="en-US" dirty="0"/>
              <a:t>をクリックする</a:t>
            </a:r>
            <a:r>
              <a:rPr lang="ja-JP" altLang="en-US" dirty="0" smtClean="0"/>
              <a:t>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7061348" y="3068950"/>
            <a:ext cx="607082" cy="1700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21104936" flipV="1">
            <a:off x="2049416" y="2894542"/>
            <a:ext cx="3400627" cy="1915517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827" y="3594581"/>
            <a:ext cx="2988000" cy="1832930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1907630" y="2708900"/>
            <a:ext cx="360050" cy="4113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851" y="5642481"/>
            <a:ext cx="2988000" cy="1064219"/>
          </a:xfrm>
          <a:prstGeom prst="rect">
            <a:avLst/>
          </a:prstGeom>
        </p:spPr>
      </p:pic>
      <p:sp>
        <p:nvSpPr>
          <p:cNvPr id="18" name="図形 17"/>
          <p:cNvSpPr/>
          <p:nvPr/>
        </p:nvSpPr>
        <p:spPr>
          <a:xfrm rot="4582329">
            <a:off x="7243582" y="3210554"/>
            <a:ext cx="588817" cy="470275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、メニューグループ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「</a:t>
            </a:r>
            <a:r>
              <a:rPr lang="en-US" altLang="ja-JP" sz="1800" b="1" dirty="0" smtClean="0"/>
              <a:t>Conductor</a:t>
            </a:r>
            <a:r>
              <a:rPr lang="ja-JP" altLang="en-US" sz="1800" dirty="0" smtClean="0"/>
              <a:t>」について</a:t>
            </a:r>
            <a:r>
              <a:rPr lang="ja-JP" altLang="en-US" sz="1800" dirty="0"/>
              <a:t>、ご説明をしております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1" y="2060810"/>
            <a:ext cx="8513632" cy="403333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3659050" y="2825940"/>
            <a:ext cx="576000" cy="8641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8" y="3617218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9837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本シナリオは以下の流れとなりま</a:t>
            </a:r>
            <a:r>
              <a:rPr lang="ja-JP" altLang="en-US" dirty="0" smtClean="0"/>
              <a:t>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また、シナリオを進めるにあたり、</a:t>
            </a:r>
            <a:r>
              <a:rPr lang="en-US" altLang="ja-JP" dirty="0" err="1"/>
              <a:t>Ansible</a:t>
            </a:r>
            <a:r>
              <a:rPr lang="en-US" altLang="ja-JP" dirty="0"/>
              <a:t> driver</a:t>
            </a:r>
            <a:r>
              <a:rPr lang="ja-JP" altLang="en-US" dirty="0"/>
              <a:t>が必要となりますので、 本シナリオでは、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を使用しご説明をいたします。 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0057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⑤インターフェース</a:t>
            </a:r>
            <a:r>
              <a:rPr lang="ja-JP" altLang="en-US" b="1" dirty="0"/>
              <a:t>情報を</a:t>
            </a:r>
            <a:r>
              <a:rPr lang="ja-JP" altLang="en-US" b="1" dirty="0" smtClean="0"/>
              <a:t>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①機器情報の登録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84210" y="1700760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901327" y="2637747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本編では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機能を体感いただくに為に、以下の</a:t>
            </a:r>
            <a:r>
              <a:rPr lang="ja-JP" altLang="en-US" dirty="0" smtClean="0"/>
              <a:t>フローチャート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と同様の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を作成します。</a:t>
            </a:r>
            <a:endParaRPr lang="en-US" altLang="ja-JP" dirty="0" smtClean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0" y="1950664"/>
            <a:ext cx="321945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フローチャート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gray">
          <a:xfrm>
            <a:off x="50710" y="359371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①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gray">
          <a:xfrm>
            <a:off x="1852158" y="205376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②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 bwMode="gray">
          <a:xfrm>
            <a:off x="1878828" y="438879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99490" y="3627589"/>
            <a:ext cx="663430" cy="593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07630" y="2009067"/>
            <a:ext cx="1728240" cy="22309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55470" y="4686291"/>
            <a:ext cx="1944270" cy="6485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3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Conductor</a:t>
            </a:r>
            <a:r>
              <a:rPr lang="ja-JP" altLang="en-US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機能の特徴</a:t>
            </a:r>
            <a:endParaRPr lang="en-US" altLang="ja-JP" b="1" kern="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①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前処理の成功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終了判断による条件分岐機能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②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登録済の</a:t>
            </a:r>
            <a:r>
              <a:rPr lang="en-US" altLang="ja-JP" kern="0" dirty="0" smtClean="0"/>
              <a:t>Operation/Conductor</a:t>
            </a:r>
            <a:r>
              <a:rPr lang="ja-JP" altLang="en-US" kern="0" dirty="0" smtClean="0"/>
              <a:t>の呼び出し機能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③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kern="0" dirty="0" smtClean="0"/>
              <a:t>Movement</a:t>
            </a:r>
            <a:r>
              <a:rPr lang="ja-JP" altLang="en-US" kern="0" dirty="0" smtClean="0"/>
              <a:t>の並行処理機能</a:t>
            </a:r>
            <a:endParaRPr lang="ja-JP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(1/2)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sz="1800" dirty="0" smtClean="0"/>
              <a:t>本シナリオ</a:t>
            </a:r>
            <a:r>
              <a:rPr lang="ja-JP" altLang="en-US" sz="1800" dirty="0"/>
              <a:t>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</a:t>
            </a:r>
            <a:r>
              <a:rPr lang="ja-JP" altLang="en-US" sz="1800" dirty="0" smtClean="0"/>
              <a:t>します。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/>
              <a:t>下記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IaC</a:t>
            </a:r>
            <a:r>
              <a:rPr lang="ja-JP" altLang="en-US" sz="1800" dirty="0" smtClean="0"/>
              <a:t>を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モジュールごとに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ファイルとして</a:t>
            </a:r>
            <a:r>
              <a:rPr lang="ja-JP" altLang="en-US" sz="1800" dirty="0" smtClean="0"/>
              <a:t>保存してください。</a:t>
            </a:r>
            <a:endParaRPr lang="en-US" altLang="ja-JP" sz="1800" dirty="0" smtClean="0"/>
          </a:p>
          <a:p>
            <a:pPr marL="288000" lvl="2" indent="0"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文字</a:t>
            </a:r>
            <a:r>
              <a:rPr lang="ja-JP" altLang="en-US" dirty="0">
                <a:solidFill>
                  <a:srgbClr val="FF0000"/>
                </a:solidFill>
              </a:rPr>
              <a:t>コードは</a:t>
            </a:r>
            <a:r>
              <a:rPr lang="en-US" altLang="ja-JP" dirty="0">
                <a:solidFill>
                  <a:srgbClr val="FF0000"/>
                </a:solidFill>
              </a:rPr>
              <a:t>”UTF-</a:t>
            </a:r>
            <a:r>
              <a:rPr lang="ja-JP" altLang="en-US" dirty="0">
                <a:solidFill>
                  <a:srgbClr val="FF0000"/>
                </a:solidFill>
              </a:rPr>
              <a:t>８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ja-JP" altLang="en-US" dirty="0">
                <a:solidFill>
                  <a:srgbClr val="FF0000"/>
                </a:solidFill>
              </a:rPr>
              <a:t>、改行コードは</a:t>
            </a:r>
            <a:r>
              <a:rPr lang="en-US" altLang="ja-JP" dirty="0">
                <a:solidFill>
                  <a:srgbClr val="FF0000"/>
                </a:solidFill>
              </a:rPr>
              <a:t>”LF”</a:t>
            </a:r>
            <a:r>
              <a:rPr lang="ja-JP" altLang="en-US" dirty="0">
                <a:solidFill>
                  <a:srgbClr val="FF0000"/>
                </a:solidFill>
              </a:rPr>
              <a:t>、拡張子は</a:t>
            </a:r>
            <a:r>
              <a:rPr lang="en-US" altLang="ja-JP" dirty="0">
                <a:solidFill>
                  <a:srgbClr val="FF0000"/>
                </a:solidFill>
              </a:rPr>
              <a:t>”yml”</a:t>
            </a:r>
            <a:r>
              <a:rPr lang="ja-JP" altLang="en-US" dirty="0">
                <a:solidFill>
                  <a:srgbClr val="FF0000"/>
                </a:solidFill>
              </a:rPr>
              <a:t>形式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また</a:t>
            </a:r>
            <a:r>
              <a:rPr lang="ja-JP" altLang="en-US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endParaRPr lang="ja-JP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276840"/>
            <a:ext cx="6408890" cy="424859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endParaRPr lang="en-US" altLang="ja-JP" sz="1400" dirty="0" smtClean="0"/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</a:t>
            </a:r>
            <a:r>
              <a:rPr lang="en-US" altLang="ja-JP" sz="1400" dirty="0" err="1"/>
              <a:t>item.dir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state: directory</a:t>
            </a:r>
          </a:p>
          <a:p>
            <a:r>
              <a:rPr lang="en-US" altLang="ja-JP" sz="1400" dirty="0"/>
              <a:t>    mode: </a:t>
            </a:r>
            <a:r>
              <a:rPr lang="en-US" altLang="ja-JP" sz="1400" dirty="0" smtClean="0"/>
              <a:t>0755</a:t>
            </a:r>
            <a:endParaRPr lang="en-US" altLang="ja-JP" sz="1400" dirty="0"/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with_items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VAR_dir_name_1 }}" }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VAR_dir_name_2 }}" </a:t>
            </a:r>
            <a:r>
              <a:rPr lang="en-US" altLang="ja-JP" sz="1400" dirty="0" smtClean="0"/>
              <a:t>}</a:t>
            </a:r>
            <a:endParaRPr lang="en-US" altLang="ja-JP" sz="1400" dirty="0"/>
          </a:p>
          <a:p>
            <a:endParaRPr lang="en-US" altLang="ja-JP" sz="1400" dirty="0" smtClean="0"/>
          </a:p>
          <a:p>
            <a:r>
              <a:rPr lang="en-US" altLang="ja-JP" sz="1400" dirty="0"/>
              <a:t>- 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 VAR_dir_name_1 }}/{{ </a:t>
            </a:r>
            <a:r>
              <a:rPr lang="en-US" altLang="ja-JP" sz="1400" dirty="0" err="1" smtClean="0"/>
              <a:t>VAR_file_name</a:t>
            </a:r>
            <a:r>
              <a:rPr lang="en-US" altLang="ja-JP" sz="1400" dirty="0" smtClean="0"/>
              <a:t> }}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state=touch</a:t>
            </a:r>
            <a:endParaRPr lang="en-US" altLang="ja-JP" sz="1400" dirty="0"/>
          </a:p>
          <a:p>
            <a:r>
              <a:rPr lang="en-US" altLang="ja-JP" sz="1400" dirty="0"/>
              <a:t>    mode=0755</a:t>
            </a:r>
            <a:endParaRPr lang="en-US" altLang="ja-JP" sz="1400" dirty="0" smtClean="0"/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(2/2)</a:t>
            </a:r>
            <a:br>
              <a:rPr lang="en-US" altLang="ja-JP" b="1" dirty="0" smtClean="0"/>
            </a:br>
            <a:r>
              <a:rPr lang="ja-JP" altLang="en-US" sz="1800" dirty="0" smtClean="0"/>
              <a:t>以下も同様に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</a:t>
            </a:r>
            <a:r>
              <a:rPr lang="ja-JP" altLang="en-US" sz="1800" dirty="0">
                <a:solidFill>
                  <a:srgbClr val="FF0000"/>
                </a:solidFill>
              </a:rPr>
              <a:t>ごと</a:t>
            </a:r>
            <a:r>
              <a:rPr lang="ja-JP" altLang="en-US" sz="1800" dirty="0" smtClean="0">
                <a:solidFill>
                  <a:srgbClr val="FF0000"/>
                </a:solidFill>
              </a:rPr>
              <a:t>に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</a:t>
            </a:r>
            <a:r>
              <a:rPr lang="ja-JP" altLang="en-US" sz="1800" dirty="0">
                <a:solidFill>
                  <a:srgbClr val="FF0000"/>
                </a:solidFill>
              </a:rPr>
              <a:t>として</a:t>
            </a:r>
            <a:r>
              <a:rPr lang="ja-JP" altLang="en-US" sz="1800" dirty="0"/>
              <a:t>保存してください。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 smtClean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93378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VAR_dir_name_2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owner: root</a:t>
            </a:r>
          </a:p>
          <a:p>
            <a:r>
              <a:rPr lang="en-US" altLang="ja-JP" sz="1400" dirty="0"/>
              <a:t>    group: root</a:t>
            </a:r>
          </a:p>
          <a:p>
            <a:r>
              <a:rPr lang="en-US" altLang="ja-JP" sz="1400" dirty="0"/>
              <a:t>    mode: 0644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remote_src</a:t>
            </a:r>
            <a:r>
              <a:rPr lang="en-US" altLang="ja-JP" sz="1400" dirty="0"/>
              <a:t>: </a:t>
            </a:r>
            <a:r>
              <a:rPr lang="en-US" altLang="ja-JP" sz="1400" dirty="0" smtClean="0"/>
              <a:t>yes</a:t>
            </a:r>
          </a:p>
          <a:p>
            <a:r>
              <a:rPr lang="en-US" altLang="ja-JP" sz="1400" dirty="0" smtClean="0"/>
              <a:t>    </a:t>
            </a:r>
            <a:endParaRPr lang="en-US" altLang="ja-JP" sz="1400" dirty="0"/>
          </a:p>
          <a:p>
            <a:r>
              <a:rPr lang="en-US" altLang="ja-JP" sz="1400" dirty="0"/>
              <a:t>- 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content: "{{ VAR_edit_param_1 }}"</a:t>
            </a:r>
          </a:p>
          <a:p>
            <a:r>
              <a:rPr lang="en-US" altLang="ja-JP" sz="1400" dirty="0" smtClean="0"/>
              <a:t>    </a:t>
            </a:r>
            <a:endParaRPr lang="en-US" altLang="ja-JP" sz="1400" dirty="0"/>
          </a:p>
          <a:p>
            <a:r>
              <a:rPr lang="en-US" altLang="ja-JP" sz="1400" dirty="0"/>
              <a:t>- 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 smtClean="0"/>
              <a:t>={{ </a:t>
            </a:r>
            <a:r>
              <a:rPr lang="en-US" altLang="ja-JP" sz="1400" dirty="0" err="1" smtClean="0"/>
              <a:t>VAR_message_text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6872604" y="5015730"/>
            <a:ext cx="1843458" cy="396345"/>
          </a:xfrm>
          <a:prstGeom prst="rect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・作成後イメージ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0" y="5466785"/>
            <a:ext cx="4504112" cy="13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2086</Words>
  <Application>Microsoft Office PowerPoint</Application>
  <PresentationFormat>画面に合わせる (4:3)</PresentationFormat>
  <Paragraphs>407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2.1　シナリオ (1/2)</vt:lpstr>
      <vt:lpstr>2.1　シナリオ (2/2)</vt:lpstr>
      <vt:lpstr>2.2　事前準備</vt:lpstr>
      <vt:lpstr>2.2　事前準備</vt:lpstr>
      <vt:lpstr>3. 実習</vt:lpstr>
      <vt:lpstr>3.1　作業対象ホストの登録</vt:lpstr>
      <vt:lpstr>3.2　オペレーションの登録</vt:lpstr>
      <vt:lpstr>3.3　IaCの登録 (1/2)</vt:lpstr>
      <vt:lpstr>3.3　IaCの登録 (2/2)</vt:lpstr>
      <vt:lpstr>3.4　Movementの登録 (1/2)</vt:lpstr>
      <vt:lpstr>3.4　Movementの登録 (2/2)</vt:lpstr>
      <vt:lpstr>3.5　Movement詳細の登録 (1/2)</vt:lpstr>
      <vt:lpstr>3.5　Movement詳細の登録 (2/2)</vt:lpstr>
      <vt:lpstr>3.6　オペレーションに関連付くMovementとホストの登録</vt:lpstr>
      <vt:lpstr>3.7　代入値管理 (1/2)</vt:lpstr>
      <vt:lpstr>3.7　代入値管理 (2/2)</vt:lpstr>
      <vt:lpstr>3.8　Conductorの登録 (1/7)</vt:lpstr>
      <vt:lpstr>3.8　Conductorの登録 (2/7)</vt:lpstr>
      <vt:lpstr>3.8　Conductorの登録 (3/7)</vt:lpstr>
      <vt:lpstr>3.8　Conductorの登録 (4/7)</vt:lpstr>
      <vt:lpstr>3.8　Conductorの登録 (5/7)</vt:lpstr>
      <vt:lpstr>3.8　Conductorの登録 (6/7)</vt:lpstr>
      <vt:lpstr>3.8　Conductorの登録 (7/7)</vt:lpstr>
      <vt:lpstr>3.9　Conductorの実行</vt:lpstr>
      <vt:lpstr>3.10　Conductor完了確認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2021-10-08T05:09:16Z</dcterms:modified>
</cp:coreProperties>
</file>