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16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F24E20D0-6B8C-4B32-8751-7AA64DD83654}">
          <p14:sldIdLst>
            <p14:sldId id="262"/>
            <p14:sldId id="507"/>
          </p14:sldIdLst>
        </p14:section>
        <p14:section name="About Conductor" id="{14548CBC-38AE-45A7-B88A-8CC80C3747D3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16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78" d="100"/>
          <a:sy n="78" d="100"/>
        </p:scale>
        <p:origin x="62" y="91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2021/6/17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2021/6/17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6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1.7.1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/>
              <a:t>Conductor【Practice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/>
              <a:t>Register Target host 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Target host 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"Device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Enter </a:t>
            </a:r>
            <a:r>
              <a:rPr lang="en-US" altLang="ja-JP" dirty="0" smtClean="0"/>
              <a:t>the following "Host </a:t>
            </a:r>
            <a:r>
              <a:rPr lang="en-US" altLang="ja-JP" dirty="0"/>
              <a:t>name</a:t>
            </a:r>
            <a:r>
              <a:rPr lang="en-US" altLang="ja-JP" dirty="0" smtClean="0"/>
              <a:t>", "</a:t>
            </a:r>
            <a:r>
              <a:rPr lang="en-US" altLang="ja-JP" dirty="0"/>
              <a:t>IP address</a:t>
            </a:r>
            <a:r>
              <a:rPr lang="en-US" altLang="ja-JP" dirty="0" smtClean="0"/>
              <a:t>", "Login ID", “Management", "</a:t>
            </a:r>
            <a:r>
              <a:rPr lang="en-US" altLang="ja-JP" dirty="0"/>
              <a:t>Login </a:t>
            </a:r>
            <a:r>
              <a:rPr lang="en-US" altLang="ja-JP" dirty="0" smtClean="0"/>
              <a:t>password“ and "Authentication method“.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Click "Register" button.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993110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/>
              <a:t>This scenario </a:t>
            </a:r>
            <a:r>
              <a:rPr lang="en-US" altLang="ja-JP" sz="1400" dirty="0"/>
              <a:t>assumes that you want to have </a:t>
            </a:r>
            <a:r>
              <a:rPr lang="en-US" altLang="ja-JP" sz="1400" dirty="0" smtClean="0"/>
              <a:t>a</a:t>
            </a:r>
            <a:r>
              <a:rPr lang="en-US" altLang="ja-JP" sz="1400" dirty="0"/>
              <a:t> </a:t>
            </a:r>
            <a:r>
              <a:rPr lang="en-US" altLang="ja-JP" sz="1400" dirty="0" err="1"/>
              <a:t>ssh</a:t>
            </a:r>
            <a:r>
              <a:rPr lang="en-US" altLang="ja-JP" sz="1400" dirty="0"/>
              <a:t> password connection to the </a:t>
            </a:r>
            <a:r>
              <a:rPr lang="en-US" altLang="ja-JP" sz="1400" dirty="0" smtClean="0"/>
              <a:t>Target host.</a:t>
            </a:r>
          </a:p>
          <a:p>
            <a:pPr algn="ctr"/>
            <a:r>
              <a:rPr lang="en-US" altLang="ja-JP" sz="1400" dirty="0" smtClean="0"/>
              <a:t>Please enter “IP Address”, “Login ID", "Login password” </a:t>
            </a:r>
          </a:p>
          <a:p>
            <a:pPr algn="ctr"/>
            <a:r>
              <a:rPr lang="en-US" altLang="ja-JP" sz="1400" dirty="0" smtClean="0"/>
              <a:t>appropriate to the settings set in the users environment</a:t>
            </a:r>
            <a:r>
              <a:rPr lang="en-US" altLang="ja-JP" sz="1400" dirty="0"/>
              <a:t>.</a:t>
            </a:r>
          </a:p>
          <a:p>
            <a:pPr algn="ctr"/>
            <a:endParaRPr lang="en-US" altLang="ja-JP" sz="1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760758" y="5146164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0" y="2632902"/>
            <a:ext cx="7229800" cy="250552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979640" y="2632902"/>
            <a:ext cx="5904820" cy="18762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374608" y="3116352"/>
            <a:ext cx="3662012" cy="230470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the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5342535" y="3108731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79327"/>
              </p:ext>
            </p:extLst>
          </p:nvPr>
        </p:nvGraphicFramePr>
        <p:xfrm>
          <a:off x="5494623" y="3492206"/>
          <a:ext cx="3467743" cy="182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0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5304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392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address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(Free 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358825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Management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19934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password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(Free</a:t>
                      </a:r>
                      <a:r>
                        <a:rPr lang="en-US" altLang="ja-JP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ja-JP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method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1" lang="en-US" altLang="ja-JP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1979640" y="4813738"/>
            <a:ext cx="1282928" cy="2878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362518" y="4795069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operation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operation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"Input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         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/>
              <a:t>Enter "Operation </a:t>
            </a:r>
            <a:r>
              <a:rPr lang="en-US" altLang="ja-JP" sz="1400" dirty="0" smtClean="0"/>
              <a:t>name“, "Schedule </a:t>
            </a:r>
            <a:r>
              <a:rPr lang="en-US" altLang="ja-JP" sz="1400" dirty="0"/>
              <a:t>date </a:t>
            </a:r>
            <a:r>
              <a:rPr lang="en-US" altLang="ja-JP" sz="1400" dirty="0" smtClean="0"/>
              <a:t>for execution“.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 smtClean="0"/>
              <a:t>Click “Registration” button.</a:t>
            </a:r>
          </a:p>
        </p:txBody>
      </p:sp>
      <p:sp>
        <p:nvSpPr>
          <p:cNvPr id="61" name="角丸四角形 60"/>
          <p:cNvSpPr/>
          <p:nvPr/>
        </p:nvSpPr>
        <p:spPr bwMode="auto">
          <a:xfrm>
            <a:off x="4706532" y="5476925"/>
            <a:ext cx="4212929" cy="7674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/>
              <a:t>The process will not be </a:t>
            </a:r>
            <a:r>
              <a:rPr lang="en-US" altLang="ja-JP" sz="1600" dirty="0" smtClean="0"/>
              <a:t>executed </a:t>
            </a:r>
            <a:r>
              <a:rPr lang="en-US" altLang="ja-JP" sz="1600" dirty="0"/>
              <a:t>at the 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date </a:t>
            </a:r>
            <a:r>
              <a:rPr lang="en-US" altLang="ja-JP" sz="1600" dirty="0"/>
              <a:t>and time specified here.</a:t>
            </a:r>
            <a:endParaRPr lang="ja-JP" altLang="en-US" sz="16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471584"/>
            <a:ext cx="6593417" cy="262948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2401480" y="4593650"/>
            <a:ext cx="1594439" cy="419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flipV="1">
            <a:off x="2195670" y="3068949"/>
            <a:ext cx="2787622" cy="71140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139940" y="463466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5396182" y="3300750"/>
            <a:ext cx="3074798" cy="149643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5292100" y="3212970"/>
            <a:ext cx="301542" cy="312200"/>
          </a:xfrm>
          <a:prstGeom prst="wedgeEllipseCallout">
            <a:avLst>
              <a:gd name="adj1" fmla="val -182771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22700"/>
              </p:ext>
            </p:extLst>
          </p:nvPr>
        </p:nvGraphicFramePr>
        <p:xfrm>
          <a:off x="5500959" y="3676606"/>
          <a:ext cx="2907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Schedule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 for execution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date/time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"Playbook files"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“Playbook </a:t>
            </a:r>
            <a:r>
              <a:rPr lang="en-US" altLang="ja-JP" dirty="0"/>
              <a:t>file </a:t>
            </a:r>
            <a:r>
              <a:rPr lang="en-US" altLang="ja-JP" dirty="0" smtClean="0"/>
              <a:t>name“.</a:t>
            </a:r>
            <a:br>
              <a:rPr lang="en-US" altLang="ja-JP" dirty="0" smtClean="0"/>
            </a:br>
            <a:r>
              <a:rPr lang="en-US" altLang="ja-JP" dirty="0"/>
              <a:t>Click the </a:t>
            </a:r>
            <a:r>
              <a:rPr lang="en-US" altLang="ja-JP" dirty="0" smtClean="0"/>
              <a:t>”Reference” </a:t>
            </a:r>
            <a:r>
              <a:rPr lang="en-US" altLang="ja-JP" dirty="0"/>
              <a:t>button in the </a:t>
            </a:r>
            <a:r>
              <a:rPr lang="en-US" altLang="ja-JP" dirty="0" smtClean="0"/>
              <a:t>“Playbook files” </a:t>
            </a:r>
            <a:r>
              <a:rPr lang="en-US" altLang="ja-JP" dirty="0"/>
              <a:t>column.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>
                <a:solidFill>
                  <a:srgbClr val="FF0000"/>
                </a:solidFill>
              </a:rPr>
              <a:t>Upload all previously created </a:t>
            </a:r>
            <a:r>
              <a:rPr lang="en-US" altLang="ja-JP" dirty="0" err="1">
                <a:solidFill>
                  <a:srgbClr val="FF0000"/>
                </a:solidFill>
              </a:rPr>
              <a:t>yml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files.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Click "upload in Advance" button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</a:p>
        </p:txBody>
      </p:sp>
      <p:pic>
        <p:nvPicPr>
          <p:cNvPr id="15" name="図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0" y="2733433"/>
            <a:ext cx="7170892" cy="32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 bwMode="auto">
          <a:xfrm>
            <a:off x="2352574" y="4459999"/>
            <a:ext cx="1889090" cy="8209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66112" y="5642826"/>
            <a:ext cx="1062040" cy="2714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056515" y="566874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4974361" y="4329300"/>
            <a:ext cx="3845151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342468" y="4484990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91173"/>
              </p:ext>
            </p:extLst>
          </p:nvPr>
        </p:nvGraphicFramePr>
        <p:xfrm>
          <a:off x="5056220" y="4656882"/>
          <a:ext cx="36028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3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860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5363716" y="5668749"/>
            <a:ext cx="3455796" cy="786514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Please refer to "2.2 Pre-preparation“.</a:t>
            </a:r>
            <a:br>
              <a:rPr lang="en-US" altLang="ja-JP" sz="1200" dirty="0" smtClean="0"/>
            </a:br>
            <a:r>
              <a:rPr lang="en-US" altLang="ja-JP" sz="1200" dirty="0" smtClean="0"/>
              <a:t>For more information on how to </a:t>
            </a:r>
            <a:br>
              <a:rPr lang="en-US" altLang="ja-JP" sz="1200" dirty="0" smtClean="0"/>
            </a:br>
            <a:r>
              <a:rPr lang="en-US" altLang="ja-JP" sz="1200" dirty="0" smtClean="0"/>
              <a:t>create </a:t>
            </a:r>
            <a:r>
              <a:rPr lang="en-US" altLang="ja-JP" sz="1200" dirty="0" err="1" smtClean="0"/>
              <a:t>IaC</a:t>
            </a:r>
            <a:r>
              <a:rPr lang="en-US" altLang="ja-JP" sz="1200" dirty="0" smtClean="0"/>
              <a:t>.</a:t>
            </a:r>
            <a:endParaRPr lang="ja-JP" altLang="en-US" sz="1200" dirty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120140" y="5653907"/>
            <a:ext cx="565503" cy="549789"/>
            <a:chOff x="0" y="0"/>
            <a:chExt cx="565503" cy="549789"/>
          </a:xfrm>
        </p:grpSpPr>
        <p:sp>
          <p:nvSpPr>
            <p:cNvPr id="29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0" name="テキスト ボックス 23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When you’re </a:t>
            </a:r>
            <a:r>
              <a:rPr lang="en-US" altLang="ja-JP" sz="1800" dirty="0" smtClean="0"/>
              <a:t>done </a:t>
            </a:r>
            <a:r>
              <a:rPr lang="en-US" altLang="ja-JP" sz="1800" dirty="0"/>
              <a:t>registering, the list should be something like this:</a:t>
            </a:r>
            <a:endParaRPr lang="en-US" altLang="ja-JP" sz="1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88" y="1772770"/>
            <a:ext cx="8469649" cy="30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Register Movement (</a:t>
            </a:r>
            <a:r>
              <a:rPr lang="en-US" altLang="ja-JP" dirty="0" smtClean="0"/>
              <a:t>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"Movement list"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"Movement </a:t>
            </a:r>
            <a:r>
              <a:rPr lang="en-US" altLang="ja-JP" dirty="0"/>
              <a:t>name" </a:t>
            </a:r>
            <a:r>
              <a:rPr lang="en-US" altLang="ja-JP" dirty="0"/>
              <a:t> </a:t>
            </a:r>
            <a:r>
              <a:rPr lang="en-US" altLang="ja-JP" dirty="0" smtClean="0"/>
              <a:t>and select </a:t>
            </a:r>
            <a:r>
              <a:rPr lang="en-US" altLang="ja-JP" dirty="0" smtClean="0"/>
              <a:t>”Host </a:t>
            </a:r>
            <a:r>
              <a:rPr lang="en-US" altLang="ja-JP" dirty="0"/>
              <a:t>specific </a:t>
            </a:r>
            <a:r>
              <a:rPr lang="en-US" altLang="ja-JP" dirty="0" smtClean="0"/>
              <a:t>format“.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Click </a:t>
            </a:r>
            <a:r>
              <a:rPr lang="en-US" altLang="ja-JP" dirty="0" smtClean="0"/>
              <a:t>“Register” </a:t>
            </a:r>
            <a:r>
              <a:rPr lang="en-US" altLang="ja-JP" dirty="0"/>
              <a:t>button.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348850"/>
            <a:ext cx="7561050" cy="4104338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 bwMode="auto">
          <a:xfrm>
            <a:off x="2987780" y="4525507"/>
            <a:ext cx="3744520" cy="1063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3851900" y="5913157"/>
            <a:ext cx="1663920" cy="32423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5292100" y="3091998"/>
            <a:ext cx="338447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lang="ja-JP" altLang="en-US" sz="1400" dirty="0">
              <a:latin typeface="+mn-ea"/>
            </a:endParaRPr>
          </a:p>
          <a:p>
            <a:pPr algn="ctr"/>
            <a:endParaRPr lang="ja-JP" altLang="en-US" sz="1400" dirty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5222107" y="3051983"/>
            <a:ext cx="301542" cy="312200"/>
          </a:xfrm>
          <a:prstGeom prst="wedgeEllipseCallout">
            <a:avLst>
              <a:gd name="adj1" fmla="val -278623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26234"/>
              </p:ext>
            </p:extLst>
          </p:nvPr>
        </p:nvGraphicFramePr>
        <p:xfrm>
          <a:off x="5372878" y="3363411"/>
          <a:ext cx="3254355" cy="84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38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029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9533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specific format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34" name="円形吹き出し 33"/>
          <p:cNvSpPr/>
          <p:nvPr/>
        </p:nvSpPr>
        <p:spPr bwMode="auto">
          <a:xfrm>
            <a:off x="5630195" y="596896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300240" y="5727486"/>
            <a:ext cx="2663273" cy="79790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atin typeface="+mn-ea"/>
              </a:rPr>
              <a:t>Please create one Movement for each </a:t>
            </a:r>
            <a:r>
              <a:rPr lang="en-US" altLang="ja-JP" sz="1400" dirty="0" err="1" smtClean="0">
                <a:latin typeface="+mn-ea"/>
              </a:rPr>
              <a:t>yml</a:t>
            </a:r>
            <a:r>
              <a:rPr lang="en-US" altLang="ja-JP" sz="1400" dirty="0" smtClean="0">
                <a:latin typeface="+mn-ea"/>
              </a:rPr>
              <a:t> file.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012999" y="5647223"/>
            <a:ext cx="409451" cy="456731"/>
            <a:chOff x="0" y="0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 Register Movement 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When you’re </a:t>
            </a:r>
            <a:r>
              <a:rPr lang="en-US" altLang="ja-JP" sz="1800" dirty="0" smtClean="0"/>
              <a:t>done </a:t>
            </a:r>
            <a:r>
              <a:rPr lang="en-US" altLang="ja-JP" sz="1800" dirty="0"/>
              <a:t>registering, </a:t>
            </a:r>
            <a:r>
              <a:rPr lang="en-US" altLang="ja-JP" sz="1800" dirty="0" smtClean="0"/>
              <a:t>the list </a:t>
            </a:r>
            <a:r>
              <a:rPr lang="en-US" altLang="ja-JP" sz="1800" dirty="0"/>
              <a:t>should be something like this:</a:t>
            </a:r>
            <a:endParaRPr lang="en-US" altLang="ja-JP" sz="1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0" y="1988800"/>
            <a:ext cx="8701463" cy="30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Movement </a:t>
            </a:r>
            <a:r>
              <a:rPr lang="en-US" altLang="ja-JP" dirty="0" smtClean="0"/>
              <a:t>details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Register Movement </a:t>
            </a:r>
            <a:r>
              <a:rPr lang="en-US" altLang="ja-JP" b="1" dirty="0" smtClean="0"/>
              <a:t>details</a:t>
            </a:r>
          </a:p>
          <a:p>
            <a:pPr marL="180000" lvl="1" indent="0">
              <a:buNone/>
            </a:pPr>
            <a:r>
              <a:rPr lang="en-US" altLang="ja-JP" dirty="0"/>
              <a:t>"Ansible-Legacy" menu group &gt;&gt; </a:t>
            </a:r>
            <a:r>
              <a:rPr lang="en-US" altLang="ja-JP" dirty="0" smtClean="0"/>
              <a:t>“Movement playbook link" </a:t>
            </a:r>
            <a:r>
              <a:rPr lang="en-US" altLang="ja-JP" dirty="0"/>
              <a:t>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 </a:t>
            </a:r>
            <a:r>
              <a:rPr lang="en-US" altLang="ja-JP" dirty="0"/>
              <a:t>"</a:t>
            </a:r>
            <a:r>
              <a:rPr lang="en-US" altLang="ja-JP" dirty="0" smtClean="0"/>
              <a:t>Movement“ , "Playbook </a:t>
            </a:r>
            <a:r>
              <a:rPr lang="en-US" altLang="ja-JP" dirty="0"/>
              <a:t>files" and "Include order"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</a:t>
            </a:r>
            <a:r>
              <a:rPr lang="en-US" altLang="ja-JP" dirty="0"/>
              <a:t>"Register" button.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1" y="2382241"/>
            <a:ext cx="7489040" cy="302500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742021" y="5606718"/>
            <a:ext cx="3293624" cy="8124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+mn-ea"/>
              </a:rPr>
              <a:t>Please create the same number of </a:t>
            </a:r>
          </a:p>
          <a:p>
            <a:pPr algn="ctr"/>
            <a:r>
              <a:rPr lang="en-US" altLang="ja-JP" sz="1400" dirty="0" err="1">
                <a:latin typeface="+mn-ea"/>
              </a:rPr>
              <a:t>y</a:t>
            </a:r>
            <a:r>
              <a:rPr lang="en-US" altLang="ja-JP" sz="1400" dirty="0" err="1" smtClean="0">
                <a:latin typeface="+mn-ea"/>
              </a:rPr>
              <a:t>ml</a:t>
            </a:r>
            <a:r>
              <a:rPr lang="en-US" altLang="ja-JP" sz="1400" dirty="0" smtClean="0">
                <a:latin typeface="+mn-ea"/>
              </a:rPr>
              <a:t> files as registered movement information.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364110" y="5407245"/>
            <a:ext cx="530557" cy="515814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033840" y="4027446"/>
            <a:ext cx="2898210" cy="6992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339690" y="4962130"/>
            <a:ext cx="976621" cy="195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419840" y="4869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51321" y="5246153"/>
            <a:ext cx="4352739" cy="151376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774528" y="5102500"/>
            <a:ext cx="301542" cy="342780"/>
          </a:xfrm>
          <a:prstGeom prst="wedgeEllipseCallout">
            <a:avLst>
              <a:gd name="adj1" fmla="val -110479"/>
              <a:gd name="adj2" fmla="val -27371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72695"/>
              </p:ext>
            </p:extLst>
          </p:nvPr>
        </p:nvGraphicFramePr>
        <p:xfrm>
          <a:off x="755470" y="5532156"/>
          <a:ext cx="4176580" cy="120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1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255696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1981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create Movement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register playbook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19819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Include order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Movement details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 details</a:t>
            </a:r>
            <a:br>
              <a:rPr lang="en-US" altLang="ja-JP" b="1" dirty="0"/>
            </a:br>
            <a:r>
              <a:rPr lang="en-US" altLang="ja-JP" sz="1800" dirty="0" smtClean="0"/>
              <a:t>When you’re done registering, the list should be something like this:</a:t>
            </a:r>
            <a:endParaRPr lang="en-US" altLang="ja-JP" sz="1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3" y="1844780"/>
            <a:ext cx="8569190" cy="31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200" dirty="0" smtClean="0"/>
              <a:t>3.6 Register </a:t>
            </a:r>
            <a:r>
              <a:rPr lang="en-US" altLang="ja-JP" sz="2300" dirty="0" smtClean="0"/>
              <a:t>Movement </a:t>
            </a:r>
            <a:r>
              <a:rPr lang="en-US" altLang="ja-JP" sz="2300" dirty="0"/>
              <a:t>and H</a:t>
            </a:r>
            <a:r>
              <a:rPr lang="en-US" altLang="ja-JP" sz="2300" dirty="0" smtClean="0"/>
              <a:t>ost connected to </a:t>
            </a:r>
            <a:r>
              <a:rPr lang="en-US" altLang="ja-JP" sz="2300" dirty="0"/>
              <a:t>the operation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ja-JP" altLang="en-US" sz="2200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Movement and Host connected to the operation </a:t>
            </a:r>
          </a:p>
          <a:p>
            <a:pPr marL="0" indent="0">
              <a:buNone/>
            </a:pPr>
            <a:r>
              <a:rPr lang="en-US" altLang="ja-JP" sz="1800" dirty="0" smtClean="0"/>
              <a:t> </a:t>
            </a:r>
            <a:r>
              <a:rPr lang="en-US" altLang="ja-JP" sz="1600" dirty="0" smtClean="0"/>
              <a:t>"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-Legacy" menu group &gt;&gt; "Target host" menu &gt;&gt; "Register" submenu &gt;&gt; </a:t>
            </a:r>
            <a:r>
              <a:rPr lang="en-US" altLang="ja-JP" sz="1600" dirty="0" smtClean="0"/>
              <a:t>       "Start register</a:t>
            </a:r>
            <a:r>
              <a:rPr lang="en-US" altLang="ja-JP" sz="1600" dirty="0"/>
              <a:t>" </a:t>
            </a:r>
            <a:r>
              <a:rPr lang="en-US" altLang="ja-JP" sz="1600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"</a:t>
            </a:r>
            <a:r>
              <a:rPr lang="en-US" altLang="ja-JP" dirty="0" smtClean="0"/>
              <a:t>Operation“ , "</a:t>
            </a:r>
            <a:r>
              <a:rPr lang="en-US" altLang="ja-JP" dirty="0"/>
              <a:t>Movement" and "Host".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“Register” button.</a:t>
            </a:r>
            <a:r>
              <a:rPr lang="ja-JP" altLang="en-US" dirty="0" smtClean="0"/>
              <a:t> </a:t>
            </a:r>
            <a:endParaRPr lang="en-US" altLang="ja-JP" b="1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348851"/>
            <a:ext cx="5976830" cy="3556842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547580" y="5877340"/>
            <a:ext cx="3293624" cy="7321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+mn-ea"/>
              </a:rPr>
              <a:t>Please register all the </a:t>
            </a:r>
          </a:p>
          <a:p>
            <a:pPr algn="ctr"/>
            <a:r>
              <a:rPr lang="en-US" altLang="ja-JP" sz="1600" dirty="0">
                <a:latin typeface="+mn-ea"/>
              </a:rPr>
              <a:t>created Movements.</a:t>
            </a:r>
            <a:endParaRPr lang="ja-JP" altLang="en-US" sz="1600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475570" y="5733320"/>
            <a:ext cx="426770" cy="477779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195670" y="4293120"/>
            <a:ext cx="4176580" cy="779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998435" y="5373270"/>
            <a:ext cx="1285525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4428674" y="536211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4985919" y="5205090"/>
            <a:ext cx="3904038" cy="139235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Set </a:t>
            </a:r>
            <a:r>
              <a:rPr lang="en-US" altLang="ja-JP" sz="1200" dirty="0" smtClean="0">
                <a:latin typeface="+mn-ea"/>
              </a:rPr>
              <a:t>value to </a:t>
            </a:r>
            <a:r>
              <a:rPr lang="en-US" altLang="ja-JP" sz="1200" dirty="0" smtClean="0">
                <a:latin typeface="+mn-ea"/>
              </a:rPr>
              <a:t>item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891112" y="5134001"/>
            <a:ext cx="301542" cy="312200"/>
          </a:xfrm>
          <a:prstGeom prst="wedgeEllipseCallout">
            <a:avLst>
              <a:gd name="adj1" fmla="val -111516"/>
              <a:gd name="adj2" fmla="val -12093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79093"/>
              </p:ext>
            </p:extLst>
          </p:nvPr>
        </p:nvGraphicFramePr>
        <p:xfrm>
          <a:off x="5041883" y="5446201"/>
          <a:ext cx="3777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4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66978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517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Created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About this document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Scenario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Preparation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Operation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Register Target host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</a:t>
            </a:r>
            <a:r>
              <a:rPr lang="en-US" altLang="ja-JP" dirty="0" err="1" smtClean="0"/>
              <a:t>IaC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</a:t>
            </a:r>
            <a:r>
              <a:rPr lang="ja-JP" altLang="en-US" dirty="0"/>
              <a:t> </a:t>
            </a:r>
            <a:r>
              <a:rPr lang="en-US" altLang="ja-JP" dirty="0" smtClean="0"/>
              <a:t>details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/>
              <a:t>Register </a:t>
            </a:r>
            <a:r>
              <a:rPr lang="en-US" altLang="ja-JP" sz="1700" dirty="0"/>
              <a:t>Host and Movement </a:t>
            </a:r>
            <a:r>
              <a:rPr lang="en-US" altLang="ja-JP" sz="1700" dirty="0" smtClean="0"/>
              <a:t>connected to</a:t>
            </a:r>
            <a:r>
              <a:rPr lang="en-US" altLang="ja-JP" sz="1700" dirty="0"/>
              <a:t> </a:t>
            </a:r>
            <a:r>
              <a:rPr lang="en-US" altLang="ja-JP" sz="1700" dirty="0" smtClean="0"/>
              <a:t>the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Substitution value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execution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list(1/2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</a:t>
            </a:r>
            <a:r>
              <a:rPr lang="en-US" altLang="ja-JP" dirty="0" smtClean="0"/>
              <a:t>Substitution </a:t>
            </a:r>
            <a:r>
              <a:rPr lang="en-US" altLang="ja-JP" dirty="0"/>
              <a:t>value list" 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"Operation“ , "Movement“ , "</a:t>
            </a:r>
            <a:r>
              <a:rPr lang="en-US" altLang="ja-JP" dirty="0"/>
              <a:t>Host" </a:t>
            </a:r>
            <a:r>
              <a:rPr lang="en-US" altLang="ja-JP" dirty="0" smtClean="0"/>
              <a:t>,“Variable </a:t>
            </a:r>
            <a:r>
              <a:rPr lang="en-US" altLang="ja-JP" dirty="0"/>
              <a:t>name" and </a:t>
            </a:r>
            <a:r>
              <a:rPr lang="en-US" altLang="ja-JP" dirty="0" smtClean="0"/>
              <a:t>“Specific value</a:t>
            </a:r>
            <a:r>
              <a:rPr lang="en-US" altLang="ja-JP" dirty="0"/>
              <a:t>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“Register” button.</a:t>
            </a:r>
            <a:endParaRPr lang="en-US" altLang="ja-JP" b="1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8" y="2304033"/>
            <a:ext cx="8611945" cy="4149155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2843760" y="5301260"/>
            <a:ext cx="1296180" cy="2629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4283960" y="5295744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2339690" y="3764890"/>
            <a:ext cx="301542" cy="312200"/>
          </a:xfrm>
          <a:prstGeom prst="wedgeEllipseCallout">
            <a:avLst>
              <a:gd name="adj1" fmla="val -118796"/>
              <a:gd name="adj2" fmla="val 8127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2112760" y="4149100"/>
            <a:ext cx="6850753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Please use the list below for registering substitute values.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9949"/>
              </p:ext>
            </p:extLst>
          </p:nvPr>
        </p:nvGraphicFramePr>
        <p:xfrm>
          <a:off x="323410" y="1700760"/>
          <a:ext cx="8496102" cy="4392612"/>
        </p:xfrm>
        <a:graphic>
          <a:graphicData uri="http://schemas.openxmlformats.org/drawingml/2006/table">
            <a:tbl>
              <a:tblPr/>
              <a:tblGrid>
                <a:gridCol w="1152160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28490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1439122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Operation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 name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Specific value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Substitution</a:t>
                      </a:r>
                      <a:r>
                        <a:rPr lang="en-US" altLang="ja-JP" sz="12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order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3:copy_file:2:VAR_file_name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3:copy_file:3:VAR_edit_param_1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4:create_directory:4:VAR_dir_name_1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5:create_file:5:VAR_dir_name_1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5:create_file:6:VAR_file_name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6:edit_file:7:VAR_dir_name_1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6:edit_file:8:VAR_file_name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6:edit_file:9:VAR_edit_param_1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7:forced_termination:10:VAR_message_text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8:remove_directory:11:VAR_dir_name_1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8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Conductor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Input “Conductor name” in the Conductor menu group&gt;&gt; Conductor Class edit.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Drag and drop “Movements” and</a:t>
            </a:r>
            <a:r>
              <a:rPr lang="ja-JP" altLang="en-US" dirty="0"/>
              <a:t> </a:t>
            </a:r>
            <a:r>
              <a:rPr lang="en-US" altLang="ja-JP" dirty="0" smtClean="0"/>
              <a:t>“Functions” displayed from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right side of the screen to center of the screen.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424113"/>
            <a:ext cx="6768940" cy="4173327"/>
          </a:xfrm>
          <a:prstGeom prst="rect">
            <a:avLst/>
          </a:prstGeom>
        </p:spPr>
      </p:pic>
      <p:sp>
        <p:nvSpPr>
          <p:cNvPr id="36" name="角丸四角形 35"/>
          <p:cNvSpPr/>
          <p:nvPr/>
        </p:nvSpPr>
        <p:spPr bwMode="auto">
          <a:xfrm>
            <a:off x="5852061" y="2714776"/>
            <a:ext cx="1600339" cy="1381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3980501" y="4292522"/>
            <a:ext cx="1756992" cy="1214978"/>
            <a:chOff x="4101807" y="4206986"/>
            <a:chExt cx="1756992" cy="1214978"/>
          </a:xfrm>
        </p:grpSpPr>
        <p:sp>
          <p:nvSpPr>
            <p:cNvPr id="38" name="図形 37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フローチャート: 代替処理 38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800" b="1" dirty="0" smtClean="0">
                  <a:solidFill>
                    <a:schemeClr val="bg1"/>
                  </a:solidFill>
                  <a:latin typeface="+mn-ea"/>
                </a:rPr>
                <a:t>Drag and drop</a:t>
              </a:r>
            </a:p>
          </p:txBody>
        </p:sp>
      </p:grpSp>
      <p:sp>
        <p:nvSpPr>
          <p:cNvPr id="40" name="角丸四角形 39"/>
          <p:cNvSpPr/>
          <p:nvPr/>
        </p:nvSpPr>
        <p:spPr bwMode="auto">
          <a:xfrm>
            <a:off x="5837443" y="4269657"/>
            <a:ext cx="1600339" cy="1122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55470" y="6372203"/>
            <a:ext cx="609188" cy="2252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7070395" y="5517290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5773129" y="2051422"/>
            <a:ext cx="383091" cy="369438"/>
          </a:xfrm>
          <a:prstGeom prst="wedgeEllipseCallout">
            <a:avLst>
              <a:gd name="adj1" fmla="val 13367"/>
              <a:gd name="adj2" fmla="val 13564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493465" y="632901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6203961" y="1464860"/>
            <a:ext cx="2862629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>
                <a:latin typeface="+mn-ea"/>
              </a:rPr>
              <a:t>Enter value for item</a:t>
            </a:r>
            <a:endParaRPr kumimoji="1" lang="ja-JP" altLang="en-US" sz="1400">
              <a:latin typeface="+mn-ea"/>
            </a:endParaRP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05" y="1806429"/>
            <a:ext cx="2755202" cy="548640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 bwMode="auto">
          <a:xfrm>
            <a:off x="3565018" y="5919258"/>
            <a:ext cx="4799312" cy="37896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+mn-ea"/>
              </a:rPr>
              <a:t>※ The Conductor to be created is on the next </a:t>
            </a:r>
            <a:r>
              <a:rPr lang="en-US" altLang="ja-JP" sz="1400" dirty="0" smtClean="0">
                <a:latin typeface="+mn-ea"/>
              </a:rPr>
              <a:t>page.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shown </a:t>
            </a:r>
            <a:r>
              <a:rPr lang="en-US" altLang="ja-JP" sz="1800" dirty="0" smtClean="0"/>
              <a:t>the figure below.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52856"/>
            <a:ext cx="8568112" cy="4548862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323410" y="4581160"/>
            <a:ext cx="5472760" cy="129618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"</a:t>
            </a:r>
            <a:r>
              <a:rPr lang="en-US" altLang="ja-JP" sz="1400" dirty="0">
                <a:latin typeface="+mn-ea"/>
              </a:rPr>
              <a:t>Conductor_2" in "Conductor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"</a:t>
            </a:r>
            <a:r>
              <a:rPr lang="en-US" altLang="ja-JP" sz="1400" dirty="0" err="1">
                <a:latin typeface="+mn-ea"/>
              </a:rPr>
              <a:t>forced_termination</a:t>
            </a:r>
            <a:r>
              <a:rPr lang="en-US" altLang="ja-JP" sz="1400" dirty="0">
                <a:latin typeface="+mn-ea"/>
              </a:rPr>
              <a:t>" from the </a:t>
            </a:r>
            <a:r>
              <a:rPr lang="en-US" altLang="ja-JP" sz="1400" dirty="0" smtClean="0">
                <a:latin typeface="+mn-ea"/>
              </a:rPr>
              <a:t>Movement.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"Conductor" from the Function.</a:t>
            </a:r>
            <a:endParaRPr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Connect </a:t>
            </a:r>
            <a:r>
              <a:rPr lang="en-US" altLang="ja-JP" sz="1400" dirty="0">
                <a:latin typeface="+mn-ea"/>
              </a:rPr>
              <a:t>"IN" and "OUT" as shown in the figure.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Click </a:t>
            </a:r>
            <a:r>
              <a:rPr lang="en-US" altLang="ja-JP" sz="1400" dirty="0">
                <a:latin typeface="+mn-ea"/>
              </a:rPr>
              <a:t>the "</a:t>
            </a:r>
            <a:r>
              <a:rPr lang="en-US" altLang="ja-JP" sz="1400" dirty="0" smtClean="0">
                <a:latin typeface="+mn-ea"/>
              </a:rPr>
              <a:t>Register“ button </a:t>
            </a:r>
            <a:r>
              <a:rPr lang="en-US" altLang="ja-JP" sz="1400" dirty="0">
                <a:latin typeface="+mn-ea"/>
              </a:rPr>
              <a:t>at the bottom of the screen.</a:t>
            </a:r>
            <a:endParaRPr kumimoji="1" lang="ja-JP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The overall view of the created Conductor is as follows</a:t>
            </a:r>
            <a:r>
              <a:rPr lang="en-US" altLang="ja-JP" sz="1800" dirty="0" smtClean="0"/>
              <a:t>.</a:t>
            </a:r>
          </a:p>
          <a:p>
            <a:pPr marL="0" indent="0">
              <a:buNone/>
            </a:pPr>
            <a:r>
              <a:rPr lang="en-US" altLang="ja-JP" sz="1800" dirty="0" smtClean="0"/>
              <a:t>   The </a:t>
            </a:r>
            <a:r>
              <a:rPr lang="en-US" altLang="ja-JP" sz="1800" dirty="0"/>
              <a:t>details are </a:t>
            </a:r>
            <a:r>
              <a:rPr lang="en-US" altLang="ja-JP" sz="1800" dirty="0" smtClean="0"/>
              <a:t>explained on </a:t>
            </a:r>
            <a:r>
              <a:rPr lang="en-US" altLang="ja-JP" sz="1800" dirty="0"/>
              <a:t>the next pages.</a:t>
            </a:r>
            <a:endParaRPr lang="en-US" altLang="ja-JP" sz="1800" dirty="0" smtClean="0"/>
          </a:p>
        </p:txBody>
      </p:sp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4" y="1930636"/>
            <a:ext cx="8588219" cy="36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539440" y="5134278"/>
            <a:ext cx="5276856" cy="57306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</a:t>
            </a:r>
            <a:r>
              <a:rPr lang="en-US" altLang="ja-JP" sz="1400" dirty="0">
                <a:latin typeface="+mn-ea"/>
              </a:rPr>
              <a:t>"Conductor_1" in Conductor name.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the various movements referring to the figure.</a:t>
            </a:r>
            <a:endParaRPr kumimoji="1"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6" y="162749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</a:t>
            </a:r>
            <a:r>
              <a:rPr lang="en-US" altLang="ja-JP" sz="1800" dirty="0" smtClean="0"/>
              <a:t>the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Conductor as shown </a:t>
            </a:r>
            <a:r>
              <a:rPr lang="en-US" altLang="ja-JP" sz="1800" dirty="0" smtClean="0"/>
              <a:t>in the </a:t>
            </a:r>
            <a:r>
              <a:rPr lang="en-US" altLang="ja-JP" sz="1800" dirty="0"/>
              <a:t>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284980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262526"/>
            <a:ext cx="5543692" cy="118854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Conductor Branches the next process according to the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end </a:t>
            </a:r>
            <a:r>
              <a:rPr lang="en-US" altLang="ja-JP" sz="1400" dirty="0">
                <a:latin typeface="+mn-ea"/>
              </a:rPr>
              <a:t>result of the Movement immediately before it </a:t>
            </a:r>
            <a:r>
              <a:rPr lang="en-US" altLang="ja-JP" sz="1400" dirty="0" smtClean="0">
                <a:latin typeface="+mn-ea"/>
              </a:rPr>
              <a:t>is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arranged.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For </a:t>
            </a:r>
            <a:r>
              <a:rPr lang="en-US" altLang="ja-JP" sz="1400" dirty="0">
                <a:latin typeface="+mn-ea"/>
              </a:rPr>
              <a:t>now, set it so subsequent processing only happens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when the end status is “Normal end”.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32300" y="4149100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4360" y="3159579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403560" y="3644950"/>
            <a:ext cx="5184720" cy="5041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</a:t>
            </a:r>
            <a:r>
              <a:rPr lang="en-US" altLang="ja-JP" sz="1400" dirty="0" smtClean="0">
                <a:latin typeface="+mn-ea"/>
              </a:rPr>
              <a:t>drop a </a:t>
            </a:r>
            <a:r>
              <a:rPr lang="en-US" altLang="ja-JP" sz="1400" dirty="0">
                <a:latin typeface="+mn-ea"/>
              </a:rPr>
              <a:t>Conductor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Branch </a:t>
            </a:r>
            <a:r>
              <a:rPr lang="en-US" altLang="ja-JP" sz="1400" dirty="0">
                <a:latin typeface="+mn-ea"/>
              </a:rPr>
              <a:t>from the "Function"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tab </a:t>
            </a:r>
            <a:r>
              <a:rPr lang="en-US" altLang="ja-JP" sz="1400" dirty="0">
                <a:latin typeface="+mn-ea"/>
              </a:rPr>
              <a:t>to arrange 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4365130"/>
            <a:ext cx="3011906" cy="1978202"/>
          </a:xfrm>
          <a:prstGeom prst="rect">
            <a:avLst/>
          </a:prstGeom>
        </p:spPr>
      </p:pic>
      <p:sp>
        <p:nvSpPr>
          <p:cNvPr id="17" name="右カーブ矢印 16"/>
          <p:cNvSpPr/>
          <p:nvPr/>
        </p:nvSpPr>
        <p:spPr bwMode="auto">
          <a:xfrm>
            <a:off x="70811" y="3980474"/>
            <a:ext cx="252599" cy="41942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Register </a:t>
            </a:r>
            <a:r>
              <a:rPr lang="en-US" altLang="ja-JP" dirty="0" smtClean="0"/>
              <a:t>Conductor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1259540" y="3730445"/>
            <a:ext cx="122417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694244" y="3660790"/>
            <a:ext cx="360050" cy="450862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“Conductor call” can call in and execute previously set 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Conductors </a:t>
            </a:r>
            <a:r>
              <a:rPr lang="en-US" altLang="ja-JP" sz="1400" dirty="0">
                <a:latin typeface="+mn-ea"/>
              </a:rPr>
              <a:t>and </a:t>
            </a:r>
            <a:r>
              <a:rPr lang="en-US" altLang="ja-JP" sz="1400" dirty="0" smtClean="0">
                <a:latin typeface="+mn-ea"/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Specify the previously created </a:t>
            </a:r>
            <a:r>
              <a:rPr lang="en-US" altLang="ja-JP" sz="1400" dirty="0" smtClean="0">
                <a:latin typeface="+mn-ea"/>
              </a:rPr>
              <a:t>Conductor_2.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</a:t>
            </a:r>
            <a:r>
              <a:rPr lang="en-US" altLang="ja-JP" sz="1400" dirty="0" smtClean="0">
                <a:latin typeface="+mn-ea"/>
              </a:rPr>
              <a:t>drop </a:t>
            </a:r>
            <a:r>
              <a:rPr lang="en-US" altLang="ja-JP" sz="1400" dirty="0">
                <a:latin typeface="+mn-ea"/>
              </a:rPr>
              <a:t>Conductor </a:t>
            </a:r>
            <a:r>
              <a:rPr lang="en-US" altLang="ja-JP" sz="1400" dirty="0" smtClean="0">
                <a:latin typeface="+mn-ea"/>
              </a:rPr>
              <a:t>Call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to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2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2541896" y="3763849"/>
            <a:ext cx="805934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60634" y="4952086"/>
            <a:ext cx="7095836" cy="71475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Conductor end </a:t>
            </a:r>
            <a:r>
              <a:rPr lang="en-US" altLang="ja-JP" sz="1400" dirty="0" smtClean="0">
                <a:latin typeface="+mn-ea"/>
              </a:rPr>
              <a:t>is a function </a:t>
            </a:r>
            <a:r>
              <a:rPr lang="en-US" altLang="ja-JP" sz="1400" dirty="0" smtClean="0">
                <a:latin typeface="+mn-ea"/>
              </a:rPr>
              <a:t>is deployed at the end of a process..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It </a:t>
            </a:r>
            <a:r>
              <a:rPr lang="en-US" altLang="ja-JP" sz="1400" dirty="0" smtClean="0">
                <a:latin typeface="+mn-ea"/>
              </a:rPr>
              <a:t>is also deployed at the end of </a:t>
            </a:r>
            <a:r>
              <a:rPr lang="en-US" altLang="ja-JP" sz="1400" dirty="0" smtClean="0">
                <a:latin typeface="+mn-ea"/>
              </a:rPr>
              <a:t>the </a:t>
            </a:r>
            <a:r>
              <a:rPr lang="en-US" altLang="ja-JP" sz="1400" dirty="0">
                <a:latin typeface="+mn-ea"/>
              </a:rPr>
              <a:t>branch </a:t>
            </a:r>
            <a:r>
              <a:rPr lang="en-US" altLang="ja-JP" sz="1400" dirty="0" smtClean="0">
                <a:latin typeface="+mn-ea"/>
              </a:rPr>
              <a:t>process </a:t>
            </a:r>
            <a:r>
              <a:rPr lang="en-US" altLang="ja-JP" sz="1400" dirty="0">
                <a:latin typeface="+mn-ea"/>
              </a:rPr>
              <a:t>introduced </a:t>
            </a:r>
            <a:r>
              <a:rPr lang="en-US" altLang="ja-JP" sz="1400" dirty="0" smtClean="0">
                <a:latin typeface="+mn-ea"/>
              </a:rPr>
              <a:t>in </a:t>
            </a:r>
            <a:r>
              <a:rPr lang="en-US" altLang="ja-JP" sz="1400" dirty="0">
                <a:latin typeface="+mn-ea"/>
              </a:rPr>
              <a:t>(5/7).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419840" y="3933070"/>
            <a:ext cx="3234750" cy="1358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05735" y="2098478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Conductor </a:t>
            </a:r>
            <a:r>
              <a:rPr lang="en-US" altLang="ja-JP" sz="1400" dirty="0" smtClean="0">
                <a:latin typeface="+mn-ea"/>
              </a:rPr>
              <a:t>end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</a:t>
            </a:r>
            <a:r>
              <a:rPr lang="en-US" altLang="ja-JP" sz="1400" dirty="0" smtClean="0">
                <a:latin typeface="+mn-ea"/>
              </a:rPr>
              <a:t>to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arrange it.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5868180" y="3686916"/>
            <a:ext cx="786410" cy="3819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649300" y="3262291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Register </a:t>
            </a:r>
            <a:r>
              <a:rPr lang="en-US" altLang="ja-JP" dirty="0" smtClean="0"/>
              <a:t>Conductor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shown 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598744" y="3114128"/>
            <a:ext cx="981274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238205"/>
            <a:ext cx="5687693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Parallel </a:t>
            </a:r>
            <a:r>
              <a:rPr lang="en-US" altLang="ja-JP" sz="1400" dirty="0"/>
              <a:t>branch and Parallel merge are executed immediately</a:t>
            </a:r>
            <a:r>
              <a:rPr lang="en-US" altLang="ja-JP" dirty="0"/>
              <a:t>.</a:t>
            </a:r>
            <a:r>
              <a:rPr lang="en-US" altLang="ja-JP" sz="1400" dirty="0"/>
              <a:t> 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Movement </a:t>
            </a:r>
            <a:r>
              <a:rPr lang="en-US" altLang="ja-JP" sz="1400" dirty="0">
                <a:latin typeface="+mn-ea"/>
              </a:rPr>
              <a:t>and Function can be executed </a:t>
            </a:r>
            <a:r>
              <a:rPr lang="en-US" altLang="ja-JP" sz="1400" dirty="0" smtClean="0">
                <a:latin typeface="+mn-ea"/>
              </a:rPr>
              <a:t>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The </a:t>
            </a:r>
            <a:r>
              <a:rPr lang="en-US" altLang="ja-JP" sz="1400" dirty="0">
                <a:latin typeface="+mn-ea"/>
              </a:rPr>
              <a:t>number of parallel processes can be specified.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563861" y="2078266"/>
            <a:ext cx="3045266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drop Parallel </a:t>
            </a:r>
            <a:r>
              <a:rPr lang="en-US" altLang="ja-JP" sz="1400" dirty="0" smtClean="0">
                <a:latin typeface="+mn-ea"/>
              </a:rPr>
              <a:t>branch and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en-US" altLang="ja-JP" sz="1400" dirty="0">
                <a:latin typeface="+mn-ea"/>
              </a:rPr>
              <a:t>Parallel merge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</a:t>
            </a:r>
            <a:r>
              <a:rPr lang="en-US" altLang="ja-JP" sz="1400" dirty="0" smtClean="0">
                <a:latin typeface="+mn-ea"/>
              </a:rPr>
              <a:t>the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"Function" tab to arrange it. 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483710" y="3114128"/>
            <a:ext cx="792110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1692619" y="3225269"/>
            <a:ext cx="540556" cy="1206173"/>
          </a:xfrm>
          <a:prstGeom prst="curvedRightArrow">
            <a:avLst>
              <a:gd name="adj1" fmla="val 25000"/>
              <a:gd name="adj2" fmla="val 50000"/>
              <a:gd name="adj3" fmla="val 406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/>
              <a:t>Conductor execution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56216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 execution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smtClean="0"/>
              <a:t>Conductor“ menu </a:t>
            </a:r>
            <a:r>
              <a:rPr lang="en-US" altLang="ja-JP" dirty="0"/>
              <a:t>group &gt;&gt; "Conductor execution" </a:t>
            </a:r>
            <a:r>
              <a:rPr lang="en-US" altLang="ja-JP" dirty="0" smtClean="0"/>
              <a:t>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Determine the execution date and time from the "Schedule date/time" item in the "Conductor [list]" submenu.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</a:t>
            </a:r>
            <a:r>
              <a:rPr lang="en-US" altLang="ja-JP" sz="1200" dirty="0" smtClean="0"/>
              <a:t>"Conductor_1" </a:t>
            </a:r>
            <a:r>
              <a:rPr lang="en-US" altLang="ja-JP" sz="1200" dirty="0"/>
              <a:t>in the "Conductor name" </a:t>
            </a:r>
            <a:r>
              <a:rPr lang="en-US" altLang="ja-JP" sz="1200" dirty="0" smtClean="0"/>
              <a:t>, </a:t>
            </a:r>
            <a:r>
              <a:rPr lang="en-US" altLang="ja-JP" sz="1200" dirty="0"/>
              <a:t>"Conductor [List]" submenu items.</a:t>
            </a:r>
            <a:endParaRPr lang="en-US" altLang="ja-JP" sz="120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"operation" in the "operation </a:t>
            </a:r>
            <a:r>
              <a:rPr lang="en-US" altLang="ja-JP" sz="1200" dirty="0" smtClean="0"/>
              <a:t>name“ , </a:t>
            </a:r>
            <a:r>
              <a:rPr lang="en-US" altLang="ja-JP" sz="1200" dirty="0"/>
              <a:t>"operation [list]" submenu items.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Click the "Execute" button.</a:t>
            </a:r>
            <a:endParaRPr lang="en-US" altLang="ja-JP" sz="12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749020"/>
            <a:ext cx="8276167" cy="370416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27" y="3840735"/>
            <a:ext cx="3824775" cy="2620574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 bwMode="auto">
          <a:xfrm>
            <a:off x="5319100" y="6309400"/>
            <a:ext cx="438064" cy="13333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844736" y="6232341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4</a:t>
            </a:r>
          </a:p>
        </p:txBody>
      </p:sp>
      <p:sp>
        <p:nvSpPr>
          <p:cNvPr id="47" name="角丸四角形 46"/>
          <p:cNvSpPr/>
          <p:nvPr/>
        </p:nvSpPr>
        <p:spPr bwMode="auto">
          <a:xfrm>
            <a:off x="1479396" y="3333212"/>
            <a:ext cx="1008140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506451" y="2836961"/>
            <a:ext cx="2861485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latin typeface="+mn-ea"/>
              </a:rPr>
              <a:t>Select the value for below</a:t>
            </a:r>
            <a:endParaRPr kumimoji="1" lang="ja-JP" altLang="en-US" sz="1200">
              <a:latin typeface="+mn-ea"/>
            </a:endParaRPr>
          </a:p>
        </p:txBody>
      </p:sp>
      <p:pic>
        <p:nvPicPr>
          <p:cNvPr id="4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672" y="3180730"/>
            <a:ext cx="2625256" cy="540468"/>
          </a:xfrm>
          <a:prstGeom prst="rect">
            <a:avLst/>
          </a:prstGeom>
        </p:spPr>
      </p:pic>
      <p:sp>
        <p:nvSpPr>
          <p:cNvPr id="50" name="円形吹き出し 49"/>
          <p:cNvSpPr/>
          <p:nvPr/>
        </p:nvSpPr>
        <p:spPr bwMode="auto">
          <a:xfrm>
            <a:off x="2355680" y="2704276"/>
            <a:ext cx="301542" cy="312200"/>
          </a:xfrm>
          <a:prstGeom prst="wedgeEllipseCallout">
            <a:avLst>
              <a:gd name="adj1" fmla="val -108663"/>
              <a:gd name="adj2" fmla="val 15955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latin typeface="+mn-ea"/>
              </a:rPr>
              <a:t>１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674220" y="4600635"/>
            <a:ext cx="1838928" cy="1781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74220" y="5766413"/>
            <a:ext cx="1838928" cy="1324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2411090" y="4139879"/>
            <a:ext cx="2520960" cy="118978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latin typeface="+mn-ea"/>
              </a:rPr>
              <a:t>Select the value for below</a:t>
            </a:r>
            <a:endParaRPr lang="ja-JP" altLang="en-US" sz="1200">
              <a:latin typeface="+mn-ea"/>
            </a:endParaRPr>
          </a:p>
          <a:p>
            <a:pPr algn="ctr"/>
            <a:endParaRPr kumimoji="1" lang="ja-JP" altLang="en-US" sz="1200">
              <a:latin typeface="+mn-ea"/>
            </a:endParaRPr>
          </a:p>
        </p:txBody>
      </p:sp>
      <p:pic>
        <p:nvPicPr>
          <p:cNvPr id="56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17" y="4483649"/>
            <a:ext cx="2284913" cy="655523"/>
          </a:xfrm>
          <a:prstGeom prst="rect">
            <a:avLst/>
          </a:prstGeom>
        </p:spPr>
      </p:pic>
      <p:sp>
        <p:nvSpPr>
          <p:cNvPr id="57" name="円形吹き出し 56"/>
          <p:cNvSpPr/>
          <p:nvPr/>
        </p:nvSpPr>
        <p:spPr bwMode="auto">
          <a:xfrm>
            <a:off x="2133390" y="3957142"/>
            <a:ext cx="301542" cy="312200"/>
          </a:xfrm>
          <a:prstGeom prst="wedgeEllipseCallout">
            <a:avLst>
              <a:gd name="adj1" fmla="val -57360"/>
              <a:gd name="adj2" fmla="val 1462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2331323" y="5512400"/>
            <a:ext cx="2754691" cy="102665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latin typeface="+mn-ea"/>
              </a:rPr>
              <a:t>Select the value for below</a:t>
            </a:r>
            <a:endParaRPr kumimoji="1" lang="ja-JP" altLang="en-US" sz="1200">
              <a:latin typeface="+mn-ea"/>
            </a:endParaRPr>
          </a:p>
        </p:txBody>
      </p:sp>
      <p:pic>
        <p:nvPicPr>
          <p:cNvPr id="69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7601" y="5795277"/>
            <a:ext cx="2532598" cy="540468"/>
          </a:xfrm>
          <a:prstGeom prst="rect">
            <a:avLst/>
          </a:prstGeom>
        </p:spPr>
      </p:pic>
      <p:sp>
        <p:nvSpPr>
          <p:cNvPr id="70" name="円形吹き出し 69"/>
          <p:cNvSpPr/>
          <p:nvPr/>
        </p:nvSpPr>
        <p:spPr bwMode="auto">
          <a:xfrm>
            <a:off x="2110158" y="5333107"/>
            <a:ext cx="301542" cy="312200"/>
          </a:xfrm>
          <a:prstGeom prst="wedgeEllipseCallout">
            <a:avLst>
              <a:gd name="adj1" fmla="val -53547"/>
              <a:gd name="adj2" fmla="val 9137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3</a:t>
            </a:r>
            <a:endParaRPr kumimoji="1" lang="ja-JP" altLang="en-US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1" y="2008710"/>
            <a:ext cx="5772169" cy="2307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 Conductor confirmation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Conductor confirmation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en-US" altLang="ja-JP" dirty="0" smtClean="0"/>
              <a:t>Selecting a </a:t>
            </a:r>
            <a:r>
              <a:rPr lang="en-US" altLang="ja-JP" dirty="0" smtClean="0"/>
              <a:t>running or </a:t>
            </a:r>
            <a:r>
              <a:rPr lang="en-US" altLang="ja-JP" dirty="0" smtClean="0"/>
              <a:t>an already executed movement </a:t>
            </a:r>
            <a:br>
              <a:rPr lang="en-US" altLang="ja-JP" dirty="0" smtClean="0"/>
            </a:br>
            <a:r>
              <a:rPr lang="en-US" altLang="ja-JP" dirty="0" smtClean="0"/>
              <a:t>will move you to a screen where you can check the logs </a:t>
            </a:r>
            <a:r>
              <a:rPr lang="en-US" altLang="ja-JP" smtClean="0"/>
              <a:t>and the operation </a:t>
            </a:r>
            <a:r>
              <a:rPr lang="en-US" altLang="ja-JP" dirty="0" smtClean="0"/>
              <a:t>status.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87530" y="2636890"/>
            <a:ext cx="100814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3036422">
            <a:off x="2382254" y="1753855"/>
            <a:ext cx="2435222" cy="2565970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90" y="3163596"/>
            <a:ext cx="3816530" cy="32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7" y="1990208"/>
            <a:ext cx="7921100" cy="38863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T</a:t>
            </a:r>
            <a:r>
              <a:rPr lang="en-US" altLang="ja-JP" sz="1800" dirty="0" smtClean="0"/>
              <a:t>he </a:t>
            </a:r>
            <a:r>
              <a:rPr lang="en-US" altLang="ja-JP" sz="1800" dirty="0"/>
              <a:t>"</a:t>
            </a:r>
            <a:r>
              <a:rPr lang="en-US" altLang="ja-JP" sz="1800" b="1" dirty="0"/>
              <a:t>Conductor</a:t>
            </a:r>
            <a:r>
              <a:rPr lang="en-US" altLang="ja-JP" sz="1800" dirty="0" smtClean="0"/>
              <a:t>" </a:t>
            </a:r>
            <a:r>
              <a:rPr lang="en-US" altLang="ja-JP" sz="1800" dirty="0"/>
              <a:t>menu group </a:t>
            </a:r>
            <a:r>
              <a:rPr lang="en-US" altLang="ja-JP" sz="1800" dirty="0" smtClean="0"/>
              <a:t>is explained </a:t>
            </a:r>
            <a:r>
              <a:rPr lang="en-US" altLang="ja-JP" sz="1800" dirty="0"/>
              <a:t>in this document.</a:t>
            </a:r>
            <a:endParaRPr lang="en-US" altLang="ja-JP" sz="1600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/>
              <a:t>About this document</a:t>
            </a:r>
            <a:endParaRPr lang="en-US" kern="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779890" y="2924930"/>
            <a:ext cx="576080" cy="6480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 Conductor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7" y="3617218"/>
            <a:ext cx="8216563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/>
              <a:t>Scenario 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The Scenario used in this document is as following.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Ansible</a:t>
            </a:r>
            <a:r>
              <a:rPr lang="en-US" altLang="ja-JP" dirty="0"/>
              <a:t> driver is required to proceed with the scenario, so in this scenario, we will explain using </a:t>
            </a:r>
            <a:r>
              <a:rPr lang="en-US" altLang="ja-JP" dirty="0" err="1"/>
              <a:t>Ansible</a:t>
            </a:r>
            <a:r>
              <a:rPr lang="en-US" altLang="ja-JP" dirty="0"/>
              <a:t>-Legacy.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1080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</a:t>
            </a:r>
            <a:r>
              <a:rPr lang="en-US" altLang="ja-JP" b="1" dirty="0" smtClean="0"/>
              <a:t>Register interface information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Check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</a:t>
            </a:r>
            <a:r>
              <a:rPr kumimoji="1" lang="en-US" altLang="ja-JP" b="1" dirty="0" smtClean="0">
                <a:latin typeface="+mn-ea"/>
              </a:rPr>
              <a:t>Register operation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</a:t>
            </a:r>
            <a:r>
              <a:rPr kumimoji="1" lang="en-US" altLang="ja-JP" b="1" dirty="0" smtClean="0">
                <a:latin typeface="+mn-ea"/>
              </a:rPr>
              <a:t>Check execution history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</a:t>
            </a:r>
            <a:r>
              <a:rPr lang="en-US" altLang="ja-JP" b="1" dirty="0" smtClean="0">
                <a:latin typeface="+mn-ea"/>
              </a:rPr>
              <a:t>Check </a:t>
            </a:r>
            <a:r>
              <a:rPr lang="en-US" altLang="ja-JP" b="1" dirty="0">
                <a:latin typeface="+mn-ea"/>
              </a:rPr>
              <a:t>execution result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Execution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Check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</a:t>
            </a:r>
            <a:r>
              <a:rPr kumimoji="1" lang="en-US" altLang="ja-JP" b="1" dirty="0" smtClean="0">
                <a:latin typeface="+mn-ea"/>
              </a:rPr>
              <a:t>Register device information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Register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Register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796170" y="1720355"/>
            <a:ext cx="252035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Basic console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796170" y="2609259"/>
            <a:ext cx="2271173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    Various </a:t>
            </a:r>
            <a:r>
              <a:rPr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river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2016336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In order to experience the Conductor </a:t>
            </a:r>
            <a:r>
              <a:rPr lang="en-US" altLang="ja-JP" dirty="0" smtClean="0"/>
              <a:t>functions</a:t>
            </a:r>
            <a:r>
              <a:rPr lang="en-US" altLang="ja-JP" dirty="0"/>
              <a:t> in this </a:t>
            </a:r>
            <a:r>
              <a:rPr lang="en-US" altLang="ja-JP" dirty="0" smtClean="0"/>
              <a:t>document, </a:t>
            </a:r>
            <a:r>
              <a:rPr lang="en-US" altLang="ja-JP" dirty="0"/>
              <a:t>we will create a Conductor similar to the following flowchart.</a:t>
            </a:r>
            <a:endParaRPr lang="en-US" altLang="ja-JP" dirty="0" smtClean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Flowchart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25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Features of Conductor function</a:t>
            </a:r>
            <a:endParaRPr lang="en-US" altLang="ja-JP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①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 smtClean="0"/>
              <a:t>Conditional branch function according to the success/end judgment of pre-processing.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②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Registered Operation/Conductor Call function</a:t>
            </a:r>
            <a:r>
              <a:rPr lang="en-US" altLang="ja-JP" kern="0" dirty="0" smtClean="0"/>
              <a:t>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③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Movement parallel processing function.</a:t>
            </a:r>
          </a:p>
          <a:p>
            <a:pPr marL="180000" lvl="1" indent="0">
              <a:buNone/>
            </a:pPr>
            <a:endParaRPr lang="ja-JP" altLang="en-US" sz="1800" kern="0" dirty="0"/>
          </a:p>
          <a:p>
            <a:pPr marL="0" indent="0">
              <a:buNone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ja-JP" kern="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952235"/>
            <a:ext cx="3725333" cy="422275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1835619" y="1916790"/>
            <a:ext cx="1944271" cy="25203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1838639" y="1922490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835619" y="4670023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39440" y="4946088"/>
            <a:ext cx="2448340" cy="7157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55470" y="3717040"/>
            <a:ext cx="775049" cy="7159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gray">
          <a:xfrm>
            <a:off x="-21300" y="368237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Create </a:t>
            </a:r>
            <a:r>
              <a:rPr lang="en-US" altLang="ja-JP" b="1" dirty="0" err="1" smtClean="0"/>
              <a:t>IaC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en-US" altLang="ja-JP" sz="1800" dirty="0" smtClean="0"/>
              <a:t>In this</a:t>
            </a:r>
            <a:r>
              <a:rPr lang="en-US" altLang="ja-JP" sz="1800" dirty="0"/>
              <a:t> scenario, </a:t>
            </a:r>
            <a:r>
              <a:rPr lang="en-US" altLang="ja-JP" sz="1800" dirty="0" err="1"/>
              <a:t>Ansible</a:t>
            </a:r>
            <a:r>
              <a:rPr lang="en-US" altLang="ja-JP" sz="1800" dirty="0"/>
              <a:t>-Legacy is explained </a:t>
            </a:r>
            <a:r>
              <a:rPr lang="en-US" altLang="ja-JP" sz="1800" dirty="0" smtClean="0"/>
              <a:t>with the use of</a:t>
            </a:r>
            <a:r>
              <a:rPr lang="en-US" altLang="ja-JP" sz="1800" dirty="0"/>
              <a:t> an example</a:t>
            </a:r>
            <a:r>
              <a:rPr lang="en-US" altLang="ja-JP" sz="1800" dirty="0" smtClean="0"/>
              <a:t>.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Save the following </a:t>
            </a:r>
            <a:r>
              <a:rPr lang="en-US" altLang="ja-JP" sz="1800" dirty="0" err="1">
                <a:solidFill>
                  <a:srgbClr val="FF0000"/>
                </a:solidFill>
              </a:rPr>
              <a:t>IaC</a:t>
            </a:r>
            <a:r>
              <a:rPr lang="en-US" altLang="ja-JP" sz="1800" dirty="0">
                <a:solidFill>
                  <a:srgbClr val="FF0000"/>
                </a:solidFill>
              </a:rPr>
              <a:t> as </a:t>
            </a:r>
            <a:r>
              <a:rPr lang="en-US" altLang="ja-JP" sz="1800" dirty="0" smtClean="0">
                <a:solidFill>
                  <a:srgbClr val="FF0000"/>
                </a:solidFill>
              </a:rPr>
              <a:t>an 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en-US" altLang="ja-JP" sz="1800" dirty="0">
                <a:solidFill>
                  <a:srgbClr val="FF0000"/>
                </a:solidFill>
              </a:rPr>
              <a:t> file for each module.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288000" lvl="2" indent="0"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Character code is "UTF-8", Newline code is "LF", file name extension is "</a:t>
            </a:r>
            <a:r>
              <a:rPr lang="en-US" altLang="ja-JP" dirty="0" err="1">
                <a:solidFill>
                  <a:srgbClr val="FF0000"/>
                </a:solidFill>
              </a:rPr>
              <a:t>yml"format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Please </a:t>
            </a:r>
            <a:r>
              <a:rPr lang="en-US" altLang="ja-JP" dirty="0">
                <a:solidFill>
                  <a:srgbClr val="FF0000"/>
                </a:solidFill>
              </a:rPr>
              <a:t>be careful about </a:t>
            </a:r>
            <a:r>
              <a:rPr lang="en-US" altLang="ja-JP" dirty="0" smtClean="0">
                <a:solidFill>
                  <a:srgbClr val="FF0000"/>
                </a:solidFill>
              </a:rPr>
              <a:t>indents.</a:t>
            </a:r>
            <a:endParaRPr lang="ja-JP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420788"/>
            <a:ext cx="6408890" cy="388830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 VAR_dir_name_1 }}</a:t>
            </a:r>
            <a:endParaRPr lang="en-US" altLang="ja-JP" sz="1400" dirty="0"/>
          </a:p>
          <a:p>
            <a:r>
              <a:rPr lang="en-US" altLang="ja-JP" sz="1400" dirty="0"/>
              <a:t>    state=directory</a:t>
            </a:r>
          </a:p>
          <a:p>
            <a:r>
              <a:rPr lang="en-US" altLang="ja-JP" sz="1400" dirty="0"/>
              <a:t>    mode=0755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state=touch</a:t>
            </a:r>
            <a:endParaRPr lang="en-US" altLang="ja-JP" sz="1400" dirty="0"/>
          </a:p>
          <a:p>
            <a:r>
              <a:rPr lang="en-US" altLang="ja-JP" sz="1400" dirty="0"/>
              <a:t>    mode=0755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784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Create </a:t>
            </a:r>
            <a:r>
              <a:rPr lang="en-US" altLang="ja-JP" b="1" dirty="0" err="1"/>
              <a:t>IaC</a:t>
            </a:r>
            <a:r>
              <a:rPr lang="en-US" altLang="ja-JP" b="1" dirty="0"/>
              <a:t>(2/2</a:t>
            </a:r>
            <a:r>
              <a:rPr lang="en-US" altLang="ja-JP" b="1" dirty="0" smtClean="0"/>
              <a:t>)</a:t>
            </a:r>
            <a:br>
              <a:rPr lang="en-US" altLang="ja-JP" b="1" dirty="0" smtClean="0"/>
            </a:br>
            <a:r>
              <a:rPr lang="en-US" altLang="ja-JP" sz="1600" dirty="0"/>
              <a:t>Similarly</a:t>
            </a:r>
            <a:r>
              <a:rPr lang="en-US" altLang="ja-JP" sz="1600" dirty="0" smtClean="0"/>
              <a:t>, save </a:t>
            </a:r>
            <a:r>
              <a:rPr lang="en-US" altLang="ja-JP" sz="1600" dirty="0"/>
              <a:t>the following </a:t>
            </a:r>
            <a:r>
              <a:rPr lang="en-US" altLang="ja-JP" sz="1600" dirty="0" err="1">
                <a:solidFill>
                  <a:srgbClr val="FF0000"/>
                </a:solidFill>
              </a:rPr>
              <a:t>IaC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as </a:t>
            </a:r>
            <a:r>
              <a:rPr lang="en-US" altLang="ja-JP" sz="1600" dirty="0" err="1">
                <a:solidFill>
                  <a:srgbClr val="FF0000"/>
                </a:solidFill>
              </a:rPr>
              <a:t>yml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files </a:t>
            </a:r>
            <a:r>
              <a:rPr lang="en-US" altLang="ja-JP" sz="1600" dirty="0"/>
              <a:t>for each module.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68041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smtClean="0"/>
              <a:t>  path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VAR_dir_name_2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owner=root</a:t>
            </a:r>
          </a:p>
          <a:p>
            <a:r>
              <a:rPr lang="en-US" altLang="ja-JP" sz="1400" dirty="0"/>
              <a:t>    group=root</a:t>
            </a:r>
          </a:p>
          <a:p>
            <a:r>
              <a:rPr lang="en-US" altLang="ja-JP" sz="1400" dirty="0"/>
              <a:t>    mode=0644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content= </a:t>
            </a:r>
            <a:r>
              <a:rPr lang="en-US" altLang="ja-JP" sz="1400" dirty="0" smtClean="0"/>
              <a:t>{{</a:t>
            </a:r>
            <a:r>
              <a:rPr lang="en-US" altLang="ja-JP" sz="1400" dirty="0"/>
              <a:t>VAR_edit_param_1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</a:t>
            </a:r>
            <a:r>
              <a:rPr lang="en-US" altLang="ja-JP" sz="1400" dirty="0" err="1"/>
              <a:t>VAR_message_text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7218118" y="478095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Created image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55" y="5075705"/>
            <a:ext cx="4096321" cy="16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1941</Words>
  <Application>Microsoft Office PowerPoint</Application>
  <PresentationFormat>画面に合わせる (4:3)</PresentationFormat>
  <Paragraphs>380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About Conductor</vt:lpstr>
      <vt:lpstr>2.1　Scenario (1/2)</vt:lpstr>
      <vt:lpstr>2.1　Scenario (2/2)</vt:lpstr>
      <vt:lpstr>2.2　Preparation</vt:lpstr>
      <vt:lpstr>2.2　Preparation</vt:lpstr>
      <vt:lpstr>3. Operation</vt:lpstr>
      <vt:lpstr>3.1　Register Target host </vt:lpstr>
      <vt:lpstr>3.2　Register operation</vt:lpstr>
      <vt:lpstr>3.3　Register IaC (1/2)</vt:lpstr>
      <vt:lpstr>3.3　Register IaC (2/2)</vt:lpstr>
      <vt:lpstr>3.4　Register Movement (1/2)</vt:lpstr>
      <vt:lpstr>3.4　 Register Movement (2/2)</vt:lpstr>
      <vt:lpstr>3.5　 Register Movement details (1/2)</vt:lpstr>
      <vt:lpstr>3.5　 Register Movement details (2/2)</vt:lpstr>
      <vt:lpstr>3.6 Register Movement and Host connected to the operation </vt:lpstr>
      <vt:lpstr>3.7　 Substitution value list(1/2)</vt:lpstr>
      <vt:lpstr>3.7　 Substitution value list (2/2)</vt:lpstr>
      <vt:lpstr>3.8　 Register Conductor (1/7)</vt:lpstr>
      <vt:lpstr>3.8　Register Conductor(2/7)</vt:lpstr>
      <vt:lpstr>3.8　Register Conductor(3/7)</vt:lpstr>
      <vt:lpstr>3.8　 Register Conductor(4/7)</vt:lpstr>
      <vt:lpstr>3.8　 Register Conductor (5/7)</vt:lpstr>
      <vt:lpstr>3.8　 Register Conductor (6/7)</vt:lpstr>
      <vt:lpstr>3.8　 Register Conductor (7/7)</vt:lpstr>
      <vt:lpstr>3.9　Conductor execution</vt:lpstr>
      <vt:lpstr>3.10 Conductor confirmation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2021-06-17T04:29:24Z</dcterms:modified>
</cp:coreProperties>
</file>