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23" r:id="rId27"/>
    <p:sldId id="524" r:id="rId28"/>
    <p:sldId id="533" r:id="rId29"/>
    <p:sldId id="534" r:id="rId30"/>
    <p:sldId id="535" r:id="rId31"/>
    <p:sldId id="552" r:id="rId32"/>
    <p:sldId id="553" r:id="rId33"/>
    <p:sldId id="539" r:id="rId34"/>
    <p:sldId id="554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51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674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2021/10/12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1.8.0 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en-US" altLang="ja-JP" dirty="0" smtClean="0"/>
              <a:t>	</a:t>
            </a:r>
            <a:r>
              <a:rPr lang="en-US" altLang="ja-JP" dirty="0" smtClean="0"/>
              <a:t>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</a:t>
            </a:r>
            <a:r>
              <a:rPr lang="en-US" altLang="ja-JP" dirty="0" smtClean="0"/>
              <a:t> (for </a:t>
            </a:r>
            <a:r>
              <a:rPr lang="en-US" altLang="ja-JP" dirty="0" smtClean="0"/>
              <a:t>cloud </a:t>
            </a:r>
            <a:r>
              <a:rPr lang="en-US" altLang="ja-JP" dirty="0" smtClean="0"/>
              <a:t>environments) 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694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(AWS/RHUI2) 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 (AWS/RHUI3) 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AWS/RHUI2) 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RHUI2) 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 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AWS/RHUI3) 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(using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RHUI3) 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</a:t>
            </a:r>
            <a:r>
              <a:rPr lang="en-US" altLang="ja-JP" sz="1400" dirty="0" smtClean="0"/>
              <a:t> (online)  </a:t>
            </a:r>
            <a:r>
              <a:rPr lang="en-US" altLang="ja-JP" sz="1400" dirty="0" smtClean="0"/>
              <a:t>via internet, then compress installation package and libraries in to one installation </a:t>
            </a:r>
            <a:r>
              <a:rPr lang="en-US" altLang="ja-JP" sz="1400" dirty="0" smtClean="0"/>
              <a:t>package (for offline) 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</a:t>
            </a:r>
            <a:r>
              <a:rPr lang="en-US" altLang="ja-JP" sz="1400" dirty="0" smtClean="0"/>
              <a:t> (for offline)  </a:t>
            </a:r>
            <a:r>
              <a:rPr lang="en-US" altLang="ja-JP" sz="1400" dirty="0" smtClean="0"/>
              <a:t>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</a:t>
            </a:r>
            <a:r>
              <a:rPr lang="en-US" altLang="ja-JP" sz="1400" dirty="0" smtClean="0"/>
              <a:t> (for offline) , </a:t>
            </a:r>
            <a:r>
              <a:rPr lang="en-US" altLang="ja-JP" sz="1400" dirty="0" smtClean="0"/>
              <a:t>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(for offline) 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</a:t>
                      </a:r>
                      <a:r>
                        <a:rPr lang="en-US" altLang="ja-JP" sz="900" kern="100" dirty="0" smtClean="0">
                          <a:effectLst/>
                        </a:rPr>
                        <a:t>path</a:t>
                      </a:r>
                      <a:r>
                        <a:rPr lang="en-US" sz="900" kern="100" dirty="0" smtClean="0">
                          <a:effectLst/>
                        </a:rPr>
                        <a:t>) 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 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</a:t>
                      </a:r>
                      <a:r>
                        <a:rPr lang="en-US" altLang="ja-JP" sz="900" kern="100" dirty="0" smtClean="0">
                          <a:effectLst/>
                        </a:rPr>
                        <a:t>path</a:t>
                      </a:r>
                      <a:r>
                        <a:rPr lang="en-US" sz="900" kern="100" dirty="0" smtClean="0">
                          <a:effectLst/>
                        </a:rPr>
                        <a:t>) 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</a:t>
            </a:r>
            <a:r>
              <a:rPr lang="en-US" altLang="ja-JP" dirty="0" smtClean="0"/>
              <a:t> (offline) 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 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</a:t>
              </a: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(offline) 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(for offline)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</a:t>
            </a:r>
            <a:r>
              <a:rPr lang="en-US" altLang="ja-JP" dirty="0" smtClean="0">
                <a:solidFill>
                  <a:srgbClr val="FF0000"/>
                </a:solidFill>
              </a:rPr>
              <a:t>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 </a:t>
            </a:r>
            <a:r>
              <a:rPr lang="en-US" altLang="ja-JP" dirty="0">
                <a:solidFill>
                  <a:srgbClr val="FF0000"/>
                </a:solidFill>
              </a:rPr>
              <a:t>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</a:t>
            </a:r>
            <a:r>
              <a:rPr lang="en-US" altLang="ja-JP" dirty="0" smtClean="0"/>
              <a:t>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.</a:t>
            </a:r>
            <a:endParaRPr lang="en-US" altLang="ja-JP" dirty="0" smtClean="0"/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 smtClean="0"/>
              <a:t>gather_library</a:t>
            </a:r>
            <a:r>
              <a:rPr lang="en-US" altLang="ja-JP" dirty="0" smtClean="0"/>
              <a:t>“.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0404"/>
              </p:ext>
            </p:extLst>
          </p:nvPr>
        </p:nvGraphicFramePr>
        <p:xfrm>
          <a:off x="538952" y="2541825"/>
          <a:ext cx="8065121" cy="385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install_mode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900" kern="100" dirty="0" err="1" smtClean="0">
                          <a:effectLst/>
                        </a:rPr>
                        <a:t>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 mode settings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offline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Gather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library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Install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 </a:t>
                      </a:r>
                      <a:r>
                        <a:rPr lang="en-US" altLang="ja-JP" sz="900" kern="100" dirty="0" smtClean="0">
                          <a:effectLst/>
                        </a:rPr>
                        <a:t>library </a:t>
                      </a:r>
                      <a:r>
                        <a:rPr lang="en-US" altLang="ja-JP" sz="900" kern="100" dirty="0" smtClean="0">
                          <a:effectLst/>
                        </a:rPr>
                        <a:t>install) 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Update 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(Without </a:t>
                      </a:r>
                      <a:r>
                        <a:rPr lang="en-US" altLang="ja-JP" sz="900" kern="100" dirty="0" smtClean="0">
                          <a:effectLst/>
                        </a:rPr>
                        <a:t>library </a:t>
                      </a:r>
                      <a:r>
                        <a:rPr lang="en-US" altLang="ja-JP" sz="900" kern="100" dirty="0" smtClean="0">
                          <a:effectLst/>
                        </a:rPr>
                        <a:t>install) 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・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</a:t>
                      </a:r>
                      <a:r>
                        <a:rPr lang="ja-JP" altLang="en-US" sz="900" kern="100" dirty="0" smtClean="0">
                          <a:effectLst/>
                        </a:rPr>
                        <a:t>：</a:t>
                      </a:r>
                      <a:r>
                        <a:rPr lang="en-US" altLang="ja-JP" sz="9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9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ita_directory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directory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by all users.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ita_language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en_US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display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language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(Japanese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900" kern="100" dirty="0" smtClean="0">
                          <a:effectLst/>
                        </a:rPr>
                        <a:t>) </a:t>
                      </a:r>
                      <a:r>
                        <a:rPr lang="ja-JP" altLang="ja-JP" sz="900" kern="100" dirty="0" smtClean="0">
                          <a:effectLst/>
                        </a:rPr>
                        <a:t>／</a:t>
                      </a:r>
                      <a:r>
                        <a:rPr lang="en-US" altLang="ja-JP" sz="900" kern="100" dirty="0" smtClean="0">
                          <a:effectLst/>
                        </a:rPr>
                        <a:t>English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</a:t>
                      </a:r>
                      <a:r>
                        <a:rPr lang="en-US" altLang="ja-JP" sz="9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900" kern="100" dirty="0" smtClean="0">
                          <a:effectLst/>
                        </a:rPr>
                        <a:t>) ) 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linux_os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100" dirty="0" smtClean="0">
                          <a:effectLst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gather Server </a:t>
                      </a:r>
                      <a:r>
                        <a:rPr lang="en-US" altLang="ja-JP" sz="1050" kern="100" dirty="0" smtClean="0">
                          <a:effectLst/>
                        </a:rPr>
                        <a:t>OS</a:t>
                      </a:r>
                      <a:r>
                        <a:rPr lang="en-US" altLang="ja-JP" sz="800" kern="100" dirty="0" smtClean="0">
                          <a:effectLst/>
                        </a:rPr>
                        <a:t> ("</a:t>
                      </a:r>
                      <a:r>
                        <a:rPr lang="en-US" altLang="ja-JP" sz="8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800" kern="100" dirty="0" smtClean="0">
                          <a:effectLst/>
                        </a:rPr>
                        <a:t>“) 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yes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9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9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://mariadb.org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9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 (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://mariadb.org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/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</a:t>
                      </a:r>
                      <a:r>
                        <a:rPr lang="en-US" altLang="ja-JP" sz="9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9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3</a:t>
            </a:r>
            <a:r>
              <a:rPr lang="en-US" altLang="ja-JP" dirty="0" smtClean="0"/>
              <a:t>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 (installation </a:t>
            </a:r>
            <a:r>
              <a:rPr lang="en-US" altLang="ja-JP" dirty="0" smtClean="0"/>
              <a:t>file extract </a:t>
            </a:r>
            <a:r>
              <a:rPr lang="en-US" altLang="ja-JP" dirty="0" smtClean="0"/>
              <a:t>path) /</a:t>
            </a:r>
            <a:r>
              <a:rPr lang="en-US" altLang="ja-JP" dirty="0" smtClean="0"/>
              <a:t>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</a:t>
            </a:r>
            <a:r>
              <a:rPr lang="en-US" altLang="ja-JP" dirty="0" smtClean="0"/>
              <a:t> (for offline)  </a:t>
            </a:r>
            <a:r>
              <a:rPr lang="en-US" altLang="ja-JP" dirty="0" smtClean="0"/>
              <a:t>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</a:t>
            </a:r>
            <a:r>
              <a:rPr lang="en-US" altLang="ja-JP" sz="1900" dirty="0" smtClean="0">
                <a:solidFill>
                  <a:srgbClr val="FF0000"/>
                </a:solidFill>
              </a:rPr>
              <a:t> (Offline environment) </a:t>
            </a:r>
            <a:endParaRPr lang="en-US" altLang="ja-JP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</a:t>
            </a:r>
            <a:r>
              <a:rPr lang="en-US" altLang="ja-JP" dirty="0" smtClean="0"/>
              <a:t>package (for offline)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Extract installation </a:t>
            </a:r>
            <a:r>
              <a:rPr lang="en-US" altLang="ja-JP" dirty="0" smtClean="0"/>
              <a:t>package (for offline)  </a:t>
            </a:r>
            <a:r>
              <a:rPr lang="en-US" altLang="ja-JP" dirty="0" smtClean="0"/>
              <a:t>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ita_Ver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33961"/>
              </p:ext>
            </p:extLst>
          </p:nvPr>
        </p:nvGraphicFramePr>
        <p:xfrm>
          <a:off x="538952" y="2369355"/>
          <a:ext cx="8065121" cy="420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7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 </a:t>
                      </a:r>
                      <a:r>
                        <a:rPr lang="en-US" altLang="ja-JP" sz="800" kern="100" dirty="0" smtClean="0">
                          <a:effectLst/>
                        </a:rPr>
                        <a:t>library </a:t>
                      </a:r>
                      <a:r>
                        <a:rPr lang="en-US" altLang="ja-JP" sz="800" kern="100" dirty="0" smtClean="0">
                          <a:effectLst/>
                        </a:rPr>
                        <a:t>install) 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(Without </a:t>
                      </a:r>
                      <a:r>
                        <a:rPr lang="en-US" altLang="ja-JP" sz="800" kern="100" dirty="0" smtClean="0">
                          <a:effectLst/>
                        </a:rPr>
                        <a:t>library </a:t>
                      </a:r>
                      <a:r>
                        <a:rPr lang="en-US" altLang="ja-JP" sz="800" kern="100" dirty="0" smtClean="0">
                          <a:effectLst/>
                        </a:rPr>
                        <a:t>install) 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</a:t>
                      </a:r>
                      <a:r>
                        <a:rPr lang="en-US" sz="1000" kern="100" baseline="0" dirty="0" smtClean="0">
                          <a:effectLst/>
                        </a:rPr>
                        <a:t>language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(Japanese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ja_JP</a:t>
                      </a:r>
                      <a:r>
                        <a:rPr lang="en-US" altLang="ja-JP" sz="800" kern="100" dirty="0" smtClean="0">
                          <a:effectLst/>
                        </a:rPr>
                        <a:t>) 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altLang="en-US" sz="8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</a:t>
                      </a:r>
                      <a:r>
                        <a:rPr lang="en-US" sz="800" kern="100" dirty="0" err="1" smtClean="0">
                          <a:effectLst/>
                        </a:rPr>
                        <a:t>en_US</a:t>
                      </a:r>
                      <a:r>
                        <a:rPr lang="en-US" altLang="ja-JP" sz="800" kern="100" dirty="0" smtClean="0">
                          <a:effectLst/>
                        </a:rPr>
                        <a:t>) )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altLang="ja-JP" sz="1000" kern="100" dirty="0" smtClean="0">
                          <a:effectLst/>
                        </a:rPr>
                        <a:t> ("</a:t>
                      </a:r>
                      <a:r>
                        <a:rPr lang="en-US" altLang="ja-JP" sz="10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1000" kern="100" dirty="0" smtClean="0">
                          <a:effectLst/>
                        </a:rPr>
                        <a:t>“) </a:t>
                      </a:r>
                      <a:r>
                        <a:rPr lang="en-US" altLang="ja-JP" sz="1000" kern="100" dirty="0" smtClean="0">
                          <a:effectLst/>
                        </a:rPr>
                        <a:t/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 needed for 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Install_Offline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://mariadb.org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://mariadb.org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4281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</a:t>
            </a:r>
            <a:r>
              <a:rPr lang="en-US" altLang="ja-JP" dirty="0" smtClean="0"/>
              <a:t>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 (ita_answers.txt)  </a:t>
            </a:r>
            <a:r>
              <a:rPr lang="en-US" altLang="ja-JP" sz="1200" dirty="0" smtClean="0"/>
              <a:t>item </a:t>
            </a:r>
            <a:r>
              <a:rPr lang="en-US" altLang="ja-JP" sz="1200" dirty="0" smtClean="0"/>
              <a:t>list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(1/2) 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item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04044"/>
              </p:ext>
            </p:extLst>
          </p:nvPr>
        </p:nvGraphicFramePr>
        <p:xfrm>
          <a:off x="539440" y="2074508"/>
          <a:ext cx="8424074" cy="4227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8946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8146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4088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636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</a:t>
                      </a:r>
                      <a:r>
                        <a:rPr lang="en-US" sz="1000" kern="100" dirty="0" smtClean="0">
                          <a:effectLst/>
                          <a:latin typeface="+mj-lt"/>
                        </a:rPr>
                        <a:t> ( </a:t>
                      </a:r>
                      <a:r>
                        <a:rPr lang="en-US" sz="1000" kern="100" dirty="0" smtClean="0">
                          <a:effectLst/>
                          <a:latin typeface="+mj-lt"/>
                        </a:rPr>
                        <a:t>“yes” </a:t>
                      </a:r>
                      <a:r>
                        <a:rPr lang="en-US" sz="1000" kern="100" dirty="0" smtClean="0">
                          <a:effectLst/>
                          <a:latin typeface="+mj-lt"/>
                        </a:rPr>
                        <a:t>only) 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(used 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only when using a user specified SSL certificate. Specify an absolute 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 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(Enter 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only when using a user-specified SSL private key. Specify an absolute 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path) 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</a:t>
            </a:r>
            <a:r>
              <a:rPr lang="en-US" altLang="ja-JP" sz="1400" dirty="0" smtClean="0">
                <a:latin typeface="+mn-ea"/>
              </a:rPr>
              <a:t> (1/4) 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 (2/4) 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(3/4) 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</a:t>
            </a:r>
            <a:r>
              <a:rPr lang="en-US" altLang="ja-JP" sz="1400" dirty="0" smtClean="0">
                <a:latin typeface="+mn-ea"/>
              </a:rPr>
              <a:t> (4/4) 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(2/11)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(3/11)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(4/11)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(5/11)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(6/11)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(7/11)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(8/11) 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(9/11) 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(10/11) 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(11/11) 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(5/6) 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(6/6) 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</a:t>
            </a:r>
            <a:r>
              <a:rPr lang="en-US" altLang="zh-TW" sz="1400" dirty="0" smtClean="0">
                <a:latin typeface="+mn-ea"/>
              </a:rPr>
              <a:t> (1/2) </a:t>
            </a:r>
            <a:r>
              <a:rPr lang="en-US" altLang="zh-TW" sz="1400" dirty="0" smtClean="0">
                <a:latin typeface="+mn-ea"/>
              </a:rPr>
              <a:t/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</a:t>
            </a:r>
            <a:r>
              <a:rPr lang="en-US" altLang="zh-TW" sz="1400" dirty="0" smtClean="0">
                <a:latin typeface="+mn-ea"/>
              </a:rPr>
              <a:t> (2/2) 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(6/11)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User specified server certificates and private keys.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</a:t>
            </a:r>
            <a:r>
              <a:rPr lang="en-US" altLang="ja-JP" sz="1200" dirty="0" smtClean="0"/>
              <a:t>cat (Server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(Intermediate </a:t>
            </a:r>
            <a:r>
              <a:rPr lang="en-US" altLang="ja-JP" sz="1200" dirty="0"/>
              <a:t>certificate </a:t>
            </a:r>
            <a:r>
              <a:rPr lang="en-US" altLang="ja-JP" sz="1200" dirty="0" smtClean="0"/>
              <a:t>file)  (Linked </a:t>
            </a:r>
            <a:r>
              <a:rPr lang="en-US" altLang="ja-JP" sz="1200" dirty="0"/>
              <a:t>server certificate </a:t>
            </a:r>
            <a:r>
              <a:rPr lang="en-US" altLang="ja-JP" sz="1200" dirty="0" smtClean="0"/>
              <a:t>file) .</a:t>
            </a:r>
            <a:r>
              <a:rPr lang="en-US" altLang="ja-JP" sz="1100" dirty="0" smtClean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en-US" altLang="ja-JP" dirty="0" smtClean="0"/>
              <a:t>(※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en-US" altLang="ja-JP" dirty="0" smtClean="0"/>
              <a:t>)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(7/11) 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</a:t>
            </a:r>
            <a:r>
              <a:rPr lang="en-US" altLang="ja-JP" dirty="0" smtClean="0"/>
              <a:t> (/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/certs) . </a:t>
            </a:r>
            <a:r>
              <a:rPr lang="en-US" altLang="ja-JP" dirty="0" smtClean="0"/>
              <a:t>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</a:t>
            </a:r>
            <a:r>
              <a:rPr lang="en-US" altLang="ja-JP" dirty="0" smtClean="0"/>
              <a:t> (ita_answers.txt)  </a:t>
            </a:r>
            <a:r>
              <a:rPr lang="en-US" altLang="ja-JP" dirty="0"/>
              <a:t>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(8/11)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(1/2)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0132" y="1902069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(Execute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this before executing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(Libraries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will not be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uninstalled)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install_mode:Install_Offline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("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://mariadb.org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/) 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 (ita_answer.txt)  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(9/11)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(ita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 :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(ita_answers.txt) 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 (2/2) 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</a:t>
            </a:r>
            <a:r>
              <a:rPr lang="en-US" altLang="ja-JP" dirty="0" smtClean="0"/>
              <a:t> (10/11)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</a:t>
            </a:r>
            <a:r>
              <a:rPr lang="en-US" altLang="ja-JP" dirty="0" smtClean="0">
                <a:solidFill>
                  <a:srgbClr val="000000"/>
                </a:solidFill>
              </a:rPr>
              <a:t> (for </a:t>
            </a:r>
            <a:r>
              <a:rPr lang="en-US" altLang="ja-JP" dirty="0" smtClean="0">
                <a:solidFill>
                  <a:srgbClr val="000000"/>
                </a:solidFill>
              </a:rPr>
              <a:t>online </a:t>
            </a:r>
            <a:r>
              <a:rPr lang="en-US" altLang="ja-JP" dirty="0" smtClean="0">
                <a:solidFill>
                  <a:srgbClr val="000000"/>
                </a:solidFill>
              </a:rPr>
              <a:t>installation)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 (</a:t>
            </a:r>
            <a:r>
              <a:rPr lang="en-US" altLang="ja-JP" sz="1400" kern="100" dirty="0" smtClean="0"/>
              <a:t>Installation </a:t>
            </a:r>
            <a:r>
              <a:rPr lang="en-US" altLang="ja-JP" sz="1400" kern="100" dirty="0"/>
              <a:t>file extract </a:t>
            </a:r>
            <a:r>
              <a:rPr lang="en-US" altLang="ja-JP" sz="1400" kern="100" dirty="0" smtClean="0"/>
              <a:t>path</a:t>
            </a:r>
            <a:r>
              <a:rPr lang="en-US" altLang="ja-JP" sz="1400" dirty="0" smtClean="0"/>
              <a:t>) 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(11/11)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58727"/>
              </p:ext>
            </p:extLst>
          </p:nvPr>
        </p:nvGraphicFramePr>
        <p:xfrm>
          <a:off x="631300" y="1700760"/>
          <a:ext cx="6569989" cy="403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 (*) 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(*)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 smtClean="0"/>
              <a:t>：</a:t>
            </a:r>
            <a:r>
              <a:rPr lang="en-US" altLang="ja-JP" sz="1200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:// (server </a:t>
            </a:r>
            <a:r>
              <a:rPr lang="en-US" altLang="ja-JP" sz="1700" b="1" u="sng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IP </a:t>
            </a:r>
            <a:r>
              <a:rPr lang="en-US" altLang="ja-JP" sz="1700" b="1" u="sng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address) </a:t>
            </a:r>
            <a:endParaRPr kumimoji="1" lang="en-US" altLang="ja-JP" sz="2200" b="1" u="sng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</a:t>
            </a:r>
            <a:r>
              <a:rPr lang="en-US" altLang="ja-JP" dirty="0" smtClean="0">
                <a:solidFill>
                  <a:srgbClr val="FF0000"/>
                </a:solidFill>
              </a:rPr>
              <a:t> (4/4) 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(2/4) 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(4/4)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 (Windows) .</a:t>
            </a:r>
            <a:r>
              <a:rPr lang="en-US" altLang="ja-JP" dirty="0" smtClean="0">
                <a:latin typeface="+mj-lt"/>
              </a:rPr>
              <a:t/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:// (Host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field) 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  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</a:t>
            </a:r>
            <a:r>
              <a:rPr lang="en-US" altLang="ja-JP" dirty="0" smtClean="0"/>
              <a:t>out (#)  </a:t>
            </a:r>
            <a:r>
              <a:rPr lang="en-US" altLang="ja-JP" dirty="0"/>
              <a:t>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 </a:t>
            </a:r>
            <a:r>
              <a:rPr lang="en-US" altLang="ja-JP" dirty="0" smtClean="0"/>
              <a:t> (</a:t>
            </a:r>
            <a:r>
              <a:rPr lang="en-US" altLang="ja-JP" dirty="0" smtClean="0"/>
              <a:t>2/2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 smtClean="0"/>
              <a:t>. (Use </a:t>
            </a:r>
            <a:r>
              <a:rPr lang="en-US" altLang="ja-JP" dirty="0"/>
              <a:t>this before </a:t>
            </a:r>
            <a:r>
              <a:rPr lang="en-US" altLang="ja-JP" dirty="0" err="1" smtClean="0"/>
              <a:t>install_offline</a:t>
            </a:r>
            <a:r>
              <a:rPr lang="en-US" altLang="ja-JP" dirty="0" smtClean="0"/>
              <a:t>) 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</a:t>
            </a:r>
            <a:r>
              <a:rPr lang="en-US" altLang="ja-JP" dirty="0" smtClean="0"/>
              <a:t> (Libraries </a:t>
            </a:r>
            <a:r>
              <a:rPr lang="en-US" altLang="ja-JP" dirty="0"/>
              <a:t>will not be </a:t>
            </a:r>
            <a:r>
              <a:rPr lang="en-US" altLang="ja-JP" dirty="0" smtClean="0"/>
              <a:t>deleted) 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89730"/>
              </p:ext>
            </p:extLst>
          </p:nvPr>
        </p:nvGraphicFramePr>
        <p:xfrm>
          <a:off x="107380" y="1586091"/>
          <a:ext cx="8929240" cy="49095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(orchestrator) 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and 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HCL 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Configuration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Language) .</a:t>
                      </a:r>
                      <a:endParaRPr lang="en-US" altLang="ja-JP" sz="9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(Ansible-Driver 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Terraform-Driver) 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50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en-US" altLang="ja-JP" dirty="0"/>
              <a:t>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en-US" altLang="ja-JP" dirty="0"/>
              <a:t>	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</a:t>
            </a:r>
            <a:r>
              <a:rPr lang="en-US" altLang="ja-JP" sz="1800" dirty="0" smtClean="0"/>
              <a:t> (OS </a:t>
            </a:r>
            <a:r>
              <a:rPr lang="en-US" altLang="ja-JP" sz="1800" dirty="0"/>
              <a:t>version, installed </a:t>
            </a:r>
            <a:r>
              <a:rPr lang="en-US" altLang="ja-JP" sz="1800" dirty="0" smtClean="0"/>
              <a:t>packages)  </a:t>
            </a:r>
            <a:r>
              <a:rPr lang="en-US" altLang="ja-JP" sz="1800" dirty="0"/>
              <a:t>of library collection server </a:t>
            </a:r>
            <a:r>
              <a:rPr lang="en-US" altLang="ja-JP" sz="1800" dirty="0" smtClean="0"/>
              <a:t> (online environment) /</a:t>
            </a:r>
            <a:r>
              <a:rPr lang="en-US" altLang="ja-JP" sz="1800" dirty="0"/>
              <a:t>ITA server </a:t>
            </a:r>
            <a:r>
              <a:rPr lang="en-US" altLang="ja-JP" sz="1800" dirty="0" smtClean="0"/>
              <a:t> (offline environment) .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The library collection server </a:t>
            </a:r>
            <a:r>
              <a:rPr lang="en-US" altLang="ja-JP" sz="1800" dirty="0" smtClean="0"/>
              <a:t> (online environment)  </a:t>
            </a:r>
            <a:r>
              <a:rPr lang="en-US" altLang="ja-JP" sz="1800" dirty="0"/>
              <a:t>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</a:t>
            </a:r>
            <a:r>
              <a:rPr lang="en-US" altLang="ja-JP" sz="1800" dirty="0" smtClean="0"/>
              <a:t> (※ </a:t>
            </a:r>
            <a:r>
              <a:rPr lang="en-US" altLang="ja-JP" sz="1800" dirty="0" smtClean="0"/>
              <a:t>See </a:t>
            </a:r>
            <a:r>
              <a:rPr lang="en-US" altLang="ja-JP" sz="1800" dirty="0"/>
              <a:t>next </a:t>
            </a:r>
            <a:r>
              <a:rPr lang="en-US" altLang="ja-JP" sz="1800" dirty="0" smtClean="0"/>
              <a:t>page) 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en-US" altLang="ja-JP" dirty="0"/>
              <a:t>	</a:t>
            </a:r>
            <a:r>
              <a:rPr lang="en-US" altLang="ja-JP" dirty="0" smtClean="0"/>
              <a:t>System r</a:t>
            </a:r>
            <a:r>
              <a:rPr lang="en-US" altLang="zh-TW" dirty="0" smtClean="0"/>
              <a:t>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38287"/>
              </p:ext>
            </p:extLst>
          </p:nvPr>
        </p:nvGraphicFramePr>
        <p:xfrm>
          <a:off x="539440" y="1170259"/>
          <a:ext cx="7849090" cy="3419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CentOS8</a:t>
                      </a:r>
                      <a:br>
                        <a:rPr kumimoji="1" lang="en-US" altLang="ja-JP" sz="1200" b="1" dirty="0" smtClean="0"/>
                      </a:br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Stream8</a:t>
                      </a:r>
                      <a:endParaRPr kumimoji="1" lang="ja-JP" altLang="en-US" sz="1200" b="1" dirty="0" smtClean="0"/>
                    </a:p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4000</Words>
  <Application>Microsoft Office PowerPoint</Application>
  <PresentationFormat>画面に合わせる (4:3)</PresentationFormat>
  <Paragraphs>648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 System requirements　1/4</vt:lpstr>
      <vt:lpstr>2.3 System requirements　2/4</vt:lpstr>
      <vt:lpstr>2.4 System requirements　3/4</vt:lpstr>
      <vt:lpstr>2.5 System requirements　4/4</vt:lpstr>
      <vt:lpstr>3.　ITA construction procedure</vt:lpstr>
      <vt:lpstr>3.1　Offline installation</vt:lpstr>
      <vt:lpstr>3.2　Preparation</vt:lpstr>
      <vt:lpstr>3.3　ITA construction flow</vt:lpstr>
      <vt:lpstr>3.4　Construction (1/11) </vt:lpstr>
      <vt:lpstr>3.5　Construction (2/11) </vt:lpstr>
      <vt:lpstr>3.6　Construction (3/11) </vt:lpstr>
      <vt:lpstr>3.7　Construction (4/11) </vt:lpstr>
      <vt:lpstr>3.8　Construction (5/11) </vt:lpstr>
      <vt:lpstr>3.9  Construction  (6/11) </vt:lpstr>
      <vt:lpstr>3.10  Construction  (7/11) </vt:lpstr>
      <vt:lpstr>3.11　Construction (8/11) </vt:lpstr>
      <vt:lpstr>3.12　Construction (9/11) </vt:lpstr>
      <vt:lpstr>3.13 Construction  (10/11) </vt:lpstr>
      <vt:lpstr>3.14　Construction (11/11) </vt:lpstr>
      <vt:lpstr>4.　ITA operation check</vt:lpstr>
      <vt:lpstr>4.1　Operation check (1/4) </vt:lpstr>
      <vt:lpstr>4.2　Operation check (2/4) </vt:lpstr>
      <vt:lpstr>4.3　Operation check (3/4) </vt:lpstr>
      <vt:lpstr>4.4　Operation check (4/4) </vt:lpstr>
      <vt:lpstr>5.　Reference</vt:lpstr>
      <vt:lpstr>5.1　Reference  (1/2) </vt:lpstr>
      <vt:lpstr>5.2　Reference  (2/2)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2021-10-12T07:21:08Z</dcterms:modified>
</cp:coreProperties>
</file>