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21"/>
  </p:notesMasterIdLst>
  <p:handoutMasterIdLst>
    <p:handoutMasterId r:id="rId22"/>
  </p:handoutMasterIdLst>
  <p:sldIdLst>
    <p:sldId id="262" r:id="rId6"/>
    <p:sldId id="507" r:id="rId7"/>
    <p:sldId id="508" r:id="rId8"/>
    <p:sldId id="699" r:id="rId9"/>
    <p:sldId id="681" r:id="rId10"/>
    <p:sldId id="644" r:id="rId11"/>
    <p:sldId id="703" r:id="rId12"/>
    <p:sldId id="689" r:id="rId13"/>
    <p:sldId id="704" r:id="rId14"/>
    <p:sldId id="691" r:id="rId15"/>
    <p:sldId id="692" r:id="rId16"/>
    <p:sldId id="705" r:id="rId17"/>
    <p:sldId id="701" r:id="rId18"/>
    <p:sldId id="688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CCCC00"/>
    <a:srgbClr val="CCFF66"/>
    <a:srgbClr val="FFCC00"/>
    <a:srgbClr val="FFFFCC"/>
    <a:srgbClr val="336600"/>
    <a:srgbClr val="003300"/>
    <a:srgbClr val="0000FF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5507" autoAdjust="0"/>
  </p:normalViewPr>
  <p:slideViewPr>
    <p:cSldViewPr>
      <p:cViewPr varScale="1">
        <p:scale>
          <a:sx n="104" d="100"/>
          <a:sy n="104" d="100"/>
        </p:scale>
        <p:origin x="120" y="61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ICD_For_IaC%E6%A9%9F%E8%83%BD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Learn_ja/ITA-CICD_for_IaC_practice_ja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suite.github.io/it-automation-docs/asset/Learn_ja/ITA-CICD_for_IaC_practice_ja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</a:t>
            </a:r>
            <a:r>
              <a:rPr lang="en-US" altLang="ja-JP"/>
              <a:t>Version </a:t>
            </a:r>
            <a:r>
              <a:rPr lang="en-US" altLang="ja-JP" smtClean="0"/>
              <a:t>1.10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CI/CD for </a:t>
            </a:r>
            <a:r>
              <a:rPr lang="en-US" altLang="ja-JP" sz="4800" b="1" dirty="0" err="1" smtClean="0"/>
              <a:t>IaC</a:t>
            </a:r>
            <a:r>
              <a:rPr lang="en-US" altLang="ja-JP" sz="4800" b="1" dirty="0" smtClean="0"/>
              <a:t>【</a:t>
            </a:r>
            <a:r>
              <a:rPr lang="ja-JP" altLang="en-US" sz="4800" b="1" dirty="0" smtClean="0"/>
              <a:t>座学編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smtClean="0"/>
              <a:t>（</a:t>
            </a:r>
            <a:r>
              <a:rPr lang="en-US" altLang="ja-JP" smtClean="0"/>
              <a:t>3/6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登録</a:t>
            </a:r>
            <a:r>
              <a:rPr lang="ja-JP" altLang="en-US" b="1" dirty="0"/>
              <a:t>アカウント</a:t>
            </a:r>
            <a:endParaRPr lang="en-US" altLang="ja-JP" dirty="0" smtClean="0"/>
          </a:p>
          <a:p>
            <a:pPr lvl="1"/>
            <a:r>
              <a:rPr lang="ja-JP" altLang="en-US" dirty="0"/>
              <a:t>「登録アカウント」メニューでは、</a:t>
            </a:r>
            <a:r>
              <a:rPr lang="en-US" altLang="ja-JP" dirty="0"/>
              <a:t>ITA </a:t>
            </a:r>
            <a:r>
              <a:rPr lang="ja-JP" altLang="en-US" dirty="0"/>
              <a:t>の </a:t>
            </a:r>
            <a:r>
              <a:rPr lang="en-US" altLang="ja-JP" dirty="0" err="1"/>
              <a:t>RestAPI</a:t>
            </a:r>
            <a:r>
              <a:rPr lang="en-US" altLang="ja-JP" dirty="0"/>
              <a:t> </a:t>
            </a:r>
            <a:r>
              <a:rPr lang="ja-JP" altLang="en-US" dirty="0"/>
              <a:t>から紐付先資材にアクセスする</a:t>
            </a:r>
            <a:r>
              <a:rPr lang="ja-JP" altLang="en-US"/>
              <a:t>為</a:t>
            </a:r>
            <a:r>
              <a:rPr lang="ja-JP" altLang="en-US" smtClean="0"/>
              <a:t>の</a:t>
            </a:r>
            <a:r>
              <a:rPr lang="en-US" altLang="ja-JP" smtClean="0"/>
              <a:t>ExastroITA</a:t>
            </a:r>
            <a:r>
              <a:rPr lang="ja-JP" altLang="en-US" smtClean="0"/>
              <a:t>アカウント</a:t>
            </a:r>
            <a:r>
              <a:rPr lang="ja-JP" altLang="en-US" dirty="0"/>
              <a:t>情報 を登録</a:t>
            </a:r>
            <a:r>
              <a:rPr lang="ja-JP" altLang="en-US"/>
              <a:t>します</a:t>
            </a:r>
            <a:r>
              <a:rPr lang="ja-JP" altLang="en-US" smtClean="0"/>
              <a:t>。</a:t>
            </a:r>
            <a:endParaRPr lang="en-US" altLang="ja-JP" smtClean="0"/>
          </a:p>
          <a:p>
            <a:pPr lvl="1"/>
            <a:r>
              <a:rPr lang="ja-JP" altLang="en-US" smtClean="0"/>
              <a:t>登録</a:t>
            </a:r>
            <a:r>
              <a:rPr lang="ja-JP" altLang="en-US" dirty="0"/>
              <a:t>するアカウント情報は「管理コンソール</a:t>
            </a:r>
            <a:r>
              <a:rPr lang="en-US" altLang="ja-JP" dirty="0"/>
              <a:t>/</a:t>
            </a:r>
            <a:r>
              <a:rPr lang="ja-JP" altLang="en-US" dirty="0"/>
              <a:t>ユーザ管理」メニューに登録しておく 必要が</a:t>
            </a:r>
            <a:r>
              <a:rPr lang="ja-JP" altLang="en-US"/>
              <a:t>あります</a:t>
            </a:r>
            <a:r>
              <a:rPr lang="ja-JP" altLang="en-US" smtClean="0"/>
              <a:t>。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789050"/>
            <a:ext cx="8345996" cy="1224170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 bwMode="auto">
          <a:xfrm>
            <a:off x="539440" y="3086214"/>
            <a:ext cx="1728240" cy="576080"/>
          </a:xfrm>
          <a:prstGeom prst="wedgeRoundRectCallout">
            <a:avLst>
              <a:gd name="adj1" fmla="val -18958"/>
              <a:gd name="adj2" fmla="val 159475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err="1" smtClean="0">
                <a:latin typeface="+mn-ea"/>
              </a:rPr>
              <a:t>RestAPI</a:t>
            </a:r>
            <a:r>
              <a:rPr kumimoji="1" lang="ja-JP" altLang="en-US" sz="1200" dirty="0" smtClean="0">
                <a:latin typeface="+mn-ea"/>
              </a:rPr>
              <a:t>で使用する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ログイン</a:t>
            </a:r>
            <a:r>
              <a:rPr kumimoji="1" lang="en-US" altLang="ja-JP" sz="1200" dirty="0" smtClean="0">
                <a:latin typeface="+mn-ea"/>
              </a:rPr>
              <a:t>ID</a:t>
            </a:r>
            <a:r>
              <a:rPr kumimoji="1" lang="ja-JP" altLang="en-US" sz="1200" dirty="0" smtClean="0">
                <a:latin typeface="+mn-ea"/>
              </a:rPr>
              <a:t>を入力する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2915770" y="3086214"/>
            <a:ext cx="2304320" cy="576080"/>
          </a:xfrm>
          <a:prstGeom prst="wedgeRoundRectCallout">
            <a:avLst>
              <a:gd name="adj1" fmla="val -37855"/>
              <a:gd name="adj2" fmla="val 153807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err="1" smtClean="0">
                <a:latin typeface="+mn-ea"/>
              </a:rPr>
              <a:t>RestAPI</a:t>
            </a:r>
            <a:r>
              <a:rPr kumimoji="1" lang="ja-JP" altLang="en-US" sz="1200" dirty="0" smtClean="0">
                <a:latin typeface="+mn-ea"/>
              </a:rPr>
              <a:t>で使用する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ログイン</a:t>
            </a:r>
            <a:r>
              <a:rPr lang="ja-JP" altLang="en-US" sz="1200" dirty="0">
                <a:latin typeface="+mn-ea"/>
              </a:rPr>
              <a:t>パスワード</a:t>
            </a:r>
            <a:r>
              <a:rPr kumimoji="1" lang="ja-JP" altLang="en-US" sz="1200" dirty="0" smtClean="0">
                <a:latin typeface="+mn-ea"/>
              </a:rPr>
              <a:t>を入力する</a:t>
            </a: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smtClean="0"/>
              <a:t>（</a:t>
            </a:r>
            <a:r>
              <a:rPr lang="en-US" altLang="ja-JP" smtClean="0"/>
              <a:t>4/6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資材紐付</a:t>
            </a:r>
            <a:endParaRPr lang="en-US" altLang="ja-JP" b="1" dirty="0" smtClean="0"/>
          </a:p>
          <a:p>
            <a:pPr lvl="1"/>
            <a:r>
              <a:rPr lang="ja-JP" altLang="en-US"/>
              <a:t>紐付元資材と紐付先資材の紐付を登録します。</a:t>
            </a:r>
          </a:p>
          <a:p>
            <a:pPr lvl="1"/>
            <a:r>
              <a:rPr lang="ja-JP" altLang="en-US"/>
              <a:t>紐付先資材の動作検証を行う為のオペレーションと </a:t>
            </a:r>
            <a:r>
              <a:rPr lang="en-US" altLang="ja-JP"/>
              <a:t>Movement </a:t>
            </a:r>
            <a:r>
              <a:rPr lang="ja-JP" altLang="en-US"/>
              <a:t>も同様に登録します。</a:t>
            </a:r>
          </a:p>
          <a:p>
            <a:pPr lvl="1"/>
            <a:r>
              <a:rPr lang="ja-JP" altLang="en-US"/>
              <a:t>紐付元資材が更新</a:t>
            </a:r>
            <a:r>
              <a:rPr lang="ja-JP" altLang="en-US"/>
              <a:t>される</a:t>
            </a:r>
            <a:r>
              <a:rPr lang="ja-JP" altLang="en-US" smtClean="0"/>
              <a:t>と紐付先</a:t>
            </a:r>
            <a:r>
              <a:rPr lang="ja-JP" altLang="en-US"/>
              <a:t>資材が自動更新</a:t>
            </a:r>
            <a:r>
              <a:rPr lang="ja-JP" altLang="en-US"/>
              <a:t>され</a:t>
            </a:r>
            <a:r>
              <a:rPr lang="ja-JP" altLang="en-US" smtClean="0"/>
              <a:t>、指定したオペレーション</a:t>
            </a:r>
            <a:r>
              <a:rPr lang="ja-JP" altLang="en-US"/>
              <a:t>と </a:t>
            </a:r>
            <a:r>
              <a:rPr lang="en-US" altLang="ja-JP"/>
              <a:t>Movement </a:t>
            </a:r>
            <a:r>
              <a:rPr lang="ja-JP" altLang="en-US"/>
              <a:t>で作業実行を</a:t>
            </a:r>
            <a:r>
              <a:rPr lang="ja-JP" altLang="en-US"/>
              <a:t>行います</a:t>
            </a:r>
            <a:r>
              <a:rPr lang="ja-JP" altLang="en-US" smtClean="0"/>
              <a:t>。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95" y="3284763"/>
            <a:ext cx="8351236" cy="1001393"/>
          </a:xfrm>
          <a:prstGeom prst="rect">
            <a:avLst/>
          </a:prstGeom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2" y="4365130"/>
            <a:ext cx="8004842" cy="1007691"/>
          </a:xfrm>
          <a:prstGeom prst="rect">
            <a:avLst/>
          </a:prstGeom>
          <a:ln>
            <a:noFill/>
          </a:ln>
        </p:spPr>
      </p:pic>
      <p:sp>
        <p:nvSpPr>
          <p:cNvPr id="9" name="角丸四角形吹き出し 8"/>
          <p:cNvSpPr/>
          <p:nvPr/>
        </p:nvSpPr>
        <p:spPr bwMode="auto">
          <a:xfrm>
            <a:off x="1475570" y="2452136"/>
            <a:ext cx="3024420" cy="592846"/>
          </a:xfrm>
          <a:prstGeom prst="wedgeRoundRectCallout">
            <a:avLst>
              <a:gd name="adj1" fmla="val 9324"/>
              <a:gd name="adj2" fmla="val 85363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mtClean="0">
                <a:latin typeface="+mn-ea"/>
              </a:rPr>
              <a:t>リモートリポジトリや資材パスを選択し、</a:t>
            </a:r>
            <a:r>
              <a:rPr lang="en-US" altLang="ja-JP" sz="1200" smtClean="0">
                <a:latin typeface="+mn-ea"/>
              </a:rPr>
              <a:t/>
            </a:r>
            <a:br>
              <a:rPr lang="en-US" altLang="ja-JP" sz="1200" smtClean="0">
                <a:latin typeface="+mn-ea"/>
              </a:rPr>
            </a:br>
            <a:r>
              <a:rPr lang="ja-JP" altLang="en-US" sz="1200" smtClean="0">
                <a:latin typeface="+mn-ea"/>
              </a:rPr>
              <a:t>紐付元資材を選択する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5004060" y="2469677"/>
            <a:ext cx="3024420" cy="592846"/>
          </a:xfrm>
          <a:prstGeom prst="wedgeRoundRectCallout">
            <a:avLst>
              <a:gd name="adj1" fmla="val -42074"/>
              <a:gd name="adj2" fmla="val 114283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smtClean="0">
                <a:latin typeface="+mn-ea"/>
              </a:rPr>
              <a:t>資材のタイプを選択する</a:t>
            </a:r>
            <a:r>
              <a:rPr kumimoji="1" lang="en-US" altLang="ja-JP" sz="1200" smtClean="0">
                <a:latin typeface="+mn-ea"/>
              </a:rPr>
              <a:t/>
            </a:r>
            <a:br>
              <a:rPr kumimoji="1" lang="en-US" altLang="ja-JP" sz="1200" smtClean="0">
                <a:latin typeface="+mn-ea"/>
              </a:rPr>
            </a:br>
            <a:r>
              <a:rPr kumimoji="1" lang="ja-JP" altLang="en-US" sz="1200" smtClean="0">
                <a:latin typeface="+mn-ea"/>
              </a:rPr>
              <a:t>例</a:t>
            </a:r>
            <a:r>
              <a:rPr lang="en-US" altLang="ja-JP" sz="1200" smtClean="0">
                <a:latin typeface="+mn-ea"/>
              </a:rPr>
              <a:t>:</a:t>
            </a:r>
            <a:r>
              <a:rPr lang="ja-JP" altLang="en-US" sz="1200">
                <a:latin typeface="+mn-ea"/>
              </a:rPr>
              <a:t> </a:t>
            </a:r>
            <a:r>
              <a:rPr lang="en-US" altLang="ja-JP" sz="1200"/>
              <a:t>Ansible-Legacy/Playbook </a:t>
            </a:r>
            <a:r>
              <a:rPr lang="ja-JP" altLang="en-US" sz="1200" smtClean="0"/>
              <a:t>素材集</a:t>
            </a:r>
            <a:endParaRPr lang="ja-JP" altLang="en-US" sz="120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5076070" y="4509150"/>
            <a:ext cx="2520350" cy="7201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3851900" y="5451795"/>
            <a:ext cx="3888540" cy="592846"/>
          </a:xfrm>
          <a:prstGeom prst="wedgeRoundRectCallout">
            <a:avLst>
              <a:gd name="adj1" fmla="val 20494"/>
              <a:gd name="adj2" fmla="val -97796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/>
              <a:t>紐付先資材の動作検証を行う為</a:t>
            </a:r>
            <a:r>
              <a:rPr lang="ja-JP" altLang="en-US" sz="1200"/>
              <a:t>の</a:t>
            </a:r>
            <a:r>
              <a:rPr lang="ja-JP" altLang="en-US" sz="1200" smtClean="0"/>
              <a:t>オペレーションや</a:t>
            </a:r>
            <a:endParaRPr lang="en-US" altLang="ja-JP" sz="1200" smtClean="0"/>
          </a:p>
          <a:p>
            <a:r>
              <a:rPr lang="en-US" altLang="ja-JP" sz="1200" smtClean="0"/>
              <a:t>Movement</a:t>
            </a:r>
            <a:r>
              <a:rPr lang="ja-JP" altLang="en-US" sz="1200" smtClean="0"/>
              <a:t>を指定する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2.3</a:t>
            </a:r>
            <a:r>
              <a:rPr lang="ja-JP" altLang="en-US"/>
              <a:t>　</a:t>
            </a:r>
            <a:r>
              <a:rPr lang="en-US" altLang="ja-JP"/>
              <a:t> CI/CD for IaC</a:t>
            </a:r>
            <a:r>
              <a:rPr lang="ja-JP" altLang="en-US"/>
              <a:t>メニューの機能説明</a:t>
            </a:r>
            <a:r>
              <a:rPr lang="ja-JP" altLang="en-US"/>
              <a:t>　</a:t>
            </a:r>
            <a:r>
              <a:rPr lang="ja-JP" altLang="en-US" smtClean="0"/>
              <a:t>（</a:t>
            </a:r>
            <a:r>
              <a:rPr lang="en-US" altLang="ja-JP"/>
              <a:t>5</a:t>
            </a:r>
            <a:r>
              <a:rPr lang="en-US" altLang="ja-JP" smtClean="0"/>
              <a:t>/6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13738"/>
              </p:ext>
            </p:extLst>
          </p:nvPr>
        </p:nvGraphicFramePr>
        <p:xfrm>
          <a:off x="431486" y="2288590"/>
          <a:ext cx="8280054" cy="271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682">
                  <a:extLst>
                    <a:ext uri="{9D8B030D-6E8A-4147-A177-3AD203B41FA5}">
                      <a16:colId xmlns:a16="http://schemas.microsoft.com/office/drawing/2014/main" val="2288322642"/>
                    </a:ext>
                  </a:extLst>
                </a:gridCol>
                <a:gridCol w="3383372">
                  <a:extLst>
                    <a:ext uri="{9D8B030D-6E8A-4147-A177-3AD203B41FA5}">
                      <a16:colId xmlns:a16="http://schemas.microsoft.com/office/drawing/2014/main" val="2459506984"/>
                    </a:ext>
                  </a:extLst>
                </a:gridCol>
              </a:tblGrid>
              <a:tr h="333786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紐付先資材タイプ一覧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項目名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78440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r>
                        <a:rPr lang="en-US" altLang="ja-JP" sz="1600" dirty="0" err="1" smtClean="0"/>
                        <a:t>Ansible</a:t>
                      </a:r>
                      <a:r>
                        <a:rPr lang="en-US" altLang="ja-JP" sz="1600" dirty="0" smtClean="0"/>
                        <a:t>-Legacy/Playbook </a:t>
                      </a:r>
                      <a:r>
                        <a:rPr lang="ja-JP" altLang="en-US" sz="1600" dirty="0" smtClean="0"/>
                        <a:t>素材集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err="1" smtClean="0"/>
                        <a:t>Paybook</a:t>
                      </a:r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素材名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228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r>
                        <a:rPr lang="en-US" altLang="ja-JP" sz="1600" dirty="0" err="1" smtClean="0"/>
                        <a:t>Ansible</a:t>
                      </a:r>
                      <a:r>
                        <a:rPr lang="en-US" altLang="ja-JP" sz="1600" dirty="0" smtClean="0"/>
                        <a:t>-Pioneer/</a:t>
                      </a:r>
                      <a:r>
                        <a:rPr lang="ja-JP" altLang="en-US" sz="1600" dirty="0" smtClean="0"/>
                        <a:t>対話ファイル素材集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smtClean="0"/>
                        <a:t>(</a:t>
                      </a:r>
                      <a:r>
                        <a:rPr lang="ja-JP" altLang="en-US" sz="1600" smtClean="0"/>
                        <a:t>対象</a:t>
                      </a:r>
                      <a:r>
                        <a:rPr lang="ja-JP" altLang="en-US" sz="1600" smtClean="0"/>
                        <a:t>項目</a:t>
                      </a:r>
                      <a:r>
                        <a:rPr lang="ja-JP" altLang="en-US" sz="1600" smtClean="0"/>
                        <a:t>なし</a:t>
                      </a:r>
                      <a:r>
                        <a:rPr lang="en-US" altLang="ja-JP" sz="160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95118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r>
                        <a:rPr lang="en-US" altLang="ja-JP" sz="1600" dirty="0" err="1" smtClean="0"/>
                        <a:t>Ansible-LegacyRole</a:t>
                      </a:r>
                      <a:r>
                        <a:rPr lang="en-US" altLang="ja-JP" sz="1600" dirty="0" smtClean="0"/>
                        <a:t>/</a:t>
                      </a:r>
                      <a:r>
                        <a:rPr lang="ja-JP" altLang="en-US" sz="1600" dirty="0" smtClean="0"/>
                        <a:t>ロールパッケージ管理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ロールパッケージ名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0494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r>
                        <a:rPr lang="en-US" altLang="ja-JP" sz="1600" dirty="0" err="1" smtClean="0"/>
                        <a:t>Ansible</a:t>
                      </a:r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共通</a:t>
                      </a:r>
                      <a:r>
                        <a:rPr lang="en-US" altLang="ja-JP" sz="1600" dirty="0" smtClean="0"/>
                        <a:t>/</a:t>
                      </a:r>
                      <a:r>
                        <a:rPr lang="ja-JP" altLang="en-US" sz="1600" dirty="0" smtClean="0"/>
                        <a:t>ファイル管理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ファイル</a:t>
                      </a:r>
                      <a:r>
                        <a:rPr lang="zh-CN" altLang="en-US" sz="1600" dirty="0" smtClean="0"/>
                        <a:t>埋込変数名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86902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r>
                        <a:rPr lang="en-US" altLang="ja-JP" sz="1600" dirty="0" err="1" smtClean="0"/>
                        <a:t>Ansible</a:t>
                      </a:r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共通</a:t>
                      </a:r>
                      <a:r>
                        <a:rPr lang="en-US" altLang="ja-JP" sz="1600" dirty="0" smtClean="0"/>
                        <a:t>/</a:t>
                      </a:r>
                      <a:r>
                        <a:rPr lang="ja-JP" altLang="en-US" sz="1600" dirty="0" smtClean="0"/>
                        <a:t>テンプレート管理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テンプレート</a:t>
                      </a:r>
                      <a:r>
                        <a:rPr lang="zh-CN" altLang="en-US" sz="1600" dirty="0" smtClean="0"/>
                        <a:t>埋込変数名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06014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Terraform/Module </a:t>
                      </a:r>
                      <a:r>
                        <a:rPr lang="ja-JP" altLang="en-US" sz="1600" dirty="0" smtClean="0"/>
                        <a:t>素材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Module </a:t>
                      </a:r>
                      <a:r>
                        <a:rPr lang="ja-JP" altLang="en-US" sz="1600" dirty="0" smtClean="0"/>
                        <a:t>素材名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27577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Terraform/Policy </a:t>
                      </a:r>
                      <a:r>
                        <a:rPr lang="ja-JP" altLang="en-US" sz="1600" dirty="0" smtClean="0"/>
                        <a:t>管理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Policy </a:t>
                      </a:r>
                      <a:r>
                        <a:rPr lang="ja-JP" altLang="en-US" sz="1600" dirty="0" smtClean="0"/>
                        <a:t>名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9511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90126" y="836712"/>
            <a:ext cx="8784976" cy="5616476"/>
          </a:xfrm>
        </p:spPr>
        <p:txBody>
          <a:bodyPr/>
          <a:lstStyle/>
          <a:p>
            <a:r>
              <a:rPr lang="ja-JP" altLang="en-US" b="1" dirty="0" smtClean="0"/>
              <a:t>資材紐付</a:t>
            </a:r>
            <a:endParaRPr lang="en-US" altLang="ja-JP" b="1" dirty="0" smtClean="0"/>
          </a:p>
          <a:p>
            <a:pPr lvl="1"/>
            <a:r>
              <a:rPr lang="ja-JP" altLang="en-US" smtClean="0"/>
              <a:t>「紐付先資材名」項目には、</a:t>
            </a:r>
            <a:r>
              <a:rPr lang="ja-JP" altLang="en-US" smtClean="0">
                <a:solidFill>
                  <a:srgbClr val="FF0000"/>
                </a:solidFill>
              </a:rPr>
              <a:t>紐付先メニューへの登録時に利用する資材名</a:t>
            </a:r>
            <a:r>
              <a:rPr lang="ja-JP" altLang="en-US" smtClean="0"/>
              <a:t>を登録します。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「</a:t>
            </a:r>
            <a:r>
              <a:rPr lang="ja-JP" altLang="en-US" smtClean="0"/>
              <a:t>紐付先資材タイプ一覧」の候補と対応する紐付先での項目名は下表の通りです。</a:t>
            </a:r>
            <a:endParaRPr lang="en-US" altLang="ja-JP"/>
          </a:p>
          <a:p>
            <a:pPr lvl="1"/>
            <a:r>
              <a:rPr lang="ja-JP" altLang="en-US" smtClean="0"/>
              <a:t>紐付先</a:t>
            </a:r>
            <a:r>
              <a:rPr lang="ja-JP" altLang="en-US" smtClean="0"/>
              <a:t>メニューの項目と同等の入力規則</a:t>
            </a:r>
            <a:r>
              <a:rPr lang="ja-JP" altLang="en-US" smtClean="0"/>
              <a:t>に従って入力する必要が</a:t>
            </a:r>
            <a:r>
              <a:rPr lang="ja-JP" altLang="en-US" smtClean="0"/>
              <a:t>あります。</a:t>
            </a:r>
            <a:endParaRPr lang="en-US" altLang="ja-JP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1296796" y="5264630"/>
            <a:ext cx="7414744" cy="5131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smtClean="0">
                <a:latin typeface="+mn-ea"/>
              </a:rPr>
              <a:t>「紐付先資材名」に「</a:t>
            </a:r>
            <a:r>
              <a:rPr lang="en-US" altLang="ja-JP" sz="1200" smtClean="0">
                <a:solidFill>
                  <a:srgbClr val="FF0000"/>
                </a:solidFill>
              </a:rPr>
              <a:t>yum_package_install</a:t>
            </a:r>
            <a:r>
              <a:rPr kumimoji="1" lang="ja-JP" altLang="en-US" sz="1200" smtClean="0">
                <a:latin typeface="+mn-ea"/>
              </a:rPr>
              <a:t>」と入力し、</a:t>
            </a:r>
            <a:r>
              <a:rPr kumimoji="1" lang="en-US" altLang="ja-JP" sz="1200" smtClean="0">
                <a:latin typeface="+mn-ea"/>
              </a:rPr>
              <a:t/>
            </a:r>
            <a:br>
              <a:rPr kumimoji="1" lang="en-US" altLang="ja-JP" sz="1200" smtClean="0">
                <a:latin typeface="+mn-ea"/>
              </a:rPr>
            </a:br>
            <a:r>
              <a:rPr kumimoji="1" lang="ja-JP" altLang="en-US" sz="1200" smtClean="0">
                <a:latin typeface="+mn-ea"/>
              </a:rPr>
              <a:t>「紐付先資材タイプ」</a:t>
            </a:r>
            <a:r>
              <a:rPr lang="ja-JP" altLang="en-US" sz="1200">
                <a:latin typeface="+mn-ea"/>
              </a:rPr>
              <a:t>に</a:t>
            </a:r>
            <a:r>
              <a:rPr kumimoji="1" lang="ja-JP" altLang="en-US" sz="1200" smtClean="0">
                <a:latin typeface="+mn-ea"/>
              </a:rPr>
              <a:t>「</a:t>
            </a:r>
            <a:r>
              <a:rPr lang="en-US" altLang="ja-JP" sz="1200"/>
              <a:t>Ansible-Legacy/Playbook </a:t>
            </a:r>
            <a:r>
              <a:rPr lang="ja-JP" altLang="en-US" sz="1200" smtClean="0"/>
              <a:t>素材集</a:t>
            </a:r>
            <a:r>
              <a:rPr kumimoji="1" lang="ja-JP" altLang="en-US" sz="1200" smtClean="0">
                <a:latin typeface="+mn-ea"/>
              </a:rPr>
              <a:t>」を選択した。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273889" y="5892661"/>
            <a:ext cx="7414744" cy="5131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smtClean="0"/>
              <a:t>「</a:t>
            </a:r>
            <a:r>
              <a:rPr lang="en-US" altLang="ja-JP" sz="1200" smtClean="0"/>
              <a:t>Ansible-Legacy/Playbook </a:t>
            </a:r>
            <a:r>
              <a:rPr lang="ja-JP" altLang="en-US" sz="1200"/>
              <a:t>素材集</a:t>
            </a:r>
            <a:r>
              <a:rPr lang="ja-JP" altLang="en-US" sz="1200" smtClean="0">
                <a:latin typeface="+mn-ea"/>
              </a:rPr>
              <a:t>」メニューへ登録されるレコードの</a:t>
            </a:r>
            <a:r>
              <a:rPr lang="en-US" altLang="ja-JP" sz="1200" smtClean="0">
                <a:latin typeface="+mn-ea"/>
              </a:rPr>
              <a:t/>
            </a:r>
            <a:br>
              <a:rPr lang="en-US" altLang="ja-JP" sz="1200" smtClean="0">
                <a:latin typeface="+mn-ea"/>
              </a:rPr>
            </a:br>
            <a:r>
              <a:rPr lang="ja-JP" altLang="en-US" sz="1200" smtClean="0">
                <a:latin typeface="+mn-ea"/>
              </a:rPr>
              <a:t>「</a:t>
            </a:r>
            <a:r>
              <a:rPr lang="en-US" altLang="ja-JP" sz="1200" smtClean="0">
                <a:latin typeface="+mn-ea"/>
              </a:rPr>
              <a:t>Playbook</a:t>
            </a:r>
            <a:r>
              <a:rPr lang="ja-JP" altLang="en-US" sz="1200" smtClean="0">
                <a:latin typeface="+mn-ea"/>
              </a:rPr>
              <a:t>素材名」</a:t>
            </a:r>
            <a:r>
              <a:rPr lang="ja-JP" altLang="en-US" sz="1200">
                <a:latin typeface="+mn-ea"/>
              </a:rPr>
              <a:t>項目</a:t>
            </a:r>
            <a:r>
              <a:rPr lang="ja-JP" altLang="en-US" sz="1200" smtClean="0">
                <a:latin typeface="+mn-ea"/>
              </a:rPr>
              <a:t>に</a:t>
            </a:r>
            <a:r>
              <a:rPr lang="ja-JP" altLang="en-US" sz="1200">
                <a:latin typeface="+mn-ea"/>
              </a:rPr>
              <a:t>は</a:t>
            </a:r>
            <a:r>
              <a:rPr lang="ja-JP" altLang="en-US" sz="1200" smtClean="0">
                <a:latin typeface="+mn-ea"/>
              </a:rPr>
              <a:t>「</a:t>
            </a:r>
            <a:r>
              <a:rPr lang="en-US" altLang="ja-JP" sz="1200" smtClean="0">
                <a:solidFill>
                  <a:srgbClr val="FF0000"/>
                </a:solidFill>
              </a:rPr>
              <a:t>yum_package_install</a:t>
            </a:r>
            <a:r>
              <a:rPr lang="ja-JP" altLang="en-US" sz="1200" smtClean="0">
                <a:latin typeface="+mn-ea"/>
              </a:rPr>
              <a:t>」が登録値として利用される。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9" name="フローチャート: 組合せ 8"/>
          <p:cNvSpPr/>
          <p:nvPr/>
        </p:nvSpPr>
        <p:spPr bwMode="auto">
          <a:xfrm>
            <a:off x="4366584" y="5727213"/>
            <a:ext cx="216030" cy="216030"/>
          </a:xfrm>
          <a:prstGeom prst="flowChartMerg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5402" y="5650562"/>
            <a:ext cx="698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b="1"/>
              <a:t>例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13311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資材紐付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紐付先</a:t>
            </a:r>
            <a:r>
              <a:rPr lang="ja-JP" altLang="en-US" dirty="0"/>
              <a:t>資材タイプが「</a:t>
            </a:r>
            <a:r>
              <a:rPr lang="en-US" altLang="ja-JP" dirty="0" err="1"/>
              <a:t>Ansible-LegacyRole</a:t>
            </a:r>
            <a:r>
              <a:rPr lang="en-US" altLang="ja-JP" dirty="0"/>
              <a:t>/</a:t>
            </a:r>
            <a:r>
              <a:rPr lang="ja-JP" altLang="en-US" dirty="0" smtClean="0"/>
              <a:t>ロールパッケージ</a:t>
            </a:r>
            <a:r>
              <a:rPr lang="ja-JP" altLang="en-US" dirty="0"/>
              <a:t>管理」メニューの場合</a:t>
            </a:r>
            <a:r>
              <a:rPr lang="ja-JP" altLang="en-US" dirty="0" smtClean="0"/>
              <a:t>、「</a:t>
            </a:r>
            <a:r>
              <a:rPr lang="ja-JP" altLang="en-US" dirty="0" smtClean="0">
                <a:hlinkClick r:id="rId2"/>
              </a:rPr>
              <a:t>利用手順マニュアル </a:t>
            </a:r>
            <a:r>
              <a:rPr lang="en-US" altLang="ja-JP" dirty="0" smtClean="0">
                <a:hlinkClick r:id="rId2"/>
              </a:rPr>
              <a:t>CICD for </a:t>
            </a:r>
            <a:r>
              <a:rPr lang="en-US" altLang="ja-JP" dirty="0" err="1" smtClean="0">
                <a:hlinkClick r:id="rId2"/>
              </a:rPr>
              <a:t>IaC</a:t>
            </a:r>
            <a:r>
              <a:rPr lang="ja-JP" altLang="en-US" dirty="0" smtClean="0">
                <a:hlinkClick r:id="rId2"/>
              </a:rPr>
              <a:t>機能</a:t>
            </a:r>
            <a:r>
              <a:rPr lang="ja-JP" altLang="en-US" dirty="0" smtClean="0"/>
              <a:t>」の「</a:t>
            </a:r>
            <a:r>
              <a:rPr lang="en-US" altLang="ja-JP" dirty="0"/>
              <a:t>6.2 </a:t>
            </a:r>
            <a:r>
              <a:rPr lang="ja-JP" altLang="en-US" dirty="0"/>
              <a:t>ロールパッケージ管理に紐付する資材を </a:t>
            </a:r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ja-JP" altLang="en-US" dirty="0"/>
              <a:t>リポジトリに登録する場合の注意</a:t>
            </a:r>
            <a:r>
              <a:rPr lang="ja-JP" altLang="en-US" dirty="0" smtClean="0"/>
              <a:t>事項」を参照</a:t>
            </a:r>
            <a:r>
              <a:rPr lang="ja-JP" altLang="en-US" dirty="0"/>
              <a:t>して</a:t>
            </a:r>
            <a:r>
              <a:rPr lang="ja-JP" altLang="en-US" dirty="0" smtClean="0"/>
              <a:t>下さい。</a:t>
            </a:r>
            <a:endParaRPr lang="en-US" altLang="ja-JP" b="1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5" y="4959999"/>
            <a:ext cx="8751053" cy="12535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6" y="2682065"/>
            <a:ext cx="8832469" cy="1408627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 bwMode="auto">
          <a:xfrm>
            <a:off x="551047" y="2073271"/>
            <a:ext cx="2160300" cy="576080"/>
          </a:xfrm>
          <a:prstGeom prst="wedgeRoundRectCallout">
            <a:avLst>
              <a:gd name="adj1" fmla="val -3793"/>
              <a:gd name="adj2" fmla="val 116392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登録したリモートリポジトリ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一覧が表示される</a:t>
            </a: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4595994" y="4223476"/>
            <a:ext cx="3168440" cy="576080"/>
          </a:xfrm>
          <a:prstGeom prst="wedgeRoundRectCallout">
            <a:avLst>
              <a:gd name="adj1" fmla="val -40144"/>
              <a:gd name="adj2" fmla="val 140201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/>
              <a:t>Git</a:t>
            </a:r>
            <a:r>
              <a:rPr lang="en-US" altLang="ja-JP" sz="1200" dirty="0"/>
              <a:t> </a:t>
            </a:r>
            <a:r>
              <a:rPr lang="ja-JP" altLang="en-US" sz="1200" dirty="0"/>
              <a:t>リポジトリの資材が更新された場合</a:t>
            </a:r>
            <a:r>
              <a:rPr lang="ja-JP" altLang="en-US" sz="1200" dirty="0" smtClean="0"/>
              <a:t>に</a:t>
            </a:r>
            <a:endParaRPr lang="en-US" altLang="ja-JP" sz="1200" dirty="0" smtClean="0"/>
          </a:p>
          <a:p>
            <a:r>
              <a:rPr lang="ja-JP" altLang="en-US" sz="1200" dirty="0" smtClean="0"/>
              <a:t>紐付先</a:t>
            </a:r>
            <a:r>
              <a:rPr lang="ja-JP" altLang="en-US" sz="1200" dirty="0"/>
              <a:t>資材の</a:t>
            </a:r>
            <a:r>
              <a:rPr lang="ja-JP" altLang="en-US" sz="1200" dirty="0" smtClean="0"/>
              <a:t>更新</a:t>
            </a:r>
            <a:r>
              <a:rPr lang="ja-JP" altLang="en-US" sz="1200" dirty="0"/>
              <a:t>を自動で行うかを</a:t>
            </a:r>
            <a:r>
              <a:rPr lang="ja-JP" altLang="en-US" sz="1200" dirty="0" smtClean="0"/>
              <a:t>選択す</a:t>
            </a:r>
            <a:r>
              <a:rPr lang="ja-JP" altLang="en-US" sz="1200" dirty="0"/>
              <a:t>る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1438279" y="4234712"/>
            <a:ext cx="1903150" cy="581267"/>
          </a:xfrm>
          <a:prstGeom prst="wedgeRoundRectCallout">
            <a:avLst>
              <a:gd name="adj1" fmla="val 3383"/>
              <a:gd name="adj2" fmla="val 133379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登録アカウントで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登録した</a:t>
            </a:r>
            <a:r>
              <a:rPr kumimoji="1" lang="en-US" altLang="ja-JP" sz="1200" dirty="0" smtClean="0">
                <a:latin typeface="+mn-ea"/>
              </a:rPr>
              <a:t>ID</a:t>
            </a:r>
            <a:r>
              <a:rPr kumimoji="1" lang="ja-JP" altLang="en-US" sz="1200" dirty="0" smtClean="0">
                <a:latin typeface="+mn-ea"/>
              </a:rPr>
              <a:t>が表示される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3033340" y="2039585"/>
            <a:ext cx="1403431" cy="583422"/>
          </a:xfrm>
          <a:prstGeom prst="wedgeRoundRectCallout">
            <a:avLst>
              <a:gd name="adj1" fmla="val -34334"/>
              <a:gd name="adj2" fmla="val 117954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/>
              <a:t>紐付元資材</a:t>
            </a:r>
            <a:r>
              <a:rPr lang="ja-JP" altLang="en-US" sz="1200" dirty="0" smtClean="0"/>
              <a:t>が</a:t>
            </a:r>
            <a:endParaRPr lang="en-US" altLang="ja-JP" sz="1200" dirty="0" smtClean="0"/>
          </a:p>
          <a:p>
            <a:r>
              <a:rPr lang="ja-JP" altLang="en-US" sz="1200" dirty="0" smtClean="0"/>
              <a:t>一覧</a:t>
            </a:r>
            <a:r>
              <a:rPr lang="ja-JP" altLang="en-US" sz="1200" dirty="0"/>
              <a:t>で表示</a:t>
            </a:r>
            <a:r>
              <a:rPr lang="ja-JP" altLang="en-US" sz="1200" dirty="0" smtClean="0"/>
              <a:t>される</a:t>
            </a:r>
            <a:endParaRPr lang="en-US" altLang="ja-JP" sz="1200" dirty="0" smtClean="0"/>
          </a:p>
          <a:p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矢印 13"/>
          <p:cNvSpPr/>
          <p:nvPr/>
        </p:nvSpPr>
        <p:spPr bwMode="auto">
          <a:xfrm>
            <a:off x="365363" y="2706764"/>
            <a:ext cx="576080" cy="2644992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CI/CD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の作業フロー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796538"/>
            <a:ext cx="8784976" cy="1140304"/>
          </a:xfrm>
        </p:spPr>
        <p:txBody>
          <a:bodyPr>
            <a:normAutofit/>
          </a:bodyPr>
          <a:lstStyle/>
          <a:p>
            <a:r>
              <a:rPr kumimoji="1" lang="en-US" altLang="ja-JP" b="1" smtClean="0"/>
              <a:t>CI/CD</a:t>
            </a:r>
            <a:r>
              <a:rPr kumimoji="1" lang="ja-JP" altLang="en-US" b="1" smtClean="0"/>
              <a:t> </a:t>
            </a:r>
            <a:r>
              <a:rPr kumimoji="1" lang="en-US" altLang="ja-JP" b="1" smtClean="0"/>
              <a:t>for</a:t>
            </a:r>
            <a:r>
              <a:rPr kumimoji="1" lang="ja-JP" altLang="en-US" b="1" smtClean="0"/>
              <a:t> </a:t>
            </a:r>
            <a:r>
              <a:rPr kumimoji="1" lang="en-US" altLang="ja-JP" b="1" smtClean="0"/>
              <a:t>IaC</a:t>
            </a:r>
            <a:r>
              <a:rPr kumimoji="1" lang="ja-JP" altLang="en-US" b="1" smtClean="0"/>
              <a:t>の作業フロー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en-US" altLang="ja-JP" sz="1600"/>
              <a:t>CI/CD</a:t>
            </a:r>
            <a:r>
              <a:rPr lang="ja-JP" altLang="en-US" sz="1600"/>
              <a:t> </a:t>
            </a:r>
            <a:r>
              <a:rPr lang="en-US" altLang="ja-JP" sz="1600"/>
              <a:t>for</a:t>
            </a:r>
            <a:r>
              <a:rPr lang="ja-JP" altLang="en-US" sz="1600"/>
              <a:t> </a:t>
            </a:r>
            <a:r>
              <a:rPr lang="en-US" altLang="ja-JP" sz="1600"/>
              <a:t>IaC</a:t>
            </a:r>
            <a:r>
              <a:rPr lang="ja-JP" altLang="en-US" sz="1600"/>
              <a:t>の</a:t>
            </a:r>
            <a:r>
              <a:rPr lang="ja-JP" altLang="en-US" sz="1600"/>
              <a:t>作業</a:t>
            </a:r>
            <a:r>
              <a:rPr lang="ja-JP" altLang="en-US" sz="1600" smtClean="0"/>
              <a:t>フローは以下の通りです。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 smtClean="0"/>
              <a:t>実際</a:t>
            </a:r>
            <a:r>
              <a:rPr lang="ja-JP" altLang="en-US" sz="1600" smtClean="0"/>
              <a:t>の</a:t>
            </a:r>
            <a:r>
              <a:rPr lang="ja-JP" altLang="en-US" sz="1600" smtClean="0"/>
              <a:t>操作手順は</a:t>
            </a:r>
            <a:r>
              <a:rPr lang="ja-JP" altLang="en-US" sz="1600" dirty="0" smtClean="0">
                <a:hlinkClick r:id="rId2"/>
              </a:rPr>
              <a:t>実習編</a:t>
            </a:r>
            <a:r>
              <a:rPr lang="ja-JP" altLang="en-US" sz="1600" dirty="0" smtClean="0"/>
              <a:t>にて記載しています。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380357" y="4419388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C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/>
              <a:t>④</a:t>
            </a:r>
            <a:r>
              <a:rPr lang="ja-JP" altLang="en-US" b="1" dirty="0" smtClean="0">
                <a:latin typeface="+mn-ea"/>
              </a:rPr>
              <a:t>資材</a:t>
            </a:r>
            <a:r>
              <a:rPr lang="ja-JP" altLang="en-US" b="1" dirty="0">
                <a:latin typeface="+mn-ea"/>
              </a:rPr>
              <a:t>紐付にオペレーション</a:t>
            </a:r>
            <a:r>
              <a:rPr lang="en-US" altLang="ja-JP" b="1" dirty="0">
                <a:latin typeface="+mn-ea"/>
              </a:rPr>
              <a:t>+Movement</a:t>
            </a:r>
            <a:r>
              <a:rPr lang="ja-JP" altLang="en-US" b="1" dirty="0">
                <a:latin typeface="+mn-ea"/>
              </a:rPr>
              <a:t>の情報を登録</a:t>
            </a:r>
            <a:r>
              <a:rPr lang="en-US" altLang="ja-JP" b="1" dirty="0">
                <a:latin typeface="+mn-ea"/>
              </a:rPr>
              <a:t> 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365363" y="3851281"/>
            <a:ext cx="6048840" cy="3681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n-ea"/>
              </a:rPr>
              <a:t>③</a:t>
            </a:r>
            <a:r>
              <a:rPr kumimoji="1" lang="ja-JP" altLang="en-US" b="1" dirty="0" smtClean="0">
                <a:latin typeface="+mn-ea"/>
              </a:rPr>
              <a:t>資材紐付の登録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365363" y="2706765"/>
            <a:ext cx="6048840" cy="3589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①リモートリポジトリの登録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365363" y="3280164"/>
            <a:ext cx="6048840" cy="3681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n-ea"/>
              </a:rPr>
              <a:t>②</a:t>
            </a:r>
            <a:r>
              <a:rPr kumimoji="1" lang="ja-JP" altLang="en-US" b="1" dirty="0" smtClean="0">
                <a:latin typeface="+mn-ea"/>
              </a:rPr>
              <a:t>登録アカウントの登録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386684" y="4987495"/>
            <a:ext cx="6048840" cy="3642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n-ea"/>
              </a:rPr>
              <a:t>⑤</a:t>
            </a:r>
            <a:r>
              <a:rPr kumimoji="1" lang="ja-JP" altLang="en-US" b="1" dirty="0" smtClean="0">
                <a:latin typeface="+mn-ea"/>
              </a:rPr>
              <a:t>自動での資材更新と動作検証の確認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06763" y="2780910"/>
            <a:ext cx="21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凡例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6994803" y="3184807"/>
            <a:ext cx="1332820" cy="4027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必須タスク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994803" y="3819082"/>
            <a:ext cx="1332820" cy="38869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C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任意タスク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778773" y="2708900"/>
            <a:ext cx="1944270" cy="186707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>
                <a:hlinkClick r:id="rId2" action="ppaction://hlinksldjump"/>
              </a:rPr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>
                <a:hlinkClick r:id="rId3" action="ppaction://hlinksldjump"/>
              </a:rPr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4" action="ppaction://hlinksldjump"/>
              </a:rPr>
              <a:t>CI/CD for </a:t>
            </a:r>
            <a:r>
              <a:rPr lang="en-US" altLang="ja-JP" sz="2000" dirty="0" err="1" smtClean="0">
                <a:hlinkClick r:id="rId4" action="ppaction://hlinksldjump"/>
              </a:rPr>
              <a:t>IaC</a:t>
            </a:r>
            <a:r>
              <a:rPr lang="ja-JP" altLang="en-US" sz="2000" dirty="0" smtClean="0">
                <a:hlinkClick r:id="rId4" action="ppaction://hlinksldjump"/>
              </a:rPr>
              <a:t>についての説明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>
                <a:hlinkClick r:id="rId5" action="ppaction://hlinksldjump"/>
              </a:rPr>
              <a:t>CI/CD </a:t>
            </a:r>
            <a:r>
              <a:rPr lang="en-US" altLang="ja-JP" sz="2000" dirty="0" smtClean="0">
                <a:hlinkClick r:id="rId5" action="ppaction://hlinksldjump"/>
              </a:rPr>
              <a:t>for </a:t>
            </a:r>
            <a:r>
              <a:rPr lang="en-US" altLang="ja-JP" sz="2000" dirty="0" err="1" smtClean="0">
                <a:hlinkClick r:id="rId5" action="ppaction://hlinksldjump"/>
              </a:rPr>
              <a:t>IaC</a:t>
            </a:r>
            <a:r>
              <a:rPr lang="ja-JP" altLang="en-US" sz="2000" dirty="0" smtClean="0">
                <a:hlinkClick r:id="rId5" action="ppaction://hlinksldjump"/>
              </a:rPr>
              <a:t>と</a:t>
            </a:r>
            <a:r>
              <a:rPr lang="ja-JP" altLang="en-US" sz="2000" dirty="0">
                <a:hlinkClick r:id="rId5" action="ppaction://hlinksldjump"/>
              </a:rPr>
              <a:t>は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>
                <a:hlinkClick r:id="rId5" action="ppaction://hlinksldjump"/>
              </a:rPr>
              <a:t>CI/CD </a:t>
            </a:r>
            <a:r>
              <a:rPr lang="en-US" altLang="ja-JP" sz="2000" dirty="0" smtClean="0">
                <a:hlinkClick r:id="rId5" action="ppaction://hlinksldjump"/>
              </a:rPr>
              <a:t>for </a:t>
            </a:r>
            <a:r>
              <a:rPr lang="en-US" altLang="ja-JP" sz="2000" dirty="0" err="1" smtClean="0">
                <a:hlinkClick r:id="rId5" action="ppaction://hlinksldjump"/>
              </a:rPr>
              <a:t>IaC</a:t>
            </a:r>
            <a:r>
              <a:rPr lang="ja-JP" altLang="en-US" sz="2000" dirty="0" smtClean="0">
                <a:hlinkClick r:id="rId5" action="ppaction://hlinksldjump"/>
              </a:rPr>
              <a:t>の</a:t>
            </a:r>
            <a:r>
              <a:rPr lang="ja-JP" altLang="en-US" sz="2000" dirty="0">
                <a:hlinkClick r:id="rId5" action="ppaction://hlinksldjump"/>
              </a:rPr>
              <a:t>機能概要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CI/CD for </a:t>
            </a:r>
            <a:r>
              <a:rPr lang="en-US" altLang="ja-JP" sz="2000" dirty="0" err="1" smtClean="0">
                <a:hlinkClick r:id="rId6" action="ppaction://hlinksldjump"/>
              </a:rPr>
              <a:t>IaC</a:t>
            </a:r>
            <a:r>
              <a:rPr lang="ja-JP" altLang="en-US" sz="2000" dirty="0" smtClean="0">
                <a:hlinkClick r:id="rId6" action="ppaction://hlinksldjump"/>
              </a:rPr>
              <a:t>メニュー</a:t>
            </a:r>
            <a:r>
              <a:rPr lang="ja-JP" altLang="en-US" sz="2000" dirty="0">
                <a:hlinkClick r:id="rId6" action="ppaction://hlinksldjump"/>
              </a:rPr>
              <a:t>の機能</a:t>
            </a:r>
            <a:r>
              <a:rPr lang="ja-JP" altLang="en-US" sz="2000" dirty="0" smtClean="0">
                <a:hlinkClick r:id="rId6" action="ppaction://hlinksldjump"/>
              </a:rPr>
              <a:t>説明</a:t>
            </a:r>
            <a:endParaRPr lang="en-US" altLang="ja-JP" sz="2000" dirty="0" smtClean="0"/>
          </a:p>
          <a:p>
            <a:pPr lvl="1"/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7" action="ppaction://hlinksldjump"/>
              </a:rPr>
              <a:t>CI/CD for </a:t>
            </a:r>
            <a:r>
              <a:rPr lang="en-US" altLang="ja-JP" sz="2000" dirty="0" err="1" smtClean="0">
                <a:hlinkClick r:id="rId7" action="ppaction://hlinksldjump"/>
              </a:rPr>
              <a:t>IaC</a:t>
            </a:r>
            <a:r>
              <a:rPr lang="ja-JP" altLang="en-US" sz="2000" dirty="0" smtClean="0">
                <a:hlinkClick r:id="rId7" action="ppaction://hlinksldjump"/>
              </a:rPr>
              <a:t>の作業フロー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1"/>
            <a:ext cx="8784976" cy="532784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メインメニュー</a:t>
            </a:r>
            <a:endParaRPr lang="ja-JP" altLang="en-US" sz="1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本書</a:t>
            </a:r>
            <a:r>
              <a:rPr lang="ja-JP" altLang="en-US" sz="1600" smtClean="0"/>
              <a:t>で</a:t>
            </a:r>
            <a:r>
              <a:rPr lang="ja-JP" altLang="en-US" sz="1600" smtClean="0"/>
              <a:t>は「</a:t>
            </a:r>
            <a:r>
              <a:rPr lang="en-US" altLang="ja-JP" sz="1600" b="1" dirty="0" smtClean="0"/>
              <a:t>CI/CD for </a:t>
            </a:r>
            <a:r>
              <a:rPr lang="en-US" altLang="ja-JP" sz="1600" b="1" err="1" smtClean="0"/>
              <a:t>IaC</a:t>
            </a:r>
            <a:r>
              <a:rPr lang="ja-JP" altLang="en-US" sz="1600" smtClean="0"/>
              <a:t>」メニューグループの解説を扱います。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hlinkClick r:id="rId2"/>
              </a:rPr>
              <a:t>実習編</a:t>
            </a:r>
            <a:r>
              <a:rPr lang="ja-JP" altLang="en-US" sz="1600" dirty="0"/>
              <a:t>では</a:t>
            </a:r>
            <a:r>
              <a:rPr lang="en-US" altLang="ja-JP" sz="1600" dirty="0"/>
              <a:t>ITA</a:t>
            </a:r>
            <a:r>
              <a:rPr lang="ja-JP" altLang="en-US" sz="1600" dirty="0"/>
              <a:t>の画面を用いて</a:t>
            </a:r>
            <a:r>
              <a:rPr lang="ja-JP" altLang="en-US" sz="1600"/>
              <a:t>説明</a:t>
            </a:r>
            <a:r>
              <a:rPr lang="ja-JP" altLang="en-US" sz="1600" smtClean="0"/>
              <a:t>して</a:t>
            </a:r>
            <a:r>
              <a:rPr lang="ja-JP" altLang="en-US" sz="1600" smtClean="0"/>
              <a:t>い</a:t>
            </a:r>
            <a:r>
              <a:rPr lang="ja-JP" altLang="en-US" sz="1600" smtClean="0"/>
              <a:t>ます。あわせて</a:t>
            </a:r>
            <a:r>
              <a:rPr lang="ja-JP" altLang="en-US" sz="1600" dirty="0"/>
              <a:t>ご覧ください</a:t>
            </a:r>
            <a:r>
              <a:rPr lang="ja-JP" altLang="en-US" sz="1600" dirty="0" smtClean="0"/>
              <a:t>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7" y="2073337"/>
            <a:ext cx="8640573" cy="422209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39690" y="4509150"/>
            <a:ext cx="648090" cy="71429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76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CI/CD 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94685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CI/CD for </a:t>
            </a:r>
            <a:r>
              <a:rPr lang="en-US" altLang="ja-JP" b="1" dirty="0" err="1" smtClean="0"/>
              <a:t>IaC</a:t>
            </a:r>
            <a:r>
              <a:rPr lang="ja-JP" altLang="en-US" b="1" dirty="0" smtClean="0"/>
              <a:t>とは</a:t>
            </a:r>
            <a:endParaRPr lang="en-US" altLang="ja-JP" sz="1200" b="1" dirty="0">
              <a:solidFill>
                <a:schemeClr val="bg1"/>
              </a:solidFill>
            </a:endParaRPr>
          </a:p>
          <a:p>
            <a:pPr lvl="1"/>
            <a:r>
              <a:rPr lang="en-US" altLang="ja-JP"/>
              <a:t>GitOps</a:t>
            </a:r>
            <a:r>
              <a:rPr lang="ja-JP" altLang="en-US"/>
              <a:t>を</a:t>
            </a:r>
            <a:r>
              <a:rPr lang="en-US" altLang="ja-JP"/>
              <a:t>ITA</a:t>
            </a:r>
            <a:r>
              <a:rPr lang="ja-JP" altLang="en-US"/>
              <a:t>環境で実現する機能</a:t>
            </a:r>
            <a:r>
              <a:rPr lang="ja-JP" altLang="en-US"/>
              <a:t>です</a:t>
            </a:r>
            <a:r>
              <a:rPr lang="ja-JP" altLang="en-US" smtClean="0"/>
              <a:t>。</a:t>
            </a:r>
            <a:r>
              <a:rPr lang="en-US" altLang="ja-JP" smtClean="0"/>
              <a:t>Ansible</a:t>
            </a:r>
            <a:r>
              <a:rPr lang="ja-JP" altLang="en-US"/>
              <a:t>の</a:t>
            </a:r>
            <a:r>
              <a:rPr lang="en-US" altLang="ja-JP"/>
              <a:t>Playbook</a:t>
            </a:r>
            <a:r>
              <a:rPr lang="ja-JP" altLang="en-US"/>
              <a:t>や、</a:t>
            </a:r>
            <a:r>
              <a:rPr lang="en-US" altLang="ja-JP"/>
              <a:t>Terraform</a:t>
            </a:r>
            <a:r>
              <a:rPr lang="ja-JP" altLang="en-US"/>
              <a:t>の</a:t>
            </a:r>
            <a:r>
              <a:rPr lang="en-US" altLang="ja-JP"/>
              <a:t>Module</a:t>
            </a:r>
            <a:r>
              <a:rPr lang="ja-JP" altLang="en-US"/>
              <a:t>もしくは</a:t>
            </a:r>
            <a:r>
              <a:rPr lang="en-US" altLang="ja-JP"/>
              <a:t>Policy</a:t>
            </a:r>
            <a:r>
              <a:rPr lang="ja-JP" altLang="en-US"/>
              <a:t>を更新する際</a:t>
            </a:r>
            <a:r>
              <a:rPr lang="ja-JP" altLang="en-US"/>
              <a:t>の</a:t>
            </a:r>
            <a:r>
              <a:rPr lang="ja-JP" altLang="en-US" smtClean="0"/>
              <a:t>、ビルド</a:t>
            </a:r>
            <a:r>
              <a:rPr lang="ja-JP" altLang="en-US"/>
              <a:t>・テスト</a:t>
            </a:r>
            <a:r>
              <a:rPr lang="en-US" altLang="ja-JP"/>
              <a:t>(</a:t>
            </a:r>
            <a:r>
              <a:rPr lang="ja-JP" altLang="en-US"/>
              <a:t>継続的インテグレーション</a:t>
            </a:r>
            <a:r>
              <a:rPr lang="en-US" altLang="ja-JP"/>
              <a:t>)</a:t>
            </a:r>
            <a:r>
              <a:rPr lang="ja-JP" altLang="en-US"/>
              <a:t>や、環境構築・動作確認</a:t>
            </a:r>
            <a:r>
              <a:rPr lang="en-US" altLang="ja-JP"/>
              <a:t>(</a:t>
            </a:r>
            <a:r>
              <a:rPr lang="ja-JP" altLang="en-US"/>
              <a:t>継続的デリバリー</a:t>
            </a:r>
            <a:r>
              <a:rPr lang="en-US" altLang="ja-JP"/>
              <a:t>)</a:t>
            </a:r>
            <a:r>
              <a:rPr lang="ja-JP" altLang="en-US"/>
              <a:t>などの作業を自動化</a:t>
            </a:r>
            <a:r>
              <a:rPr lang="ja-JP" altLang="en-US"/>
              <a:t>します</a:t>
            </a:r>
            <a:r>
              <a:rPr lang="ja-JP" altLang="en-US" smtClean="0"/>
              <a:t>。</a:t>
            </a:r>
          </a:p>
          <a:p>
            <a:pPr lvl="1"/>
            <a:r>
              <a:rPr lang="en-US" altLang="ja-JP"/>
              <a:t>Git</a:t>
            </a:r>
            <a:r>
              <a:rPr lang="ja-JP" altLang="en-US" smtClean="0"/>
              <a:t>リポジトリの</a:t>
            </a:r>
            <a:r>
              <a:rPr lang="en-US" altLang="ja-JP" smtClean="0">
                <a:solidFill>
                  <a:srgbClr val="FF0000"/>
                </a:solidFill>
              </a:rPr>
              <a:t>IaC</a:t>
            </a:r>
            <a:r>
              <a:rPr lang="ja-JP" altLang="en-US" smtClean="0">
                <a:solidFill>
                  <a:srgbClr val="FF0000"/>
                </a:solidFill>
              </a:rPr>
              <a:t>資材の更新をトリガーに、自動で</a:t>
            </a:r>
            <a:r>
              <a:rPr lang="en-US" altLang="ja-JP" smtClean="0">
                <a:solidFill>
                  <a:srgbClr val="FF0000"/>
                </a:solidFill>
              </a:rPr>
              <a:t>IaC</a:t>
            </a:r>
            <a:r>
              <a:rPr lang="ja-JP" altLang="en-US" smtClean="0">
                <a:solidFill>
                  <a:srgbClr val="FF0000"/>
                </a:solidFill>
              </a:rPr>
              <a:t>をシステムへ適用</a:t>
            </a:r>
            <a:r>
              <a:rPr lang="ja-JP" altLang="en-US" smtClean="0"/>
              <a:t>できます。</a:t>
            </a:r>
            <a:endParaRPr lang="ja-JP" altLang="en-US"/>
          </a:p>
          <a:p>
            <a:pPr lvl="1"/>
            <a:r>
              <a:rPr lang="en-US" altLang="ja-JP" smtClean="0"/>
              <a:t>Ia</a:t>
            </a:r>
            <a:r>
              <a:rPr lang="en-US" altLang="ja-JP"/>
              <a:t>C</a:t>
            </a:r>
            <a:r>
              <a:rPr lang="ja-JP" altLang="en-US" smtClean="0"/>
              <a:t>資材</a:t>
            </a:r>
            <a:r>
              <a:rPr lang="ja-JP" altLang="en-US"/>
              <a:t>を</a:t>
            </a:r>
            <a:r>
              <a:rPr lang="en-US" altLang="ja-JP"/>
              <a:t>Git</a:t>
            </a:r>
            <a:r>
              <a:rPr lang="ja-JP" altLang="en-US"/>
              <a:t>と</a:t>
            </a:r>
            <a:r>
              <a:rPr lang="ja-JP" altLang="en-US"/>
              <a:t>連携</a:t>
            </a:r>
            <a:r>
              <a:rPr lang="ja-JP" altLang="en-US" smtClean="0"/>
              <a:t>するため、バージョン</a:t>
            </a:r>
            <a:r>
              <a:rPr lang="ja-JP" altLang="en-US"/>
              <a:t>管理</a:t>
            </a:r>
            <a:r>
              <a:rPr lang="ja-JP" altLang="en-US" smtClean="0"/>
              <a:t>や</a:t>
            </a:r>
            <a:r>
              <a:rPr lang="ja-JP" altLang="en-US"/>
              <a:t>コミット</a:t>
            </a:r>
            <a:r>
              <a:rPr lang="ja-JP" altLang="en-US" smtClean="0"/>
              <a:t>履歴</a:t>
            </a:r>
            <a:r>
              <a:rPr lang="ja-JP" altLang="en-US"/>
              <a:t>の確認が可能になります。</a:t>
            </a:r>
            <a:endParaRPr lang="en-US" altLang="ja-JP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CI/CD for </a:t>
            </a:r>
            <a:r>
              <a:rPr lang="en-US" altLang="ja-JP" kern="0" dirty="0" err="1" smtClean="0"/>
              <a:t>IaC</a:t>
            </a:r>
            <a:r>
              <a:rPr lang="ja-JP" altLang="en-US" kern="0" dirty="0" smtClean="0"/>
              <a:t>とは</a:t>
            </a:r>
            <a:endParaRPr lang="en-US" kern="0" dirty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2449101" y="3072202"/>
            <a:ext cx="4217760" cy="2952410"/>
          </a:xfrm>
          <a:prstGeom prst="roundRect">
            <a:avLst>
              <a:gd name="adj" fmla="val 3359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smtClean="0">
                <a:latin typeface="+mn-ea"/>
              </a:rPr>
              <a:t>Exastro</a:t>
            </a:r>
            <a:r>
              <a:rPr kumimoji="1" lang="ja-JP" altLang="en-US" sz="1000" b="1" smtClean="0">
                <a:latin typeface="+mn-ea"/>
              </a:rPr>
              <a:t> </a:t>
            </a:r>
            <a:r>
              <a:rPr kumimoji="1" lang="en-US" altLang="ja-JP" sz="1000" b="1" smtClean="0">
                <a:latin typeface="+mn-ea"/>
              </a:rPr>
              <a:t>ITA</a:t>
            </a:r>
            <a:r>
              <a:rPr kumimoji="1" lang="ja-JP" altLang="en-US" sz="1000" b="1" smtClean="0">
                <a:latin typeface="+mn-ea"/>
              </a:rPr>
              <a:t>サーバ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4761756" y="3864311"/>
            <a:ext cx="1535107" cy="103371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smtClean="0">
                <a:latin typeface="+mn-ea"/>
              </a:rPr>
              <a:t>紐付</a:t>
            </a:r>
            <a:r>
              <a:rPr kumimoji="1" lang="ja-JP" altLang="en-US" sz="1000" b="1" smtClean="0">
                <a:latin typeface="+mn-ea"/>
              </a:rPr>
              <a:t>先資材</a:t>
            </a:r>
            <a:r>
              <a:rPr kumimoji="1" lang="en-US" altLang="ja-JP" sz="1000" b="1" smtClean="0">
                <a:latin typeface="+mn-ea"/>
              </a:rPr>
              <a:t>(※</a:t>
            </a:r>
            <a:r>
              <a:rPr lang="en-US" altLang="ja-JP" sz="1000" b="1">
                <a:latin typeface="+mn-ea"/>
              </a:rPr>
              <a:t>1</a:t>
            </a:r>
            <a:r>
              <a:rPr kumimoji="1" lang="en-US" altLang="ja-JP" sz="1000" b="1" smtClean="0">
                <a:latin typeface="+mn-ea"/>
              </a:rPr>
              <a:t>)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3" name="円柱 12"/>
          <p:cNvSpPr/>
          <p:nvPr/>
        </p:nvSpPr>
        <p:spPr bwMode="auto">
          <a:xfrm>
            <a:off x="341093" y="3736565"/>
            <a:ext cx="1492244" cy="1161457"/>
          </a:xfrm>
          <a:prstGeom prst="can">
            <a:avLst>
              <a:gd name="adj" fmla="val 15813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smtClean="0">
                <a:latin typeface="+mn-ea"/>
              </a:rPr>
              <a:t>Git</a:t>
            </a:r>
            <a:r>
              <a:rPr kumimoji="1" lang="ja-JP" altLang="en-US" sz="1000" b="1" smtClean="0">
                <a:latin typeface="+mn-ea"/>
              </a:rPr>
              <a:t>リポジトリ</a:t>
            </a:r>
            <a:endParaRPr kumimoji="1" lang="ja-JP" altLang="en-US" sz="1000" b="1" dirty="0" smtClean="0">
              <a:latin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97" t="-10097" r="-10097" b="-10097"/>
          <a:stretch/>
        </p:blipFill>
        <p:spPr>
          <a:xfrm>
            <a:off x="182519" y="3539599"/>
            <a:ext cx="432698" cy="432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</p:pic>
      <p:sp>
        <p:nvSpPr>
          <p:cNvPr id="24" name="フローチャート: 複数書類 23"/>
          <p:cNvSpPr/>
          <p:nvPr/>
        </p:nvSpPr>
        <p:spPr bwMode="auto">
          <a:xfrm>
            <a:off x="3331280" y="4226362"/>
            <a:ext cx="630671" cy="372268"/>
          </a:xfrm>
          <a:prstGeom prst="flowChartMulti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円柱 25"/>
          <p:cNvSpPr/>
          <p:nvPr/>
        </p:nvSpPr>
        <p:spPr bwMode="auto">
          <a:xfrm>
            <a:off x="2853454" y="3736565"/>
            <a:ext cx="1492244" cy="1161457"/>
          </a:xfrm>
          <a:prstGeom prst="can">
            <a:avLst>
              <a:gd name="adj" fmla="val 15813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smtClean="0">
                <a:latin typeface="+mn-ea"/>
              </a:rPr>
              <a:t>ローカル</a:t>
            </a:r>
            <a:r>
              <a:rPr kumimoji="1" lang="ja-JP" altLang="en-US" sz="1000" b="1" smtClean="0">
                <a:latin typeface="+mn-ea"/>
              </a:rPr>
              <a:t>リポジトリ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29" name="フローチャート: 書類 28"/>
          <p:cNvSpPr/>
          <p:nvPr/>
        </p:nvSpPr>
        <p:spPr bwMode="auto">
          <a:xfrm>
            <a:off x="3606043" y="4401523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資材</a:t>
            </a:r>
            <a:r>
              <a:rPr lang="en-US" altLang="ja-JP" sz="1000" b="1" smtClean="0">
                <a:latin typeface="+mn-ea"/>
              </a:rPr>
              <a:t>B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25" name="フローチャート: 書類 24"/>
          <p:cNvSpPr/>
          <p:nvPr/>
        </p:nvSpPr>
        <p:spPr bwMode="auto">
          <a:xfrm>
            <a:off x="3024593" y="4401523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資材</a:t>
            </a:r>
            <a:r>
              <a:rPr kumimoji="1" lang="en-US" altLang="ja-JP" sz="1000" b="1" smtClean="0">
                <a:latin typeface="+mn-ea"/>
              </a:rPr>
              <a:t>A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30" name="フローチャート: 複数書類 29"/>
          <p:cNvSpPr/>
          <p:nvPr/>
        </p:nvSpPr>
        <p:spPr bwMode="auto">
          <a:xfrm>
            <a:off x="842735" y="4256715"/>
            <a:ext cx="630671" cy="372268"/>
          </a:xfrm>
          <a:prstGeom prst="flowChartMulti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フローチャート: 書類 30"/>
          <p:cNvSpPr/>
          <p:nvPr/>
        </p:nvSpPr>
        <p:spPr bwMode="auto">
          <a:xfrm>
            <a:off x="1060148" y="4408188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資材</a:t>
            </a:r>
            <a:r>
              <a:rPr lang="en-US" altLang="ja-JP" sz="1000" b="1" smtClean="0">
                <a:latin typeface="+mn-ea"/>
              </a:rPr>
              <a:t>B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32" name="フローチャート: 書類 31"/>
          <p:cNvSpPr/>
          <p:nvPr/>
        </p:nvSpPr>
        <p:spPr bwMode="auto">
          <a:xfrm>
            <a:off x="478698" y="4408188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資材</a:t>
            </a:r>
            <a:r>
              <a:rPr kumimoji="1" lang="en-US" altLang="ja-JP" sz="1000" b="1" smtClean="0">
                <a:latin typeface="+mn-ea"/>
              </a:rPr>
              <a:t>A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33" name="フローチャート: 書類 32"/>
          <p:cNvSpPr/>
          <p:nvPr/>
        </p:nvSpPr>
        <p:spPr bwMode="auto">
          <a:xfrm>
            <a:off x="5568122" y="4408188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資材</a:t>
            </a:r>
            <a:r>
              <a:rPr lang="en-US" altLang="ja-JP" sz="1000" b="1" smtClean="0">
                <a:latin typeface="+mn-ea"/>
              </a:rPr>
              <a:t>B’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34" name="フローチャート: 書類 33"/>
          <p:cNvSpPr/>
          <p:nvPr/>
        </p:nvSpPr>
        <p:spPr bwMode="auto">
          <a:xfrm>
            <a:off x="4952923" y="4408188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資材</a:t>
            </a:r>
            <a:r>
              <a:rPr lang="en-US" altLang="ja-JP" sz="1000" b="1" smtClean="0">
                <a:latin typeface="+mn-ea"/>
              </a:rPr>
              <a:t>A’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2654406" y="3385812"/>
            <a:ext cx="1862267" cy="2494780"/>
          </a:xfrm>
          <a:prstGeom prst="roundRect">
            <a:avLst>
              <a:gd name="adj" fmla="val 3359"/>
            </a:avLst>
          </a:prstGeom>
          <a:noFill/>
          <a:ln w="12700">
            <a:solidFill>
              <a:schemeClr val="accent6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/>
              <a:t>CI/CD for IaC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4636988" y="3385812"/>
            <a:ext cx="1862267" cy="2494780"/>
          </a:xfrm>
          <a:prstGeom prst="roundRect">
            <a:avLst>
              <a:gd name="adj" fmla="val 3359"/>
            </a:avLst>
          </a:prstGeom>
          <a:noFill/>
          <a:ln w="12700">
            <a:solidFill>
              <a:schemeClr val="accent6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smtClean="0">
                <a:latin typeface="+mn-ea"/>
              </a:rPr>
              <a:t>Ansible or Terraform</a:t>
            </a:r>
          </a:p>
          <a:p>
            <a:pPr algn="ctr"/>
            <a:r>
              <a:rPr kumimoji="1" lang="ja-JP" altLang="en-US" sz="1000" b="1">
                <a:latin typeface="+mn-ea"/>
              </a:rPr>
              <a:t>ドライバ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0" name="U ターン矢印 9"/>
          <p:cNvSpPr/>
          <p:nvPr/>
        </p:nvSpPr>
        <p:spPr bwMode="auto">
          <a:xfrm rot="16200000" flipH="1">
            <a:off x="2167223" y="3795354"/>
            <a:ext cx="359380" cy="133010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84825" y="4054545"/>
            <a:ext cx="947108" cy="200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700" b="1" smtClean="0"/>
              <a:t>Git</a:t>
            </a:r>
            <a:r>
              <a:rPr kumimoji="1" lang="ja-JP" altLang="en-US" sz="700" b="1" smtClean="0"/>
              <a:t>クローン・更新</a:t>
            </a:r>
            <a:endParaRPr kumimoji="1" lang="ja-JP" altLang="en-US" sz="700" b="1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25" y="2874309"/>
            <a:ext cx="438823" cy="438823"/>
          </a:xfrm>
          <a:prstGeom prst="rect">
            <a:avLst/>
          </a:prstGeom>
        </p:spPr>
      </p:pic>
      <p:sp>
        <p:nvSpPr>
          <p:cNvPr id="35" name="角丸四角形 34"/>
          <p:cNvSpPr/>
          <p:nvPr/>
        </p:nvSpPr>
        <p:spPr bwMode="auto">
          <a:xfrm>
            <a:off x="7024019" y="4561543"/>
            <a:ext cx="1897258" cy="1429584"/>
          </a:xfrm>
          <a:prstGeom prst="roundRect">
            <a:avLst>
              <a:gd name="adj" fmla="val 3359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対象システム環境</a:t>
            </a:r>
            <a:endParaRPr kumimoji="1" lang="ja-JP" altLang="en-US" sz="1000" b="1" dirty="0" smtClean="0">
              <a:latin typeface="+mn-ea"/>
            </a:endParaRPr>
          </a:p>
        </p:txBody>
      </p:sp>
      <p:grpSp>
        <p:nvGrpSpPr>
          <p:cNvPr id="41" name="グループ化 40"/>
          <p:cNvGrpSpPr>
            <a:grpSpLocks noChangeAspect="1"/>
          </p:cNvGrpSpPr>
          <p:nvPr/>
        </p:nvGrpSpPr>
        <p:grpSpPr bwMode="gray">
          <a:xfrm>
            <a:off x="7899953" y="5227391"/>
            <a:ext cx="307254" cy="528874"/>
            <a:chOff x="5936838" y="1169393"/>
            <a:chExt cx="484187" cy="833438"/>
          </a:xfrm>
        </p:grpSpPr>
        <p:sp>
          <p:nvSpPr>
            <p:cNvPr id="42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" name="フリーフォーム 42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8" name="グループ化 37"/>
          <p:cNvGrpSpPr>
            <a:grpSpLocks noChangeAspect="1"/>
          </p:cNvGrpSpPr>
          <p:nvPr/>
        </p:nvGrpSpPr>
        <p:grpSpPr bwMode="gray">
          <a:xfrm>
            <a:off x="7372177" y="4936838"/>
            <a:ext cx="476051" cy="819427"/>
            <a:chOff x="5936838" y="1169393"/>
            <a:chExt cx="484187" cy="833438"/>
          </a:xfrm>
        </p:grpSpPr>
        <p:sp>
          <p:nvSpPr>
            <p:cNvPr id="39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フリーフォーム 39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56" name="グループ化 55"/>
          <p:cNvGrpSpPr>
            <a:grpSpLocks noChangeAspect="1"/>
          </p:cNvGrpSpPr>
          <p:nvPr/>
        </p:nvGrpSpPr>
        <p:grpSpPr bwMode="gray">
          <a:xfrm>
            <a:off x="8258932" y="5227391"/>
            <a:ext cx="307254" cy="528874"/>
            <a:chOff x="5936838" y="1169393"/>
            <a:chExt cx="484187" cy="833438"/>
          </a:xfrm>
        </p:grpSpPr>
        <p:sp>
          <p:nvSpPr>
            <p:cNvPr id="5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フリーフォーム 5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5" name="正方形/長方形 14"/>
          <p:cNvSpPr/>
          <p:nvPr/>
        </p:nvSpPr>
        <p:spPr bwMode="auto">
          <a:xfrm>
            <a:off x="3002612" y="4357852"/>
            <a:ext cx="1193928" cy="427034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4886722" y="4357852"/>
            <a:ext cx="1340028" cy="427034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7" name="カギ線コネクタ 26"/>
          <p:cNvCxnSpPr>
            <a:stCxn id="15" idx="2"/>
            <a:endCxn id="59" idx="2"/>
          </p:cNvCxnSpPr>
          <p:nvPr/>
        </p:nvCxnSpPr>
        <p:spPr bwMode="auto">
          <a:xfrm rot="16200000" flipH="1">
            <a:off x="4578156" y="3806306"/>
            <a:ext cx="12700" cy="1957160"/>
          </a:xfrm>
          <a:prstGeom prst="bentConnector3">
            <a:avLst>
              <a:gd name="adj1" fmla="val 1800000"/>
            </a:avLst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diamond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テキスト ボックス 61"/>
          <p:cNvSpPr txBox="1"/>
          <p:nvPr/>
        </p:nvSpPr>
        <p:spPr>
          <a:xfrm>
            <a:off x="3793719" y="5060891"/>
            <a:ext cx="94710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b="1" smtClean="0"/>
              <a:t>資材紐付</a:t>
            </a:r>
            <a:endParaRPr kumimoji="1" lang="ja-JP" altLang="en-US" sz="800" b="1"/>
          </a:p>
        </p:txBody>
      </p:sp>
      <p:sp>
        <p:nvSpPr>
          <p:cNvPr id="63" name="角丸四角形 62"/>
          <p:cNvSpPr/>
          <p:nvPr/>
        </p:nvSpPr>
        <p:spPr bwMode="auto">
          <a:xfrm>
            <a:off x="4789182" y="5207541"/>
            <a:ext cx="1535107" cy="5882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「作業実行」メニュー</a:t>
            </a:r>
            <a:endParaRPr kumimoji="1" lang="ja-JP" altLang="en-US" sz="1000" b="1" dirty="0" smtClean="0">
              <a:latin typeface="+mn-ea"/>
            </a:endParaRPr>
          </a:p>
        </p:txBody>
      </p:sp>
      <p:cxnSp>
        <p:nvCxnSpPr>
          <p:cNvPr id="64" name="カギ線コネクタ 63"/>
          <p:cNvCxnSpPr>
            <a:stCxn id="63" idx="0"/>
            <a:endCxn id="59" idx="2"/>
          </p:cNvCxnSpPr>
          <p:nvPr/>
        </p:nvCxnSpPr>
        <p:spPr bwMode="auto">
          <a:xfrm rot="5400000" flipH="1" flipV="1">
            <a:off x="5345409" y="4996214"/>
            <a:ext cx="422655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diamond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上矢印 66"/>
          <p:cNvSpPr/>
          <p:nvPr/>
        </p:nvSpPr>
        <p:spPr bwMode="auto">
          <a:xfrm rot="5400000" flipH="1">
            <a:off x="6748132" y="4994395"/>
            <a:ext cx="233541" cy="1014548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201039" y="6187335"/>
            <a:ext cx="40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smtClean="0"/>
              <a:t>※</a:t>
            </a:r>
            <a:r>
              <a:rPr kumimoji="1" lang="en-US" altLang="ja-JP" sz="900" smtClean="0"/>
              <a:t>1</a:t>
            </a:r>
            <a:r>
              <a:rPr kumimoji="1" lang="ja-JP" altLang="en-US" sz="900" smtClean="0"/>
              <a:t> 紐付先資材のタイプは連携先ドライバや用途ごとに異なります。</a:t>
            </a:r>
            <a:r>
              <a:rPr kumimoji="1" lang="en-US" altLang="ja-JP" sz="900" smtClean="0"/>
              <a:t/>
            </a:r>
            <a:br>
              <a:rPr kumimoji="1" lang="en-US" altLang="ja-JP" sz="900" smtClean="0"/>
            </a:br>
            <a:r>
              <a:rPr kumimoji="1" lang="ja-JP" altLang="en-US" sz="900" smtClean="0"/>
              <a:t>   </a:t>
            </a:r>
            <a:r>
              <a:rPr kumimoji="1" lang="en-US" altLang="ja-JP" sz="900" smtClean="0"/>
              <a:t>(</a:t>
            </a:r>
            <a:r>
              <a:rPr kumimoji="1" lang="ja-JP" altLang="en-US" sz="900" smtClean="0"/>
              <a:t>例：資材を</a:t>
            </a:r>
            <a:r>
              <a:rPr kumimoji="1" lang="en-US" altLang="ja-JP" sz="900" smtClean="0"/>
              <a:t>Ansible-Legacy</a:t>
            </a:r>
            <a:r>
              <a:rPr lang="ja-JP" altLang="en-US" sz="900" smtClean="0"/>
              <a:t> と連携する場合は「</a:t>
            </a:r>
            <a:r>
              <a:rPr lang="en-US" altLang="ja-JP" sz="900" smtClean="0"/>
              <a:t>Playbook</a:t>
            </a:r>
            <a:r>
              <a:rPr lang="ja-JP" altLang="en-US" sz="900" smtClean="0"/>
              <a:t>素材集」</a:t>
            </a:r>
            <a:r>
              <a:rPr kumimoji="1" lang="en-US" altLang="ja-JP" sz="900" smtClean="0"/>
              <a:t>)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267" y="836640"/>
            <a:ext cx="8784976" cy="2268380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CI/CD </a:t>
            </a:r>
            <a:r>
              <a:rPr lang="en-US" altLang="ja-JP" b="1" smtClean="0"/>
              <a:t>for </a:t>
            </a:r>
            <a:r>
              <a:rPr lang="en-US" altLang="ja-JP" b="1" smtClean="0"/>
              <a:t>IaC</a:t>
            </a:r>
            <a:r>
              <a:rPr lang="ja-JP" altLang="en-US" b="1" smtClean="0"/>
              <a:t>を構成する</a:t>
            </a:r>
            <a:r>
              <a:rPr lang="en-US" altLang="ja-JP" b="1" smtClean="0"/>
              <a:t>2</a:t>
            </a:r>
            <a:r>
              <a:rPr lang="ja-JP" altLang="en-US" b="1" smtClean="0"/>
              <a:t>つの機能</a:t>
            </a:r>
            <a:r>
              <a:rPr lang="en-US" altLang="ja-JP" b="1" smtClean="0"/>
              <a:t/>
            </a:r>
            <a:br>
              <a:rPr lang="en-US" altLang="ja-JP" b="1" smtClean="0"/>
            </a:br>
            <a:endParaRPr lang="en-US" altLang="ja-JP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b="1" dirty="0" err="1" smtClean="0"/>
              <a:t>Git</a:t>
            </a:r>
            <a:r>
              <a:rPr lang="ja-JP" altLang="en-US" b="1" dirty="0" smtClean="0"/>
              <a:t>連携</a:t>
            </a:r>
            <a:endParaRPr lang="en-US" altLang="ja-JP" b="1" dirty="0"/>
          </a:p>
          <a:p>
            <a:pPr lvl="1"/>
            <a:r>
              <a:rPr lang="en-US" altLang="ja-JP" dirty="0" smtClean="0"/>
              <a:t>ITA </a:t>
            </a:r>
            <a:r>
              <a:rPr lang="ja-JP" altLang="en-US" dirty="0"/>
              <a:t>内に </a:t>
            </a:r>
            <a:r>
              <a:rPr lang="en-US" altLang="ja-JP" b="1" dirty="0" err="1">
                <a:solidFill>
                  <a:srgbClr val="FF0000"/>
                </a:solidFill>
              </a:rPr>
              <a:t>Git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リポジトリのクローン</a:t>
            </a:r>
            <a:r>
              <a:rPr lang="ja-JP" altLang="en-US" dirty="0"/>
              <a:t>を作成します</a:t>
            </a:r>
            <a:r>
              <a:rPr lang="ja-JP" altLang="en-US"/>
              <a:t>。 </a:t>
            </a:r>
            <a:endParaRPr lang="en-US" altLang="ja-JP" smtClean="0"/>
          </a:p>
          <a:p>
            <a:pPr lvl="1"/>
            <a:r>
              <a:rPr lang="ja-JP" altLang="en-US" smtClean="0"/>
              <a:t>クローン</a:t>
            </a:r>
            <a:r>
              <a:rPr lang="ja-JP" altLang="en-US" dirty="0"/>
              <a:t>を介して</a:t>
            </a:r>
            <a:r>
              <a:rPr lang="ja-JP" altLang="en-US"/>
              <a:t>定期的</a:t>
            </a:r>
            <a:r>
              <a:rPr lang="ja-JP" altLang="en-US" smtClean="0"/>
              <a:t>に資材</a:t>
            </a:r>
            <a:r>
              <a:rPr lang="en-US" altLang="ja-JP" smtClean="0"/>
              <a:t>(</a:t>
            </a:r>
            <a:r>
              <a:rPr lang="ja-JP" altLang="en-US" smtClean="0"/>
              <a:t>ファイル</a:t>
            </a:r>
            <a:r>
              <a:rPr lang="en-US" altLang="ja-JP" smtClean="0"/>
              <a:t>)</a:t>
            </a:r>
            <a:r>
              <a:rPr lang="ja-JP" altLang="en-US" smtClean="0"/>
              <a:t>の</a:t>
            </a:r>
            <a:r>
              <a:rPr lang="ja-JP" altLang="en-US" dirty="0"/>
              <a:t>更新を</a:t>
            </a:r>
            <a:r>
              <a:rPr lang="ja-JP" altLang="en-US"/>
              <a:t>検知</a:t>
            </a:r>
            <a:r>
              <a:rPr lang="ja-JP" altLang="en-US" smtClean="0"/>
              <a:t>し、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資材の</a:t>
            </a:r>
            <a:r>
              <a:rPr lang="ja-JP" altLang="en-US"/>
              <a:t>一覧</a:t>
            </a:r>
            <a:r>
              <a:rPr lang="ja-JP" altLang="en-US" smtClean="0"/>
              <a:t>を「</a:t>
            </a:r>
            <a:r>
              <a:rPr lang="ja-JP" altLang="en-US"/>
              <a:t>リモートリポジトリ資材</a:t>
            </a:r>
            <a:r>
              <a:rPr lang="ja-JP" altLang="en-US"/>
              <a:t>」</a:t>
            </a:r>
            <a:r>
              <a:rPr lang="ja-JP" altLang="en-US" smtClean="0"/>
              <a:t>メニューに登録・更新します。</a:t>
            </a:r>
            <a:endParaRPr lang="en-US" altLang="ja-JP" smtClean="0"/>
          </a:p>
          <a:p>
            <a:pPr lvl="1"/>
            <a:r>
              <a:rPr lang="ja-JP" altLang="en-US"/>
              <a:t>「リモートリポジトリ資材</a:t>
            </a:r>
            <a:r>
              <a:rPr lang="ja-JP" altLang="en-US"/>
              <a:t>」</a:t>
            </a:r>
            <a:r>
              <a:rPr lang="ja-JP" altLang="en-US" smtClean="0"/>
              <a:t>メニューに登録された資材は、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「</a:t>
            </a:r>
            <a:r>
              <a:rPr lang="ja-JP" altLang="en-US" smtClean="0"/>
              <a:t>②資材紐付機能」にて</a:t>
            </a:r>
            <a:r>
              <a:rPr lang="ja-JP" altLang="en-US" b="1" smtClean="0">
                <a:solidFill>
                  <a:srgbClr val="FF0000"/>
                </a:solidFill>
              </a:rPr>
              <a:t>紐付元資材として指定可能になります</a:t>
            </a:r>
            <a:r>
              <a:rPr lang="ja-JP" altLang="en-US" smtClean="0">
                <a:solidFill>
                  <a:srgbClr val="FF0000"/>
                </a:solidFill>
              </a:rPr>
              <a:t>。</a:t>
            </a:r>
            <a:endParaRPr lang="en-US" altLang="ja-JP" smtClean="0">
              <a:solidFill>
                <a:srgbClr val="FF0000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CI/CD for </a:t>
            </a:r>
            <a:r>
              <a:rPr lang="en-US" altLang="ja-JP" kern="0" dirty="0" err="1" smtClean="0"/>
              <a:t>IaC</a:t>
            </a:r>
            <a:r>
              <a:rPr lang="ja-JP" altLang="en-US" kern="0" dirty="0" smtClean="0"/>
              <a:t>の機能概要</a:t>
            </a:r>
            <a:endParaRPr lang="en-US" kern="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40956" y="3501010"/>
            <a:ext cx="8784976" cy="165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57200" indent="-457200">
              <a:buFont typeface="+mj-ea"/>
              <a:buAutoNum type="circleNumDbPlain" startAt="2"/>
            </a:pPr>
            <a:r>
              <a:rPr lang="ja-JP" altLang="en-US" b="1" kern="0" smtClean="0"/>
              <a:t>資材紐付機能</a:t>
            </a:r>
          </a:p>
          <a:p>
            <a:pPr lvl="1"/>
            <a:r>
              <a:rPr lang="ja-JP" altLang="en-US" kern="0" smtClean="0"/>
              <a:t>紐付元資材と紐付先資材の紐付を登録します。</a:t>
            </a:r>
            <a:endParaRPr lang="en-US" altLang="ja-JP" kern="0" smtClean="0"/>
          </a:p>
          <a:p>
            <a:pPr lvl="1"/>
            <a:r>
              <a:rPr lang="ja-JP" altLang="en-US" kern="0" smtClean="0"/>
              <a:t>紐付先資材の動作検証を行う為のオペレーションと </a:t>
            </a:r>
            <a:r>
              <a:rPr lang="en-US" altLang="ja-JP" kern="0" smtClean="0"/>
              <a:t>Movement </a:t>
            </a:r>
            <a:r>
              <a:rPr lang="ja-JP" altLang="en-US" kern="0" smtClean="0"/>
              <a:t>も同様に登録します。</a:t>
            </a:r>
            <a:endParaRPr lang="en-US" altLang="ja-JP" kern="0"/>
          </a:p>
          <a:p>
            <a:pPr lvl="1"/>
            <a:r>
              <a:rPr lang="ja-JP" altLang="en-US" b="1" kern="0" smtClean="0">
                <a:solidFill>
                  <a:srgbClr val="FF0000"/>
                </a:solidFill>
              </a:rPr>
              <a:t>紐付元資材が更新されると、紐付先資材が自動更新</a:t>
            </a:r>
            <a:r>
              <a:rPr lang="ja-JP" altLang="en-US" kern="0" smtClean="0"/>
              <a:t>され、動作検証を行う為のオペレーションと </a:t>
            </a:r>
            <a:r>
              <a:rPr lang="en-US" altLang="ja-JP" kern="0" smtClean="0"/>
              <a:t>Movement </a:t>
            </a:r>
            <a:r>
              <a:rPr lang="ja-JP" altLang="en-US" kern="0" smtClean="0"/>
              <a:t>で作業実行を行います。</a:t>
            </a:r>
            <a:endParaRPr lang="ja-JP" altLang="en-US" sz="1600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400746"/>
            <a:ext cx="1872260" cy="2119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kumimoji="1" lang="ja-JP" altLang="en-US" dirty="0" smtClean="0"/>
              <a:t>メニュー</a:t>
            </a:r>
            <a:r>
              <a:rPr lang="ja-JP" altLang="en-US" dirty="0"/>
              <a:t>の</a:t>
            </a:r>
            <a:r>
              <a:rPr kumimoji="1"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/>
              <a:t>（</a:t>
            </a:r>
            <a:r>
              <a:rPr lang="en-US" altLang="ja-JP" smtClean="0"/>
              <a:t>1/6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09684" y="2253987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①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09684" y="2706417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109684" y="3158848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85143" y="1933695"/>
            <a:ext cx="626631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①リモートリポジトリ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sz="1600" dirty="0" err="1"/>
              <a:t>Git</a:t>
            </a:r>
            <a:r>
              <a:rPr lang="en-US" altLang="ja-JP" sz="1600" dirty="0"/>
              <a:t> </a:t>
            </a:r>
            <a:r>
              <a:rPr lang="ja-JP" altLang="en-US" sz="1600" dirty="0"/>
              <a:t>リポジトリの情報を</a:t>
            </a:r>
            <a:r>
              <a:rPr lang="ja-JP" altLang="en-US" sz="1600" dirty="0" smtClean="0"/>
              <a:t>管理します。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②登録</a:t>
            </a:r>
            <a:r>
              <a:rPr lang="ja-JP" altLang="en-US" b="1" dirty="0"/>
              <a:t>アカウント</a:t>
            </a:r>
            <a:endParaRPr lang="en-US" altLang="ja-JP" b="1" dirty="0" smtClean="0"/>
          </a:p>
          <a:p>
            <a:r>
              <a:rPr lang="ja-JP" altLang="en-US" sz="1600" dirty="0" smtClean="0"/>
              <a:t>　</a:t>
            </a:r>
            <a:r>
              <a:rPr lang="en-US" altLang="ja-JP" sz="1600" dirty="0"/>
              <a:t>ITA </a:t>
            </a:r>
            <a:r>
              <a:rPr lang="ja-JP" altLang="en-US" sz="1600" dirty="0"/>
              <a:t>の </a:t>
            </a:r>
            <a:r>
              <a:rPr lang="en-US" altLang="ja-JP" sz="1600" dirty="0" err="1"/>
              <a:t>RestAPI</a:t>
            </a:r>
            <a:r>
              <a:rPr lang="en-US" altLang="ja-JP" sz="1600" dirty="0"/>
              <a:t> </a:t>
            </a:r>
            <a:r>
              <a:rPr lang="ja-JP" altLang="en-US" sz="1600" dirty="0"/>
              <a:t>で紐付先資材にアクセスする為の</a:t>
            </a:r>
            <a:r>
              <a:rPr lang="ja-JP" altLang="en-US" sz="1600" dirty="0" smtClean="0"/>
              <a:t>アカウント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情報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管理します。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③資材紐付</a:t>
            </a:r>
            <a:endParaRPr lang="en-US" altLang="ja-JP" b="1" dirty="0" smtClean="0"/>
          </a:p>
          <a:p>
            <a:r>
              <a:rPr lang="ja-JP" altLang="en-US" sz="1600" dirty="0" smtClean="0"/>
              <a:t>　</a:t>
            </a:r>
            <a:r>
              <a:rPr lang="ja-JP" altLang="en-US" sz="1600" dirty="0"/>
              <a:t>紐付元資材と紐付先資材との紐付情報を</a:t>
            </a:r>
            <a:r>
              <a:rPr lang="ja-JP" altLang="en-US" sz="1600" dirty="0" smtClean="0"/>
              <a:t>管理します。</a:t>
            </a:r>
            <a:endParaRPr lang="en-US" altLang="ja-JP" sz="160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b="1" kern="0" dirty="0" smtClean="0"/>
              <a:t>CI/CD </a:t>
            </a:r>
            <a:r>
              <a:rPr lang="en-US" altLang="ja-JP" b="1" kern="0" smtClean="0"/>
              <a:t>for </a:t>
            </a:r>
            <a:r>
              <a:rPr lang="en-US" altLang="ja-JP" b="1" kern="0" smtClean="0"/>
              <a:t>IaC</a:t>
            </a:r>
            <a:r>
              <a:rPr lang="ja-JP" altLang="en-US" b="1" kern="0" smtClean="0"/>
              <a:t>メニューの機能説明</a:t>
            </a:r>
            <a:endParaRPr lang="en-US" altLang="ja-JP" sz="1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1" y="4456196"/>
            <a:ext cx="8537339" cy="96057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1" y="2962044"/>
            <a:ext cx="8537339" cy="96057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smtClean="0"/>
              <a:t>（</a:t>
            </a:r>
            <a:r>
              <a:rPr lang="en-US" altLang="ja-JP" smtClean="0"/>
              <a:t>2/6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リモートリポジトリ</a:t>
            </a:r>
            <a:endParaRPr lang="en-US" altLang="ja-JP" b="1" dirty="0" smtClean="0"/>
          </a:p>
          <a:p>
            <a:pPr lvl="1"/>
            <a:r>
              <a:rPr lang="ja-JP" altLang="en-US" dirty="0"/>
              <a:t>「リモートリポジトリ」メニューでは、連携する 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リポジトリ</a:t>
            </a:r>
            <a:r>
              <a:rPr lang="ja-JP" altLang="en-US" dirty="0"/>
              <a:t>の情報を登録します。</a:t>
            </a:r>
            <a:endParaRPr lang="en-US" altLang="ja-JP" b="1" dirty="0"/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179512" y="2056571"/>
            <a:ext cx="2304320" cy="592846"/>
          </a:xfrm>
          <a:prstGeom prst="wedgeRoundRectCallout">
            <a:avLst>
              <a:gd name="adj1" fmla="val 8828"/>
              <a:gd name="adj2" fmla="val 112355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+mn-ea"/>
              </a:rPr>
              <a:t>git</a:t>
            </a:r>
            <a:r>
              <a:rPr lang="en-US" altLang="ja-JP" sz="1200" dirty="0" smtClean="0">
                <a:latin typeface="+mn-ea"/>
              </a:rPr>
              <a:t> clone</a:t>
            </a:r>
            <a:r>
              <a:rPr lang="ja-JP" altLang="en-US" sz="1200" dirty="0" smtClean="0">
                <a:latin typeface="+mn-ea"/>
              </a:rPr>
              <a:t>コマンドに指定する</a:t>
            </a:r>
            <a:endParaRPr lang="en-US" altLang="ja-JP" sz="1200" dirty="0" smtClean="0">
              <a:latin typeface="+mn-ea"/>
            </a:endParaRPr>
          </a:p>
          <a:p>
            <a:r>
              <a:rPr lang="en-US" altLang="ja-JP" sz="1200" dirty="0" err="1" smtClean="0">
                <a:latin typeface="+mn-ea"/>
              </a:rPr>
              <a:t>Git</a:t>
            </a:r>
            <a:r>
              <a:rPr lang="ja-JP" altLang="en-US" sz="1200" dirty="0" smtClean="0">
                <a:latin typeface="+mn-ea"/>
              </a:rPr>
              <a:t>リポジトリの</a:t>
            </a:r>
            <a:r>
              <a:rPr lang="en-US" altLang="ja-JP" sz="1200" dirty="0" smtClean="0">
                <a:latin typeface="+mn-ea"/>
              </a:rPr>
              <a:t>URL</a:t>
            </a:r>
            <a:r>
              <a:rPr lang="ja-JP" altLang="en-US" sz="1200" dirty="0" smtClean="0">
                <a:latin typeface="+mn-ea"/>
              </a:rPr>
              <a:t>を入力する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3131800" y="1763794"/>
            <a:ext cx="5435859" cy="885623"/>
          </a:xfrm>
          <a:prstGeom prst="wedgeRoundRectCallout">
            <a:avLst>
              <a:gd name="adj1" fmla="val -34766"/>
              <a:gd name="adj2" fmla="val 93788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/>
              <a:t> </a:t>
            </a:r>
            <a:r>
              <a:rPr lang="ja-JP" altLang="en-US" sz="1100" dirty="0" smtClean="0"/>
              <a:t>リモートの</a:t>
            </a:r>
            <a:r>
              <a:rPr lang="en-US" altLang="ja-JP" sz="1100" dirty="0" err="1" smtClean="0"/>
              <a:t>Git</a:t>
            </a:r>
            <a:r>
              <a:rPr lang="ja-JP" altLang="en-US" sz="1100" dirty="0" smtClean="0"/>
              <a:t>リポジトリと接続するプロトコルを選択する</a:t>
            </a:r>
            <a:r>
              <a:rPr lang="en-US" altLang="ja-JP" sz="1100" dirty="0" smtClean="0"/>
              <a:t> </a:t>
            </a:r>
          </a:p>
          <a:p>
            <a:r>
              <a:rPr lang="ja-JP" altLang="en-US" sz="1100" dirty="0" smtClean="0"/>
              <a:t>・</a:t>
            </a:r>
            <a:r>
              <a:rPr lang="en-US" altLang="ja-JP" sz="1100" dirty="0" smtClean="0"/>
              <a:t>https</a:t>
            </a:r>
            <a:r>
              <a:rPr lang="ja-JP" altLang="en-US" sz="1100" dirty="0" smtClean="0"/>
              <a:t>で</a:t>
            </a:r>
            <a:r>
              <a:rPr lang="ja-JP" altLang="en-US" sz="1100" dirty="0"/>
              <a:t>接続する</a:t>
            </a:r>
            <a:r>
              <a:rPr lang="ja-JP" altLang="en-US" sz="1100" dirty="0" smtClean="0"/>
              <a:t>場合、</a:t>
            </a:r>
            <a:r>
              <a:rPr lang="en-US" altLang="ja-JP" sz="1100" dirty="0" smtClean="0"/>
              <a:t>https</a:t>
            </a:r>
            <a:r>
              <a:rPr lang="ja-JP" altLang="en-US" sz="1100" dirty="0"/>
              <a:t>を選択する</a:t>
            </a:r>
            <a:endParaRPr lang="en-US" altLang="ja-JP" sz="1100" dirty="0" smtClean="0"/>
          </a:p>
          <a:p>
            <a:r>
              <a:rPr lang="ja-JP" altLang="en-US" sz="1100" dirty="0" smtClean="0"/>
              <a:t>・</a:t>
            </a:r>
            <a:r>
              <a:rPr lang="en-US" altLang="ja-JP" sz="1100" dirty="0" err="1" smtClean="0"/>
              <a:t>ssh</a:t>
            </a:r>
            <a:r>
              <a:rPr lang="ja-JP" altLang="en-US" sz="1100" dirty="0" smtClean="0"/>
              <a:t>で接続する場合、パスワード認証か鍵認証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パスフレーズあり</a:t>
            </a:r>
            <a:r>
              <a:rPr lang="en-US" altLang="ja-JP" sz="1100" dirty="0" smtClean="0"/>
              <a:t>/</a:t>
            </a:r>
            <a:r>
              <a:rPr lang="ja-JP" altLang="en-US" sz="1100" dirty="0" smtClean="0"/>
              <a:t>なし</a:t>
            </a:r>
            <a:r>
              <a:rPr lang="en-US" altLang="ja-JP" sz="1100" dirty="0" smtClean="0"/>
              <a:t>)</a:t>
            </a:r>
            <a:r>
              <a:rPr lang="ja-JP" altLang="en-US" sz="1100" dirty="0" smtClean="0"/>
              <a:t>を選択する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ja-JP" altLang="en-US" sz="1100" dirty="0" smtClean="0"/>
              <a:t>・ローカル</a:t>
            </a:r>
            <a:r>
              <a:rPr lang="ja-JP" altLang="en-US" sz="1100" dirty="0"/>
              <a:t>の </a:t>
            </a:r>
            <a:r>
              <a:rPr lang="en-US" altLang="ja-JP" sz="1100" dirty="0" err="1" smtClean="0"/>
              <a:t>Git</a:t>
            </a:r>
            <a:r>
              <a:rPr lang="ja-JP" altLang="en-US" sz="1100" dirty="0" smtClean="0"/>
              <a:t>の</a:t>
            </a:r>
            <a:r>
              <a:rPr lang="ja-JP" altLang="en-US" sz="1100" dirty="0"/>
              <a:t>場合、</a:t>
            </a:r>
            <a:r>
              <a:rPr lang="en-US" altLang="ja-JP" sz="1100" dirty="0" smtClean="0"/>
              <a:t>Local</a:t>
            </a:r>
            <a:r>
              <a:rPr lang="ja-JP" altLang="en-US" sz="1100" dirty="0" smtClean="0"/>
              <a:t>を選択する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1331672" y="5604708"/>
            <a:ext cx="3584715" cy="648090"/>
          </a:xfrm>
          <a:prstGeom prst="wedgeRoundRectCallout">
            <a:avLst>
              <a:gd name="adj1" fmla="val -16453"/>
              <a:gd name="adj2" fmla="val -129897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smtClean="0"/>
              <a:t>Git</a:t>
            </a:r>
            <a:r>
              <a:rPr lang="ja-JP" altLang="en-US" sz="1200" dirty="0" smtClean="0"/>
              <a:t>リポジトリ</a:t>
            </a:r>
            <a:r>
              <a:rPr lang="ja-JP" altLang="en-US" sz="1200" dirty="0"/>
              <a:t>との同期を自動で行うかを</a:t>
            </a:r>
            <a:r>
              <a:rPr lang="ja-JP" altLang="en-US" sz="1200" dirty="0" smtClean="0"/>
              <a:t>選択する</a:t>
            </a:r>
            <a:endParaRPr lang="en-US" altLang="ja-JP" sz="1200" dirty="0" smtClean="0"/>
          </a:p>
          <a:p>
            <a:r>
              <a:rPr kumimoji="1" lang="ja-JP" altLang="en-US" sz="1200" dirty="0" smtClean="0">
                <a:latin typeface="+mn-ea"/>
              </a:rPr>
              <a:t>周期</a:t>
            </a:r>
            <a:r>
              <a:rPr kumimoji="1" lang="en-US" altLang="ja-JP" sz="1200" dirty="0" smtClean="0">
                <a:latin typeface="+mn-ea"/>
              </a:rPr>
              <a:t>(</a:t>
            </a:r>
            <a:r>
              <a:rPr kumimoji="1" lang="ja-JP" altLang="en-US" sz="1200" dirty="0" smtClean="0">
                <a:latin typeface="+mn-ea"/>
              </a:rPr>
              <a:t>秒</a:t>
            </a:r>
            <a:r>
              <a:rPr kumimoji="1" lang="en-US" altLang="ja-JP" sz="1200" dirty="0" smtClean="0">
                <a:latin typeface="+mn-ea"/>
              </a:rPr>
              <a:t>)</a:t>
            </a:r>
            <a:r>
              <a:rPr kumimoji="1" lang="ja-JP" altLang="en-US" sz="1200" dirty="0" smtClean="0">
                <a:latin typeface="+mn-ea"/>
              </a:rPr>
              <a:t>が</a:t>
            </a:r>
            <a:r>
              <a:rPr lang="ja-JP" altLang="en-US" sz="1200" dirty="0"/>
              <a:t>未入力時のデフォルトは </a:t>
            </a:r>
            <a:r>
              <a:rPr lang="en-US" altLang="ja-JP" sz="1200" dirty="0"/>
              <a:t>60 </a:t>
            </a:r>
            <a:r>
              <a:rPr lang="ja-JP" altLang="en-US" sz="1200" dirty="0" smtClean="0"/>
              <a:t>秒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43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24C00A-5CD8-4D2B-91E6-E43E8A9286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95CB05-D6E7-4E56-8ABA-3662E198D6D1}">
  <ds:schemaRefs>
    <ds:schemaRef ds:uri="ed7d3cbb-6703-464f-aabe-9c28e9bfaae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F23F33-843D-4F30-B0A2-7FFFDA1AB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1234</Words>
  <Application>Microsoft Office PowerPoint</Application>
  <PresentationFormat>画面に合わせる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CI/CD for IaCについての説明</vt:lpstr>
      <vt:lpstr>PowerPoint プレゼンテーション</vt:lpstr>
      <vt:lpstr>1.1　Ansible driverについて　X/X</vt:lpstr>
      <vt:lpstr>2.3　 CI/CD for IaCメニューの機能説明　（1/6）</vt:lpstr>
      <vt:lpstr>2.3　 CI/CD for IaCメニューの機能説明　（2/6）</vt:lpstr>
      <vt:lpstr>2.3　 CI/CD for IaCメニューの機能説明　（3/6）</vt:lpstr>
      <vt:lpstr>2.3　 CI/CD for IaCメニューの機能説明　（4/6）</vt:lpstr>
      <vt:lpstr>2.3　 CI/CD for IaCメニューの機能説明　（5/6）</vt:lpstr>
      <vt:lpstr>2.3　 CI/CD for IaCメニューの機能説明　（5/5）</vt:lpstr>
      <vt:lpstr>2.4　CI/CD for IaCの作業フロー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2022-05-20T00:19:37Z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